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omments/comment1.xml" ContentType="application/vnd.openxmlformats-officedocument.presentationml.comment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5" r:id="rId3"/>
  </p:sldMasterIdLst>
  <p:notesMasterIdLst>
    <p:notesMasterId r:id="rId113"/>
  </p:notesMasterIdLst>
  <p:sldIdLst>
    <p:sldId id="256" r:id="rId4"/>
    <p:sldId id="899" r:id="rId5"/>
    <p:sldId id="905" r:id="rId6"/>
    <p:sldId id="900" r:id="rId7"/>
    <p:sldId id="260" r:id="rId8"/>
    <p:sldId id="910" r:id="rId9"/>
    <p:sldId id="4997" r:id="rId10"/>
    <p:sldId id="4998" r:id="rId11"/>
    <p:sldId id="257" r:id="rId12"/>
    <p:sldId id="915" r:id="rId13"/>
    <p:sldId id="258" r:id="rId14"/>
    <p:sldId id="266" r:id="rId15"/>
    <p:sldId id="898" r:id="rId16"/>
    <p:sldId id="267" r:id="rId17"/>
    <p:sldId id="291" r:id="rId18"/>
    <p:sldId id="895" r:id="rId19"/>
    <p:sldId id="917" r:id="rId20"/>
    <p:sldId id="293" r:id="rId21"/>
    <p:sldId id="348" r:id="rId22"/>
    <p:sldId id="292" r:id="rId23"/>
    <p:sldId id="918" r:id="rId24"/>
    <p:sldId id="919" r:id="rId25"/>
    <p:sldId id="920" r:id="rId26"/>
    <p:sldId id="921" r:id="rId27"/>
    <p:sldId id="922" r:id="rId28"/>
    <p:sldId id="923" r:id="rId29"/>
    <p:sldId id="924" r:id="rId30"/>
    <p:sldId id="925" r:id="rId31"/>
    <p:sldId id="926" r:id="rId32"/>
    <p:sldId id="927" r:id="rId33"/>
    <p:sldId id="928" r:id="rId34"/>
    <p:sldId id="929" r:id="rId35"/>
    <p:sldId id="930" r:id="rId36"/>
    <p:sldId id="931" r:id="rId37"/>
    <p:sldId id="932" r:id="rId38"/>
    <p:sldId id="934" r:id="rId39"/>
    <p:sldId id="933" r:id="rId40"/>
    <p:sldId id="935" r:id="rId41"/>
    <p:sldId id="938" r:id="rId42"/>
    <p:sldId id="942" r:id="rId43"/>
    <p:sldId id="943" r:id="rId44"/>
    <p:sldId id="944" r:id="rId45"/>
    <p:sldId id="936" r:id="rId46"/>
    <p:sldId id="945" r:id="rId47"/>
    <p:sldId id="946" r:id="rId48"/>
    <p:sldId id="947" r:id="rId49"/>
    <p:sldId id="948" r:id="rId50"/>
    <p:sldId id="949" r:id="rId51"/>
    <p:sldId id="950" r:id="rId52"/>
    <p:sldId id="951" r:id="rId53"/>
    <p:sldId id="265" r:id="rId54"/>
    <p:sldId id="271" r:id="rId55"/>
    <p:sldId id="349" r:id="rId56"/>
    <p:sldId id="308" r:id="rId57"/>
    <p:sldId id="952" r:id="rId58"/>
    <p:sldId id="953" r:id="rId59"/>
    <p:sldId id="309" r:id="rId60"/>
    <p:sldId id="270" r:id="rId61"/>
    <p:sldId id="954" r:id="rId62"/>
    <p:sldId id="866" r:id="rId63"/>
    <p:sldId id="955" r:id="rId64"/>
    <p:sldId id="278" r:id="rId65"/>
    <p:sldId id="956" r:id="rId66"/>
    <p:sldId id="957" r:id="rId67"/>
    <p:sldId id="958" r:id="rId68"/>
    <p:sldId id="277" r:id="rId69"/>
    <p:sldId id="864" r:id="rId70"/>
    <p:sldId id="865" r:id="rId71"/>
    <p:sldId id="876" r:id="rId72"/>
    <p:sldId id="959" r:id="rId73"/>
    <p:sldId id="275" r:id="rId74"/>
    <p:sldId id="276" r:id="rId75"/>
    <p:sldId id="970" r:id="rId76"/>
    <p:sldId id="971" r:id="rId77"/>
    <p:sldId id="973" r:id="rId78"/>
    <p:sldId id="974" r:id="rId79"/>
    <p:sldId id="975" r:id="rId80"/>
    <p:sldId id="976" r:id="rId81"/>
    <p:sldId id="886" r:id="rId82"/>
    <p:sldId id="887" r:id="rId83"/>
    <p:sldId id="877" r:id="rId84"/>
    <p:sldId id="985" r:id="rId85"/>
    <p:sldId id="990" r:id="rId86"/>
    <p:sldId id="992" r:id="rId87"/>
    <p:sldId id="995" r:id="rId88"/>
    <p:sldId id="1002" r:id="rId89"/>
    <p:sldId id="1003" r:id="rId90"/>
    <p:sldId id="1004" r:id="rId91"/>
    <p:sldId id="1005" r:id="rId92"/>
    <p:sldId id="1009" r:id="rId93"/>
    <p:sldId id="1010" r:id="rId94"/>
    <p:sldId id="1011" r:id="rId95"/>
    <p:sldId id="1012" r:id="rId96"/>
    <p:sldId id="1014" r:id="rId97"/>
    <p:sldId id="1016" r:id="rId98"/>
    <p:sldId id="1025" r:id="rId99"/>
    <p:sldId id="1026" r:id="rId100"/>
    <p:sldId id="1018" r:id="rId101"/>
    <p:sldId id="1029" r:id="rId102"/>
    <p:sldId id="1030" r:id="rId103"/>
    <p:sldId id="1031" r:id="rId104"/>
    <p:sldId id="1044" r:id="rId105"/>
    <p:sldId id="1035" r:id="rId106"/>
    <p:sldId id="1036" r:id="rId107"/>
    <p:sldId id="1043" r:id="rId108"/>
    <p:sldId id="1064" r:id="rId109"/>
    <p:sldId id="1065" r:id="rId110"/>
    <p:sldId id="1066" r:id="rId111"/>
    <p:sldId id="1067" r:id="rId112"/>
  </p:sldIdLst>
  <p:sldSz cx="9144000" cy="5143500" type="screen16x9"/>
  <p:notesSz cx="6858000" cy="9144000"/>
  <p:defaultTextStyle>
    <a:defPPr>
      <a:defRPr lang="zh-CN"/>
    </a:defPPr>
    <a:lvl1pPr marL="0" algn="l" defTabSz="879061" rtl="0" eaLnBrk="1" latinLnBrk="0" hangingPunct="1">
      <a:defRPr sz="1700" kern="1200">
        <a:solidFill>
          <a:schemeClr val="tx1"/>
        </a:solidFill>
        <a:latin typeface="+mn-lt"/>
        <a:ea typeface="+mn-ea"/>
        <a:cs typeface="+mn-cs"/>
      </a:defRPr>
    </a:lvl1pPr>
    <a:lvl2pPr marL="439531" algn="l" defTabSz="879061" rtl="0" eaLnBrk="1" latinLnBrk="0" hangingPunct="1">
      <a:defRPr sz="1700" kern="1200">
        <a:solidFill>
          <a:schemeClr val="tx1"/>
        </a:solidFill>
        <a:latin typeface="+mn-lt"/>
        <a:ea typeface="+mn-ea"/>
        <a:cs typeface="+mn-cs"/>
      </a:defRPr>
    </a:lvl2pPr>
    <a:lvl3pPr marL="879061" algn="l" defTabSz="879061" rtl="0" eaLnBrk="1" latinLnBrk="0" hangingPunct="1">
      <a:defRPr sz="1700" kern="1200">
        <a:solidFill>
          <a:schemeClr val="tx1"/>
        </a:solidFill>
        <a:latin typeface="+mn-lt"/>
        <a:ea typeface="+mn-ea"/>
        <a:cs typeface="+mn-cs"/>
      </a:defRPr>
    </a:lvl3pPr>
    <a:lvl4pPr marL="1318592" algn="l" defTabSz="879061" rtl="0" eaLnBrk="1" latinLnBrk="0" hangingPunct="1">
      <a:defRPr sz="1700" kern="1200">
        <a:solidFill>
          <a:schemeClr val="tx1"/>
        </a:solidFill>
        <a:latin typeface="+mn-lt"/>
        <a:ea typeface="+mn-ea"/>
        <a:cs typeface="+mn-cs"/>
      </a:defRPr>
    </a:lvl4pPr>
    <a:lvl5pPr marL="1758122" algn="l" defTabSz="879061" rtl="0" eaLnBrk="1" latinLnBrk="0" hangingPunct="1">
      <a:defRPr sz="1700" kern="1200">
        <a:solidFill>
          <a:schemeClr val="tx1"/>
        </a:solidFill>
        <a:latin typeface="+mn-lt"/>
        <a:ea typeface="+mn-ea"/>
        <a:cs typeface="+mn-cs"/>
      </a:defRPr>
    </a:lvl5pPr>
    <a:lvl6pPr marL="2197653" algn="l" defTabSz="879061" rtl="0" eaLnBrk="1" latinLnBrk="0" hangingPunct="1">
      <a:defRPr sz="1700" kern="1200">
        <a:solidFill>
          <a:schemeClr val="tx1"/>
        </a:solidFill>
        <a:latin typeface="+mn-lt"/>
        <a:ea typeface="+mn-ea"/>
        <a:cs typeface="+mn-cs"/>
      </a:defRPr>
    </a:lvl6pPr>
    <a:lvl7pPr marL="2637184" algn="l" defTabSz="879061" rtl="0" eaLnBrk="1" latinLnBrk="0" hangingPunct="1">
      <a:defRPr sz="1700" kern="1200">
        <a:solidFill>
          <a:schemeClr val="tx1"/>
        </a:solidFill>
        <a:latin typeface="+mn-lt"/>
        <a:ea typeface="+mn-ea"/>
        <a:cs typeface="+mn-cs"/>
      </a:defRPr>
    </a:lvl7pPr>
    <a:lvl8pPr marL="3076714" algn="l" defTabSz="879061" rtl="0" eaLnBrk="1" latinLnBrk="0" hangingPunct="1">
      <a:defRPr sz="1700" kern="1200">
        <a:solidFill>
          <a:schemeClr val="tx1"/>
        </a:solidFill>
        <a:latin typeface="+mn-lt"/>
        <a:ea typeface="+mn-ea"/>
        <a:cs typeface="+mn-cs"/>
      </a:defRPr>
    </a:lvl8pPr>
    <a:lvl9pPr marL="3516245" algn="l" defTabSz="879061" rtl="0" eaLnBrk="1" latinLnBrk="0" hangingPunct="1">
      <a:defRPr sz="1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靖雯 张" initials="靖雯" lastIdx="1" clrIdx="0"/>
  <p:cmAuthor id="2" name="UP CPU" initials="UC" lastIdx="1" clrIdx="1">
    <p:extLst>
      <p:ext uri="{19B8F6BF-5375-455C-9EA6-DF929625EA0E}">
        <p15:presenceInfo xmlns:p15="http://schemas.microsoft.com/office/powerpoint/2012/main" userId="8760783addefe67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964A0"/>
    <a:srgbClr val="6E50A0"/>
    <a:srgbClr val="7A5B56"/>
    <a:srgbClr val="A68782"/>
    <a:srgbClr val="614E52"/>
    <a:srgbClr val="695AC8"/>
    <a:srgbClr val="6964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8D230F3-CF80-4859-8CE7-A43EE81993B5}" styleName="浅色样式 1 - 强调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49" autoAdjust="0"/>
    <p:restoredTop sz="91497" autoAdjust="0"/>
  </p:normalViewPr>
  <p:slideViewPr>
    <p:cSldViewPr>
      <p:cViewPr varScale="1">
        <p:scale>
          <a:sx n="128" d="100"/>
          <a:sy n="128" d="100"/>
        </p:scale>
        <p:origin x="369" y="66"/>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theme" Target="theme/theme1.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slide" Target="slides/slide109.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notesMaster" Target="notesMasters/notesMaster1.xml"/><Relationship Id="rId118" Type="http://schemas.openxmlformats.org/officeDocument/2006/relationships/tableStyles" Target="tableStyles.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slide" Target="slides/slide105.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commentAuthors" Target="commentAuthor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presProps" Target="presProps.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1-12-12T15:37:34.744" idx="1">
    <p:pos x="10" y="10"/>
    <p:text>12.12</p:text>
    <p:extLst>
      <p:ext uri="{C676402C-5697-4E1C-873F-D02D1690AC5C}">
        <p15:threadingInfo xmlns:p15="http://schemas.microsoft.com/office/powerpoint/2012/main" timeZoneBias="-48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4">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497692-F8B8-4B91-9352-CF7E8FD96C58}" type="doc">
      <dgm:prSet loTypeId="urn:microsoft.com/office/officeart/2008/layout/SquareAccentList" loCatId="list" qsTypeId="urn:microsoft.com/office/officeart/2005/8/quickstyle/simple1" qsCatId="simple" csTypeId="urn:microsoft.com/office/officeart/2005/8/colors/accent1_2" csCatId="accent1" phldr="1"/>
      <dgm:spPr/>
      <dgm:t>
        <a:bodyPr/>
        <a:lstStyle/>
        <a:p>
          <a:endParaRPr lang="zh-CN" altLang="en-US"/>
        </a:p>
      </dgm:t>
    </dgm:pt>
    <dgm:pt modelId="{635B838A-CF72-4E04-9D1A-B44DD327A1BF}">
      <dgm:prSet phldrT="[文本]" custT="1"/>
      <dgm:spPr/>
      <dgm:t>
        <a:bodyPr/>
        <a:lstStyle/>
        <a:p>
          <a:r>
            <a:rPr lang="zh-CN" altLang="en-US" sz="1200" b="1" dirty="0">
              <a:latin typeface="微软雅黑" panose="020B0503020204020204" pitchFamily="34" charset="-122"/>
              <a:ea typeface="微软雅黑" panose="020B0503020204020204" pitchFamily="34" charset="-122"/>
            </a:rPr>
            <a:t>载体的物理介质</a:t>
          </a:r>
        </a:p>
      </dgm:t>
    </dgm:pt>
    <dgm:pt modelId="{53BBAC4E-A66C-4EF1-A258-F19EE312CB00}" type="parTrans" cxnId="{4FE1B4EC-8396-49AF-ABFF-48A1E2696481}">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F222C789-CE7D-47FD-B16A-4067CD5D4675}" type="sibTrans" cxnId="{4FE1B4EC-8396-49AF-ABFF-48A1E2696481}">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3294482A-438C-463B-80EB-6EF386D59791}">
      <dgm:prSet phldrT="[文本]" custT="1"/>
      <dgm:spPr/>
      <dgm:t>
        <a:bodyPr/>
        <a:lstStyle/>
        <a:p>
          <a:r>
            <a:rPr lang="zh-CN" altLang="en-US" sz="1000" b="1" dirty="0">
              <a:latin typeface="微软雅黑" panose="020B0503020204020204" pitchFamily="34" charset="-122"/>
              <a:ea typeface="微软雅黑" panose="020B0503020204020204" pitchFamily="34" charset="-122"/>
            </a:rPr>
            <a:t>书写介质：文本信息</a:t>
          </a:r>
        </a:p>
      </dgm:t>
    </dgm:pt>
    <dgm:pt modelId="{A8CA7948-F707-4742-A8B5-4112D8D12A6D}" type="parTrans" cxnId="{791B6FCF-3627-4F71-9196-8A35579EBAC2}">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8E9CE5EB-8C8B-4687-A773-66A27493368A}" type="sibTrans" cxnId="{791B6FCF-3627-4F71-9196-8A35579EBAC2}">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39AC0E64-CFC1-4A82-B1A8-7922AD09F72D}">
      <dgm:prSet phldrT="[文本]" custT="1"/>
      <dgm:spPr/>
      <dgm:t>
        <a:bodyPr/>
        <a:lstStyle/>
        <a:p>
          <a:r>
            <a:rPr lang="zh-CN" altLang="en-US" sz="1000" b="1" dirty="0">
              <a:latin typeface="微软雅黑" panose="020B0503020204020204" pitchFamily="34" charset="-122"/>
              <a:ea typeface="微软雅黑" panose="020B0503020204020204" pitchFamily="34" charset="-122"/>
            </a:rPr>
            <a:t>视觉信息</a:t>
          </a:r>
        </a:p>
      </dgm:t>
    </dgm:pt>
    <dgm:pt modelId="{B9378375-AFB6-4E52-AA60-2A898E2D8142}" type="parTrans" cxnId="{A018A39C-62CC-4C37-AB93-3CFE2BA3B73F}">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F7C2AA85-5DEB-402A-873D-21A8AFE73ED8}" type="sibTrans" cxnId="{A018A39C-62CC-4C37-AB93-3CFE2BA3B73F}">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CABFA65E-86F0-4503-B0AE-69396A8CACC2}">
      <dgm:prSet phldrT="[文本]" custT="1"/>
      <dgm:spPr/>
      <dgm:t>
        <a:bodyPr/>
        <a:lstStyle/>
        <a:p>
          <a:r>
            <a:rPr lang="zh-CN" altLang="en-US" sz="1000" b="1" dirty="0">
              <a:latin typeface="微软雅黑" panose="020B0503020204020204" pitchFamily="34" charset="-122"/>
              <a:ea typeface="微软雅黑" panose="020B0503020204020204" pitchFamily="34" charset="-122"/>
            </a:rPr>
            <a:t>听觉信息</a:t>
          </a:r>
        </a:p>
      </dgm:t>
    </dgm:pt>
    <dgm:pt modelId="{C4A79941-65C4-4DE5-9E72-3B5CC125E7A1}" type="parTrans" cxnId="{DD69A212-0FF2-4621-BB36-E028F4BD8D7E}">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3BFCF8C9-C8D9-47D2-9CF5-7CC9CF5E5D93}" type="sibTrans" cxnId="{DD69A212-0FF2-4621-BB36-E028F4BD8D7E}">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80BAA162-8045-4F11-9286-B7987A310500}">
      <dgm:prSet phldrT="[文本]" custT="1"/>
      <dgm:spPr/>
      <dgm:t>
        <a:bodyPr/>
        <a:lstStyle/>
        <a:p>
          <a:r>
            <a:rPr lang="zh-CN" altLang="en-US" sz="1000" b="1" dirty="0">
              <a:latin typeface="微软雅黑" panose="020B0503020204020204" pitchFamily="34" charset="-122"/>
              <a:ea typeface="微软雅黑" panose="020B0503020204020204" pitchFamily="34" charset="-122"/>
            </a:rPr>
            <a:t>嗅觉信息</a:t>
          </a:r>
          <a:endParaRPr lang="en-US" altLang="zh-CN" sz="1000" b="1" dirty="0">
            <a:latin typeface="微软雅黑" panose="020B0503020204020204" pitchFamily="34" charset="-122"/>
            <a:ea typeface="微软雅黑" panose="020B0503020204020204" pitchFamily="34" charset="-122"/>
          </a:endParaRPr>
        </a:p>
      </dgm:t>
    </dgm:pt>
    <dgm:pt modelId="{F2C022AB-0250-41BF-84FD-994E207DD87F}" type="parTrans" cxnId="{1A94F0AA-CE1A-4EAC-8B49-6F4BFDD6B78D}">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D472EA97-27DA-4939-B78D-48B884426F6E}" type="sibTrans" cxnId="{1A94F0AA-CE1A-4EAC-8B49-6F4BFDD6B78D}">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7CCF0E91-5310-4FAF-BA92-F20DE700A36A}">
      <dgm:prSet phldrT="[文本]" custT="1"/>
      <dgm:spPr/>
      <dgm:t>
        <a:bodyPr/>
        <a:lstStyle/>
        <a:p>
          <a:r>
            <a:rPr lang="zh-CN" altLang="en-US" sz="1000" b="1" dirty="0">
              <a:latin typeface="微软雅黑" panose="020B0503020204020204" pitchFamily="34" charset="-122"/>
              <a:ea typeface="微软雅黑" panose="020B0503020204020204" pitchFamily="34" charset="-122"/>
            </a:rPr>
            <a:t>磁介质：磁信息</a:t>
          </a:r>
        </a:p>
      </dgm:t>
    </dgm:pt>
    <dgm:pt modelId="{E3879F6E-43DE-45B2-8B97-8C1EB967BF49}" type="parTrans" cxnId="{42BEF3BF-A260-4B63-A9D9-38CCD087A1A6}">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3CF8D7AB-FD87-43E6-95DE-F9789FB944B2}" type="sibTrans" cxnId="{42BEF3BF-A260-4B63-A9D9-38CCD087A1A6}">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BBDDDAC7-BE86-432C-B466-5F860C143406}">
      <dgm:prSet phldrT="[文本]" custT="1"/>
      <dgm:spPr/>
      <dgm:t>
        <a:bodyPr/>
        <a:lstStyle/>
        <a:p>
          <a:r>
            <a:rPr lang="zh-CN" altLang="en-US" sz="1000" b="1" dirty="0">
              <a:latin typeface="微软雅黑" panose="020B0503020204020204" pitchFamily="34" charset="-122"/>
              <a:ea typeface="微软雅黑" panose="020B0503020204020204" pitchFamily="34" charset="-122"/>
            </a:rPr>
            <a:t>电介质：电信息</a:t>
          </a:r>
        </a:p>
      </dgm:t>
    </dgm:pt>
    <dgm:pt modelId="{714DFD02-2CF8-4F77-B2C0-EF812F27D0B9}" type="parTrans" cxnId="{BC2762FA-745F-4FAD-878C-0FDDBFFECBD4}">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CD4B1B13-7A9F-4D28-AC28-E970EF9290C6}" type="sibTrans" cxnId="{BC2762FA-745F-4FAD-878C-0FDDBFFECBD4}">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14549D62-109F-4E10-B07F-C0B3C645A26E}">
      <dgm:prSet phldrT="[文本]" custT="1"/>
      <dgm:spPr/>
      <dgm:t>
        <a:bodyPr/>
        <a:lstStyle/>
        <a:p>
          <a:r>
            <a:rPr lang="zh-CN" altLang="en-US" sz="1000" b="1" dirty="0">
              <a:latin typeface="微软雅黑" panose="020B0503020204020204" pitchFamily="34" charset="-122"/>
              <a:ea typeface="微软雅黑" panose="020B0503020204020204" pitchFamily="34" charset="-122"/>
            </a:rPr>
            <a:t>光介质：光信息</a:t>
          </a:r>
        </a:p>
      </dgm:t>
    </dgm:pt>
    <dgm:pt modelId="{61599A84-6E81-47BC-81E0-2417D5E64D50}" type="parTrans" cxnId="{C46E31DA-8521-4382-A7F3-7425C170EDE9}">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62348159-10E2-4850-8FAE-652A4619EF23}" type="sibTrans" cxnId="{C46E31DA-8521-4382-A7F3-7425C170EDE9}">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208C3AC2-C211-435E-B684-4147273B2FC8}">
      <dgm:prSet phldrT="[文本]" custT="1"/>
      <dgm:spPr/>
      <dgm:t>
        <a:bodyPr/>
        <a:lstStyle/>
        <a:p>
          <a:r>
            <a:rPr lang="zh-CN" altLang="en-US" sz="1000" b="1" dirty="0">
              <a:latin typeface="微软雅黑" panose="020B0503020204020204" pitchFamily="34" charset="-122"/>
              <a:ea typeface="微软雅黑" panose="020B0503020204020204" pitchFamily="34" charset="-122"/>
            </a:rPr>
            <a:t>声介质：声信息</a:t>
          </a:r>
        </a:p>
      </dgm:t>
    </dgm:pt>
    <dgm:pt modelId="{8778FF94-8033-413A-844D-EE291DC003AA}" type="parTrans" cxnId="{136F02B4-E49F-4DFD-BBD6-744CA2A5BEC5}">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EA357DB5-997C-4391-90AF-497A43EAEAAF}" type="sibTrans" cxnId="{136F02B4-E49F-4DFD-BBD6-744CA2A5BEC5}">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4EE97639-C552-4600-B5A9-00F84186CA6C}">
      <dgm:prSet phldrT="[文本]" custT="1"/>
      <dgm:spPr/>
      <dgm:t>
        <a:bodyPr/>
        <a:lstStyle/>
        <a:p>
          <a:r>
            <a:rPr lang="zh-CN" altLang="en-US" sz="1000" b="1" dirty="0">
              <a:latin typeface="微软雅黑" panose="020B0503020204020204" pitchFamily="34" charset="-122"/>
              <a:ea typeface="微软雅黑" panose="020B0503020204020204" pitchFamily="34" charset="-122"/>
            </a:rPr>
            <a:t>实体介质：形态信息</a:t>
          </a:r>
        </a:p>
      </dgm:t>
    </dgm:pt>
    <dgm:pt modelId="{06534633-CAE7-4D14-9291-9D098BD025E9}" type="parTrans" cxnId="{BFC2D867-BBBB-4816-9294-797601CECAC8}">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F8B5E382-D8BF-4B9C-AAD8-E6C43A40D1DE}" type="sibTrans" cxnId="{BFC2D867-BBBB-4816-9294-797601CECAC8}">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F1B49481-05E0-42A2-8F6B-E942628780D3}">
      <dgm:prSet phldrT="[文本]" custT="1"/>
      <dgm:spPr/>
      <dgm:t>
        <a:bodyPr/>
        <a:lstStyle/>
        <a:p>
          <a:r>
            <a:rPr lang="zh-CN" altLang="en-US" sz="1200" b="1" dirty="0">
              <a:latin typeface="微软雅黑" panose="020B0503020204020204" pitchFamily="34" charset="-122"/>
              <a:ea typeface="微软雅黑" panose="020B0503020204020204" pitchFamily="34" charset="-122"/>
            </a:rPr>
            <a:t>载体运动对人的器官的作用</a:t>
          </a:r>
        </a:p>
      </dgm:t>
    </dgm:pt>
    <dgm:pt modelId="{852376BA-2DB1-4B6E-995B-C8D4BABBC1D3}" type="parTrans" cxnId="{0765AD19-F330-402A-B6AB-F945D34D56B9}">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55E056E2-0E37-4744-920B-1A82380A5FE4}" type="sibTrans" cxnId="{0765AD19-F330-402A-B6AB-F945D34D56B9}">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5A012D95-BCF9-401A-90CE-98382C7AED70}">
      <dgm:prSet phldrT="[文本]" custT="1"/>
      <dgm:spPr/>
      <dgm:t>
        <a:bodyPr/>
        <a:lstStyle/>
        <a:p>
          <a:r>
            <a:rPr lang="zh-CN" altLang="en-US" sz="1000" b="1" dirty="0">
              <a:latin typeface="微软雅黑" panose="020B0503020204020204" pitchFamily="34" charset="-122"/>
              <a:ea typeface="微软雅黑" panose="020B0503020204020204" pitchFamily="34" charset="-122"/>
            </a:rPr>
            <a:t>触觉信息</a:t>
          </a:r>
          <a:endParaRPr lang="en-US" altLang="zh-CN" sz="1000" b="1" dirty="0">
            <a:latin typeface="微软雅黑" panose="020B0503020204020204" pitchFamily="34" charset="-122"/>
            <a:ea typeface="微软雅黑" panose="020B0503020204020204" pitchFamily="34" charset="-122"/>
          </a:endParaRPr>
        </a:p>
      </dgm:t>
    </dgm:pt>
    <dgm:pt modelId="{A9C2A08E-3B99-48E1-8CB9-0CDAFCC75704}" type="parTrans" cxnId="{7B78423A-231B-416F-BF7C-571D8FD04084}">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51B88160-7243-4AC1-B310-01C90BD51964}" type="sibTrans" cxnId="{7B78423A-231B-416F-BF7C-571D8FD04084}">
      <dgm:prSet/>
      <dgm:spPr/>
      <dgm:t>
        <a:bodyPr/>
        <a:lstStyle/>
        <a:p>
          <a:endParaRPr lang="zh-CN" altLang="en-US" sz="1800" b="1">
            <a:latin typeface="微软雅黑" panose="020B0503020204020204" pitchFamily="34" charset="-122"/>
            <a:ea typeface="微软雅黑" panose="020B0503020204020204" pitchFamily="34" charset="-122"/>
          </a:endParaRPr>
        </a:p>
      </dgm:t>
    </dgm:pt>
    <dgm:pt modelId="{EDDB6D1E-67BB-49DD-9F1E-0883CA705C7C}" type="pres">
      <dgm:prSet presAssocID="{DC497692-F8B8-4B91-9352-CF7E8FD96C58}" presName="layout" presStyleCnt="0">
        <dgm:presLayoutVars>
          <dgm:chMax/>
          <dgm:chPref/>
          <dgm:dir/>
          <dgm:resizeHandles/>
        </dgm:presLayoutVars>
      </dgm:prSet>
      <dgm:spPr/>
    </dgm:pt>
    <dgm:pt modelId="{AC58F188-8ED6-41ED-B91A-93C667A19F44}" type="pres">
      <dgm:prSet presAssocID="{635B838A-CF72-4E04-9D1A-B44DD327A1BF}" presName="root" presStyleCnt="0">
        <dgm:presLayoutVars>
          <dgm:chMax/>
          <dgm:chPref/>
        </dgm:presLayoutVars>
      </dgm:prSet>
      <dgm:spPr/>
    </dgm:pt>
    <dgm:pt modelId="{4869EC4C-7CAF-49E4-A4A0-E94A5984895D}" type="pres">
      <dgm:prSet presAssocID="{635B838A-CF72-4E04-9D1A-B44DD327A1BF}" presName="rootComposite" presStyleCnt="0">
        <dgm:presLayoutVars/>
      </dgm:prSet>
      <dgm:spPr/>
    </dgm:pt>
    <dgm:pt modelId="{8D03A308-6624-4171-A114-D264E4AC5306}" type="pres">
      <dgm:prSet presAssocID="{635B838A-CF72-4E04-9D1A-B44DD327A1BF}" presName="ParentAccent" presStyleLbl="alignNode1" presStyleIdx="0" presStyleCnt="2"/>
      <dgm:spPr/>
    </dgm:pt>
    <dgm:pt modelId="{7BB8780E-DEF0-4B6B-BC94-5D30B4EECF07}" type="pres">
      <dgm:prSet presAssocID="{635B838A-CF72-4E04-9D1A-B44DD327A1BF}" presName="ParentSmallAccent" presStyleLbl="fgAcc1" presStyleIdx="0" presStyleCnt="2"/>
      <dgm:spPr/>
    </dgm:pt>
    <dgm:pt modelId="{C46CB0E2-2B63-4EF6-9C1B-88EF88C3F59E}" type="pres">
      <dgm:prSet presAssocID="{635B838A-CF72-4E04-9D1A-B44DD327A1BF}" presName="Parent" presStyleLbl="revTx" presStyleIdx="0" presStyleCnt="12">
        <dgm:presLayoutVars>
          <dgm:chMax/>
          <dgm:chPref val="4"/>
          <dgm:bulletEnabled val="1"/>
        </dgm:presLayoutVars>
      </dgm:prSet>
      <dgm:spPr/>
    </dgm:pt>
    <dgm:pt modelId="{7184D77E-7F90-4A72-9179-631739845114}" type="pres">
      <dgm:prSet presAssocID="{635B838A-CF72-4E04-9D1A-B44DD327A1BF}" presName="childShape" presStyleCnt="0">
        <dgm:presLayoutVars>
          <dgm:chMax val="0"/>
          <dgm:chPref val="0"/>
        </dgm:presLayoutVars>
      </dgm:prSet>
      <dgm:spPr/>
    </dgm:pt>
    <dgm:pt modelId="{33DAC273-7364-49CB-8043-10181CBDE24D}" type="pres">
      <dgm:prSet presAssocID="{3294482A-438C-463B-80EB-6EF386D59791}" presName="childComposite" presStyleCnt="0">
        <dgm:presLayoutVars>
          <dgm:chMax val="0"/>
          <dgm:chPref val="0"/>
        </dgm:presLayoutVars>
      </dgm:prSet>
      <dgm:spPr/>
    </dgm:pt>
    <dgm:pt modelId="{69C739AB-2A74-4B86-832C-AC039DAD72C5}" type="pres">
      <dgm:prSet presAssocID="{3294482A-438C-463B-80EB-6EF386D59791}" presName="ChildAccent" presStyleLbl="solidFgAcc1" presStyleIdx="0" presStyleCnt="10"/>
      <dgm:spPr/>
    </dgm:pt>
    <dgm:pt modelId="{714B03FE-F499-4FB0-8B98-5B738331FAFA}" type="pres">
      <dgm:prSet presAssocID="{3294482A-438C-463B-80EB-6EF386D59791}" presName="Child" presStyleLbl="revTx" presStyleIdx="1" presStyleCnt="12">
        <dgm:presLayoutVars>
          <dgm:chMax val="0"/>
          <dgm:chPref val="0"/>
          <dgm:bulletEnabled val="1"/>
        </dgm:presLayoutVars>
      </dgm:prSet>
      <dgm:spPr/>
    </dgm:pt>
    <dgm:pt modelId="{2226DE86-F984-4591-91C8-070CA56E17AC}" type="pres">
      <dgm:prSet presAssocID="{7CCF0E91-5310-4FAF-BA92-F20DE700A36A}" presName="childComposite" presStyleCnt="0">
        <dgm:presLayoutVars>
          <dgm:chMax val="0"/>
          <dgm:chPref val="0"/>
        </dgm:presLayoutVars>
      </dgm:prSet>
      <dgm:spPr/>
    </dgm:pt>
    <dgm:pt modelId="{92990135-4C29-4FD5-B89F-4BDB2F1C7654}" type="pres">
      <dgm:prSet presAssocID="{7CCF0E91-5310-4FAF-BA92-F20DE700A36A}" presName="ChildAccent" presStyleLbl="solidFgAcc1" presStyleIdx="1" presStyleCnt="10"/>
      <dgm:spPr/>
    </dgm:pt>
    <dgm:pt modelId="{240E7E01-32A2-4D88-8E98-28BA1CEFC437}" type="pres">
      <dgm:prSet presAssocID="{7CCF0E91-5310-4FAF-BA92-F20DE700A36A}" presName="Child" presStyleLbl="revTx" presStyleIdx="2" presStyleCnt="12">
        <dgm:presLayoutVars>
          <dgm:chMax val="0"/>
          <dgm:chPref val="0"/>
          <dgm:bulletEnabled val="1"/>
        </dgm:presLayoutVars>
      </dgm:prSet>
      <dgm:spPr/>
    </dgm:pt>
    <dgm:pt modelId="{B8E14FFB-779F-4DB2-BE35-8EB53DCCFF1E}" type="pres">
      <dgm:prSet presAssocID="{BBDDDAC7-BE86-432C-B466-5F860C143406}" presName="childComposite" presStyleCnt="0">
        <dgm:presLayoutVars>
          <dgm:chMax val="0"/>
          <dgm:chPref val="0"/>
        </dgm:presLayoutVars>
      </dgm:prSet>
      <dgm:spPr/>
    </dgm:pt>
    <dgm:pt modelId="{7341018F-B358-47F5-8727-1BA9A50C62CF}" type="pres">
      <dgm:prSet presAssocID="{BBDDDAC7-BE86-432C-B466-5F860C143406}" presName="ChildAccent" presStyleLbl="solidFgAcc1" presStyleIdx="2" presStyleCnt="10"/>
      <dgm:spPr/>
    </dgm:pt>
    <dgm:pt modelId="{A31EA4F3-BB02-4C73-BF80-1D9FDC824632}" type="pres">
      <dgm:prSet presAssocID="{BBDDDAC7-BE86-432C-B466-5F860C143406}" presName="Child" presStyleLbl="revTx" presStyleIdx="3" presStyleCnt="12">
        <dgm:presLayoutVars>
          <dgm:chMax val="0"/>
          <dgm:chPref val="0"/>
          <dgm:bulletEnabled val="1"/>
        </dgm:presLayoutVars>
      </dgm:prSet>
      <dgm:spPr/>
    </dgm:pt>
    <dgm:pt modelId="{E756C54A-49FC-4106-8CA2-B37BCE20DB75}" type="pres">
      <dgm:prSet presAssocID="{14549D62-109F-4E10-B07F-C0B3C645A26E}" presName="childComposite" presStyleCnt="0">
        <dgm:presLayoutVars>
          <dgm:chMax val="0"/>
          <dgm:chPref val="0"/>
        </dgm:presLayoutVars>
      </dgm:prSet>
      <dgm:spPr/>
    </dgm:pt>
    <dgm:pt modelId="{58E926B4-B812-4299-8A63-7D95FEA5FBF1}" type="pres">
      <dgm:prSet presAssocID="{14549D62-109F-4E10-B07F-C0B3C645A26E}" presName="ChildAccent" presStyleLbl="solidFgAcc1" presStyleIdx="3" presStyleCnt="10"/>
      <dgm:spPr/>
    </dgm:pt>
    <dgm:pt modelId="{D9D9FC26-C936-4FB4-A651-D4070419B8E1}" type="pres">
      <dgm:prSet presAssocID="{14549D62-109F-4E10-B07F-C0B3C645A26E}" presName="Child" presStyleLbl="revTx" presStyleIdx="4" presStyleCnt="12">
        <dgm:presLayoutVars>
          <dgm:chMax val="0"/>
          <dgm:chPref val="0"/>
          <dgm:bulletEnabled val="1"/>
        </dgm:presLayoutVars>
      </dgm:prSet>
      <dgm:spPr/>
    </dgm:pt>
    <dgm:pt modelId="{85A8EC01-C41A-48D5-A410-518F7CA328F2}" type="pres">
      <dgm:prSet presAssocID="{208C3AC2-C211-435E-B684-4147273B2FC8}" presName="childComposite" presStyleCnt="0">
        <dgm:presLayoutVars>
          <dgm:chMax val="0"/>
          <dgm:chPref val="0"/>
        </dgm:presLayoutVars>
      </dgm:prSet>
      <dgm:spPr/>
    </dgm:pt>
    <dgm:pt modelId="{81CA9D97-57EA-4CFB-B1B1-17C8F12854D1}" type="pres">
      <dgm:prSet presAssocID="{208C3AC2-C211-435E-B684-4147273B2FC8}" presName="ChildAccent" presStyleLbl="solidFgAcc1" presStyleIdx="4" presStyleCnt="10"/>
      <dgm:spPr/>
    </dgm:pt>
    <dgm:pt modelId="{BD0749FA-C81C-4966-ADF4-41EA15994ED8}" type="pres">
      <dgm:prSet presAssocID="{208C3AC2-C211-435E-B684-4147273B2FC8}" presName="Child" presStyleLbl="revTx" presStyleIdx="5" presStyleCnt="12">
        <dgm:presLayoutVars>
          <dgm:chMax val="0"/>
          <dgm:chPref val="0"/>
          <dgm:bulletEnabled val="1"/>
        </dgm:presLayoutVars>
      </dgm:prSet>
      <dgm:spPr/>
    </dgm:pt>
    <dgm:pt modelId="{05DF9604-ABD1-4546-AAFC-B9F89330F54E}" type="pres">
      <dgm:prSet presAssocID="{4EE97639-C552-4600-B5A9-00F84186CA6C}" presName="childComposite" presStyleCnt="0">
        <dgm:presLayoutVars>
          <dgm:chMax val="0"/>
          <dgm:chPref val="0"/>
        </dgm:presLayoutVars>
      </dgm:prSet>
      <dgm:spPr/>
    </dgm:pt>
    <dgm:pt modelId="{D67CEE4D-D2DC-46E4-8614-F9B9A02189D5}" type="pres">
      <dgm:prSet presAssocID="{4EE97639-C552-4600-B5A9-00F84186CA6C}" presName="ChildAccent" presStyleLbl="solidFgAcc1" presStyleIdx="5" presStyleCnt="10"/>
      <dgm:spPr/>
    </dgm:pt>
    <dgm:pt modelId="{1B300EA4-DD34-4F75-95B4-34D95FB54413}" type="pres">
      <dgm:prSet presAssocID="{4EE97639-C552-4600-B5A9-00F84186CA6C}" presName="Child" presStyleLbl="revTx" presStyleIdx="6" presStyleCnt="12">
        <dgm:presLayoutVars>
          <dgm:chMax val="0"/>
          <dgm:chPref val="0"/>
          <dgm:bulletEnabled val="1"/>
        </dgm:presLayoutVars>
      </dgm:prSet>
      <dgm:spPr/>
    </dgm:pt>
    <dgm:pt modelId="{900B14A1-53F3-4A66-B13C-7908BAE5624F}" type="pres">
      <dgm:prSet presAssocID="{F1B49481-05E0-42A2-8F6B-E942628780D3}" presName="root" presStyleCnt="0">
        <dgm:presLayoutVars>
          <dgm:chMax/>
          <dgm:chPref/>
        </dgm:presLayoutVars>
      </dgm:prSet>
      <dgm:spPr/>
    </dgm:pt>
    <dgm:pt modelId="{B0743285-FDA3-4FA3-9CBD-4F29F3104B77}" type="pres">
      <dgm:prSet presAssocID="{F1B49481-05E0-42A2-8F6B-E942628780D3}" presName="rootComposite" presStyleCnt="0">
        <dgm:presLayoutVars/>
      </dgm:prSet>
      <dgm:spPr/>
    </dgm:pt>
    <dgm:pt modelId="{7C1BA32D-FB4D-46EE-A498-53ECC3A94918}" type="pres">
      <dgm:prSet presAssocID="{F1B49481-05E0-42A2-8F6B-E942628780D3}" presName="ParentAccent" presStyleLbl="alignNode1" presStyleIdx="1" presStyleCnt="2"/>
      <dgm:spPr/>
    </dgm:pt>
    <dgm:pt modelId="{EC84E0AD-3C0C-4651-BC3B-E6CAC90FE698}" type="pres">
      <dgm:prSet presAssocID="{F1B49481-05E0-42A2-8F6B-E942628780D3}" presName="ParentSmallAccent" presStyleLbl="fgAcc1" presStyleIdx="1" presStyleCnt="2"/>
      <dgm:spPr/>
    </dgm:pt>
    <dgm:pt modelId="{B1CA4860-881D-44F7-B64F-F249BFA6EDC7}" type="pres">
      <dgm:prSet presAssocID="{F1B49481-05E0-42A2-8F6B-E942628780D3}" presName="Parent" presStyleLbl="revTx" presStyleIdx="7" presStyleCnt="12">
        <dgm:presLayoutVars>
          <dgm:chMax/>
          <dgm:chPref val="4"/>
          <dgm:bulletEnabled val="1"/>
        </dgm:presLayoutVars>
      </dgm:prSet>
      <dgm:spPr/>
    </dgm:pt>
    <dgm:pt modelId="{8B488000-F1D8-46E1-A8F2-64A501C0BB47}" type="pres">
      <dgm:prSet presAssocID="{F1B49481-05E0-42A2-8F6B-E942628780D3}" presName="childShape" presStyleCnt="0">
        <dgm:presLayoutVars>
          <dgm:chMax val="0"/>
          <dgm:chPref val="0"/>
        </dgm:presLayoutVars>
      </dgm:prSet>
      <dgm:spPr/>
    </dgm:pt>
    <dgm:pt modelId="{9AC3EF1E-9EFE-4959-9652-49066F7E6EB4}" type="pres">
      <dgm:prSet presAssocID="{39AC0E64-CFC1-4A82-B1A8-7922AD09F72D}" presName="childComposite" presStyleCnt="0">
        <dgm:presLayoutVars>
          <dgm:chMax val="0"/>
          <dgm:chPref val="0"/>
        </dgm:presLayoutVars>
      </dgm:prSet>
      <dgm:spPr/>
    </dgm:pt>
    <dgm:pt modelId="{7CA837A1-229D-4055-AD13-47611D81A094}" type="pres">
      <dgm:prSet presAssocID="{39AC0E64-CFC1-4A82-B1A8-7922AD09F72D}" presName="ChildAccent" presStyleLbl="solidFgAcc1" presStyleIdx="6" presStyleCnt="10"/>
      <dgm:spPr/>
    </dgm:pt>
    <dgm:pt modelId="{7504CF6B-7211-47DA-8A2F-30615469B645}" type="pres">
      <dgm:prSet presAssocID="{39AC0E64-CFC1-4A82-B1A8-7922AD09F72D}" presName="Child" presStyleLbl="revTx" presStyleIdx="8" presStyleCnt="12" custAng="0">
        <dgm:presLayoutVars>
          <dgm:chMax val="0"/>
          <dgm:chPref val="0"/>
          <dgm:bulletEnabled val="1"/>
        </dgm:presLayoutVars>
      </dgm:prSet>
      <dgm:spPr/>
    </dgm:pt>
    <dgm:pt modelId="{60CC7CD2-4BAE-4D0C-BB97-EA129CE5DF72}" type="pres">
      <dgm:prSet presAssocID="{CABFA65E-86F0-4503-B0AE-69396A8CACC2}" presName="childComposite" presStyleCnt="0">
        <dgm:presLayoutVars>
          <dgm:chMax val="0"/>
          <dgm:chPref val="0"/>
        </dgm:presLayoutVars>
      </dgm:prSet>
      <dgm:spPr/>
    </dgm:pt>
    <dgm:pt modelId="{2F7C26E0-41F0-4F6B-94EF-619BC490696C}" type="pres">
      <dgm:prSet presAssocID="{CABFA65E-86F0-4503-B0AE-69396A8CACC2}" presName="ChildAccent" presStyleLbl="solidFgAcc1" presStyleIdx="7" presStyleCnt="10" custAng="0"/>
      <dgm:spPr/>
    </dgm:pt>
    <dgm:pt modelId="{AB282F65-9F7C-405E-B59D-DAF4124391EE}" type="pres">
      <dgm:prSet presAssocID="{CABFA65E-86F0-4503-B0AE-69396A8CACC2}" presName="Child" presStyleLbl="revTx" presStyleIdx="9" presStyleCnt="12" custAng="0">
        <dgm:presLayoutVars>
          <dgm:chMax val="0"/>
          <dgm:chPref val="0"/>
          <dgm:bulletEnabled val="1"/>
        </dgm:presLayoutVars>
      </dgm:prSet>
      <dgm:spPr/>
    </dgm:pt>
    <dgm:pt modelId="{9ADA2F81-84FF-4FF9-AC75-8DAC36FAEB61}" type="pres">
      <dgm:prSet presAssocID="{80BAA162-8045-4F11-9286-B7987A310500}" presName="childComposite" presStyleCnt="0">
        <dgm:presLayoutVars>
          <dgm:chMax val="0"/>
          <dgm:chPref val="0"/>
        </dgm:presLayoutVars>
      </dgm:prSet>
      <dgm:spPr/>
    </dgm:pt>
    <dgm:pt modelId="{5EBFE94A-BB01-4836-A76C-0E43F8294BA2}" type="pres">
      <dgm:prSet presAssocID="{80BAA162-8045-4F11-9286-B7987A310500}" presName="ChildAccent" presStyleLbl="solidFgAcc1" presStyleIdx="8" presStyleCnt="10" custAng="0"/>
      <dgm:spPr/>
    </dgm:pt>
    <dgm:pt modelId="{3991D902-C68C-4CB9-8B2F-09E8C273BC49}" type="pres">
      <dgm:prSet presAssocID="{80BAA162-8045-4F11-9286-B7987A310500}" presName="Child" presStyleLbl="revTx" presStyleIdx="10" presStyleCnt="12" custAng="0">
        <dgm:presLayoutVars>
          <dgm:chMax val="0"/>
          <dgm:chPref val="0"/>
          <dgm:bulletEnabled val="1"/>
        </dgm:presLayoutVars>
      </dgm:prSet>
      <dgm:spPr/>
    </dgm:pt>
    <dgm:pt modelId="{AF9D2A1E-21AF-4F02-A923-1A4FB44FA057}" type="pres">
      <dgm:prSet presAssocID="{5A012D95-BCF9-401A-90CE-98382C7AED70}" presName="childComposite" presStyleCnt="0">
        <dgm:presLayoutVars>
          <dgm:chMax val="0"/>
          <dgm:chPref val="0"/>
        </dgm:presLayoutVars>
      </dgm:prSet>
      <dgm:spPr/>
    </dgm:pt>
    <dgm:pt modelId="{21A6BB9C-DE3B-4AAC-AE57-B3AD038A3739}" type="pres">
      <dgm:prSet presAssocID="{5A012D95-BCF9-401A-90CE-98382C7AED70}" presName="ChildAccent" presStyleLbl="solidFgAcc1" presStyleIdx="9" presStyleCnt="10"/>
      <dgm:spPr/>
    </dgm:pt>
    <dgm:pt modelId="{30C99936-880B-45EA-834E-8F251D440965}" type="pres">
      <dgm:prSet presAssocID="{5A012D95-BCF9-401A-90CE-98382C7AED70}" presName="Child" presStyleLbl="revTx" presStyleIdx="11" presStyleCnt="12">
        <dgm:presLayoutVars>
          <dgm:chMax val="0"/>
          <dgm:chPref val="0"/>
          <dgm:bulletEnabled val="1"/>
        </dgm:presLayoutVars>
      </dgm:prSet>
      <dgm:spPr/>
    </dgm:pt>
  </dgm:ptLst>
  <dgm:cxnLst>
    <dgm:cxn modelId="{586A8C10-F6FB-4D60-839A-FE9C7DE81F92}" type="presOf" srcId="{7CCF0E91-5310-4FAF-BA92-F20DE700A36A}" destId="{240E7E01-32A2-4D88-8E98-28BA1CEFC437}" srcOrd="0" destOrd="0" presId="urn:microsoft.com/office/officeart/2008/layout/SquareAccentList"/>
    <dgm:cxn modelId="{DD69A212-0FF2-4621-BB36-E028F4BD8D7E}" srcId="{F1B49481-05E0-42A2-8F6B-E942628780D3}" destId="{CABFA65E-86F0-4503-B0AE-69396A8CACC2}" srcOrd="1" destOrd="0" parTransId="{C4A79941-65C4-4DE5-9E72-3B5CC125E7A1}" sibTransId="{3BFCF8C9-C8D9-47D2-9CF5-7CC9CF5E5D93}"/>
    <dgm:cxn modelId="{0765AD19-F330-402A-B6AB-F945D34D56B9}" srcId="{DC497692-F8B8-4B91-9352-CF7E8FD96C58}" destId="{F1B49481-05E0-42A2-8F6B-E942628780D3}" srcOrd="1" destOrd="0" parTransId="{852376BA-2DB1-4B6E-995B-C8D4BABBC1D3}" sibTransId="{55E056E2-0E37-4744-920B-1A82380A5FE4}"/>
    <dgm:cxn modelId="{5F7B6C25-658B-4325-80E3-BE398E7DD2C6}" type="presOf" srcId="{5A012D95-BCF9-401A-90CE-98382C7AED70}" destId="{30C99936-880B-45EA-834E-8F251D440965}" srcOrd="0" destOrd="0" presId="urn:microsoft.com/office/officeart/2008/layout/SquareAccentList"/>
    <dgm:cxn modelId="{2AABA22E-4A19-4892-96C8-055B58644592}" type="presOf" srcId="{3294482A-438C-463B-80EB-6EF386D59791}" destId="{714B03FE-F499-4FB0-8B98-5B738331FAFA}" srcOrd="0" destOrd="0" presId="urn:microsoft.com/office/officeart/2008/layout/SquareAccentList"/>
    <dgm:cxn modelId="{7B78423A-231B-416F-BF7C-571D8FD04084}" srcId="{F1B49481-05E0-42A2-8F6B-E942628780D3}" destId="{5A012D95-BCF9-401A-90CE-98382C7AED70}" srcOrd="3" destOrd="0" parTransId="{A9C2A08E-3B99-48E1-8CB9-0CDAFCC75704}" sibTransId="{51B88160-7243-4AC1-B310-01C90BD51964}"/>
    <dgm:cxn modelId="{BFC2D867-BBBB-4816-9294-797601CECAC8}" srcId="{635B838A-CF72-4E04-9D1A-B44DD327A1BF}" destId="{4EE97639-C552-4600-B5A9-00F84186CA6C}" srcOrd="5" destOrd="0" parTransId="{06534633-CAE7-4D14-9291-9D098BD025E9}" sibTransId="{F8B5E382-D8BF-4B9C-AAD8-E6C43A40D1DE}"/>
    <dgm:cxn modelId="{DF61217A-3861-496C-8C26-73FC0FBCF598}" type="presOf" srcId="{DC497692-F8B8-4B91-9352-CF7E8FD96C58}" destId="{EDDB6D1E-67BB-49DD-9F1E-0883CA705C7C}" srcOrd="0" destOrd="0" presId="urn:microsoft.com/office/officeart/2008/layout/SquareAccentList"/>
    <dgm:cxn modelId="{5F7DB27A-CE04-4FC3-8CE0-DC1FE39AD3B4}" type="presOf" srcId="{208C3AC2-C211-435E-B684-4147273B2FC8}" destId="{BD0749FA-C81C-4966-ADF4-41EA15994ED8}" srcOrd="0" destOrd="0" presId="urn:microsoft.com/office/officeart/2008/layout/SquareAccentList"/>
    <dgm:cxn modelId="{E89B7481-1B60-4ABA-9AF5-840F56935E06}" type="presOf" srcId="{39AC0E64-CFC1-4A82-B1A8-7922AD09F72D}" destId="{7504CF6B-7211-47DA-8A2F-30615469B645}" srcOrd="0" destOrd="0" presId="urn:microsoft.com/office/officeart/2008/layout/SquareAccentList"/>
    <dgm:cxn modelId="{4A311B8F-E9C6-4288-AB2E-323BFE1B624A}" type="presOf" srcId="{4EE97639-C552-4600-B5A9-00F84186CA6C}" destId="{1B300EA4-DD34-4F75-95B4-34D95FB54413}" srcOrd="0" destOrd="0" presId="urn:microsoft.com/office/officeart/2008/layout/SquareAccentList"/>
    <dgm:cxn modelId="{3829E69A-60E8-46A4-936A-7325AA66D105}" type="presOf" srcId="{80BAA162-8045-4F11-9286-B7987A310500}" destId="{3991D902-C68C-4CB9-8B2F-09E8C273BC49}" srcOrd="0" destOrd="0" presId="urn:microsoft.com/office/officeart/2008/layout/SquareAccentList"/>
    <dgm:cxn modelId="{A018A39C-62CC-4C37-AB93-3CFE2BA3B73F}" srcId="{F1B49481-05E0-42A2-8F6B-E942628780D3}" destId="{39AC0E64-CFC1-4A82-B1A8-7922AD09F72D}" srcOrd="0" destOrd="0" parTransId="{B9378375-AFB6-4E52-AA60-2A898E2D8142}" sibTransId="{F7C2AA85-5DEB-402A-873D-21A8AFE73ED8}"/>
    <dgm:cxn modelId="{1A94F0AA-CE1A-4EAC-8B49-6F4BFDD6B78D}" srcId="{F1B49481-05E0-42A2-8F6B-E942628780D3}" destId="{80BAA162-8045-4F11-9286-B7987A310500}" srcOrd="2" destOrd="0" parTransId="{F2C022AB-0250-41BF-84FD-994E207DD87F}" sibTransId="{D472EA97-27DA-4939-B78D-48B884426F6E}"/>
    <dgm:cxn modelId="{963A7AAC-116B-4E24-8D33-AC4B304092BA}" type="presOf" srcId="{14549D62-109F-4E10-B07F-C0B3C645A26E}" destId="{D9D9FC26-C936-4FB4-A651-D4070419B8E1}" srcOrd="0" destOrd="0" presId="urn:microsoft.com/office/officeart/2008/layout/SquareAccentList"/>
    <dgm:cxn modelId="{136F02B4-E49F-4DFD-BBD6-744CA2A5BEC5}" srcId="{635B838A-CF72-4E04-9D1A-B44DD327A1BF}" destId="{208C3AC2-C211-435E-B684-4147273B2FC8}" srcOrd="4" destOrd="0" parTransId="{8778FF94-8033-413A-844D-EE291DC003AA}" sibTransId="{EA357DB5-997C-4391-90AF-497A43EAEAAF}"/>
    <dgm:cxn modelId="{42BEF3BF-A260-4B63-A9D9-38CCD087A1A6}" srcId="{635B838A-CF72-4E04-9D1A-B44DD327A1BF}" destId="{7CCF0E91-5310-4FAF-BA92-F20DE700A36A}" srcOrd="1" destOrd="0" parTransId="{E3879F6E-43DE-45B2-8B97-8C1EB967BF49}" sibTransId="{3CF8D7AB-FD87-43E6-95DE-F9789FB944B2}"/>
    <dgm:cxn modelId="{791B6FCF-3627-4F71-9196-8A35579EBAC2}" srcId="{635B838A-CF72-4E04-9D1A-B44DD327A1BF}" destId="{3294482A-438C-463B-80EB-6EF386D59791}" srcOrd="0" destOrd="0" parTransId="{A8CA7948-F707-4742-A8B5-4112D8D12A6D}" sibTransId="{8E9CE5EB-8C8B-4687-A773-66A27493368A}"/>
    <dgm:cxn modelId="{C46E31DA-8521-4382-A7F3-7425C170EDE9}" srcId="{635B838A-CF72-4E04-9D1A-B44DD327A1BF}" destId="{14549D62-109F-4E10-B07F-C0B3C645A26E}" srcOrd="3" destOrd="0" parTransId="{61599A84-6E81-47BC-81E0-2417D5E64D50}" sibTransId="{62348159-10E2-4850-8FAE-652A4619EF23}"/>
    <dgm:cxn modelId="{55F312E0-6AF5-46D5-B7CD-A678A5644B54}" type="presOf" srcId="{BBDDDAC7-BE86-432C-B466-5F860C143406}" destId="{A31EA4F3-BB02-4C73-BF80-1D9FDC824632}" srcOrd="0" destOrd="0" presId="urn:microsoft.com/office/officeart/2008/layout/SquareAccentList"/>
    <dgm:cxn modelId="{4FE1B4EC-8396-49AF-ABFF-48A1E2696481}" srcId="{DC497692-F8B8-4B91-9352-CF7E8FD96C58}" destId="{635B838A-CF72-4E04-9D1A-B44DD327A1BF}" srcOrd="0" destOrd="0" parTransId="{53BBAC4E-A66C-4EF1-A258-F19EE312CB00}" sibTransId="{F222C789-CE7D-47FD-B16A-4067CD5D4675}"/>
    <dgm:cxn modelId="{E4CC0AED-0090-4C6C-921C-E22948357F2B}" type="presOf" srcId="{635B838A-CF72-4E04-9D1A-B44DD327A1BF}" destId="{C46CB0E2-2B63-4EF6-9C1B-88EF88C3F59E}" srcOrd="0" destOrd="0" presId="urn:microsoft.com/office/officeart/2008/layout/SquareAccentList"/>
    <dgm:cxn modelId="{11CBA3F9-A92B-4BFD-8BCF-995754010F35}" type="presOf" srcId="{F1B49481-05E0-42A2-8F6B-E942628780D3}" destId="{B1CA4860-881D-44F7-B64F-F249BFA6EDC7}" srcOrd="0" destOrd="0" presId="urn:microsoft.com/office/officeart/2008/layout/SquareAccentList"/>
    <dgm:cxn modelId="{BC2762FA-745F-4FAD-878C-0FDDBFFECBD4}" srcId="{635B838A-CF72-4E04-9D1A-B44DD327A1BF}" destId="{BBDDDAC7-BE86-432C-B466-5F860C143406}" srcOrd="2" destOrd="0" parTransId="{714DFD02-2CF8-4F77-B2C0-EF812F27D0B9}" sibTransId="{CD4B1B13-7A9F-4D28-AC28-E970EF9290C6}"/>
    <dgm:cxn modelId="{C4535AFC-D947-4068-A6D6-C8F1EFCF1C0A}" type="presOf" srcId="{CABFA65E-86F0-4503-B0AE-69396A8CACC2}" destId="{AB282F65-9F7C-405E-B59D-DAF4124391EE}" srcOrd="0" destOrd="0" presId="urn:microsoft.com/office/officeart/2008/layout/SquareAccentList"/>
    <dgm:cxn modelId="{E58A5AD4-912E-41BF-9DDB-FEE8C91F91A9}" type="presParOf" srcId="{EDDB6D1E-67BB-49DD-9F1E-0883CA705C7C}" destId="{AC58F188-8ED6-41ED-B91A-93C667A19F44}" srcOrd="0" destOrd="0" presId="urn:microsoft.com/office/officeart/2008/layout/SquareAccentList"/>
    <dgm:cxn modelId="{F66A9FB0-97BF-4176-86DE-0B10A78D550F}" type="presParOf" srcId="{AC58F188-8ED6-41ED-B91A-93C667A19F44}" destId="{4869EC4C-7CAF-49E4-A4A0-E94A5984895D}" srcOrd="0" destOrd="0" presId="urn:microsoft.com/office/officeart/2008/layout/SquareAccentList"/>
    <dgm:cxn modelId="{A6F69C13-461E-4EDB-95D6-025699B9B23F}" type="presParOf" srcId="{4869EC4C-7CAF-49E4-A4A0-E94A5984895D}" destId="{8D03A308-6624-4171-A114-D264E4AC5306}" srcOrd="0" destOrd="0" presId="urn:microsoft.com/office/officeart/2008/layout/SquareAccentList"/>
    <dgm:cxn modelId="{AAB21934-CF12-4C35-AEE6-8FA77967C3BC}" type="presParOf" srcId="{4869EC4C-7CAF-49E4-A4A0-E94A5984895D}" destId="{7BB8780E-DEF0-4B6B-BC94-5D30B4EECF07}" srcOrd="1" destOrd="0" presId="urn:microsoft.com/office/officeart/2008/layout/SquareAccentList"/>
    <dgm:cxn modelId="{71FFA450-D620-40D4-9C64-297F7BECFA41}" type="presParOf" srcId="{4869EC4C-7CAF-49E4-A4A0-E94A5984895D}" destId="{C46CB0E2-2B63-4EF6-9C1B-88EF88C3F59E}" srcOrd="2" destOrd="0" presId="urn:microsoft.com/office/officeart/2008/layout/SquareAccentList"/>
    <dgm:cxn modelId="{52A5D2BC-A396-4A28-B1C6-44C74BB42575}" type="presParOf" srcId="{AC58F188-8ED6-41ED-B91A-93C667A19F44}" destId="{7184D77E-7F90-4A72-9179-631739845114}" srcOrd="1" destOrd="0" presId="urn:microsoft.com/office/officeart/2008/layout/SquareAccentList"/>
    <dgm:cxn modelId="{1CA0668E-3853-4D1B-A82C-A21BEEE1C979}" type="presParOf" srcId="{7184D77E-7F90-4A72-9179-631739845114}" destId="{33DAC273-7364-49CB-8043-10181CBDE24D}" srcOrd="0" destOrd="0" presId="urn:microsoft.com/office/officeart/2008/layout/SquareAccentList"/>
    <dgm:cxn modelId="{481276D1-8A91-4D3B-8442-5F255E546B91}" type="presParOf" srcId="{33DAC273-7364-49CB-8043-10181CBDE24D}" destId="{69C739AB-2A74-4B86-832C-AC039DAD72C5}" srcOrd="0" destOrd="0" presId="urn:microsoft.com/office/officeart/2008/layout/SquareAccentList"/>
    <dgm:cxn modelId="{C146E9B3-04BB-496F-927A-7C2901016744}" type="presParOf" srcId="{33DAC273-7364-49CB-8043-10181CBDE24D}" destId="{714B03FE-F499-4FB0-8B98-5B738331FAFA}" srcOrd="1" destOrd="0" presId="urn:microsoft.com/office/officeart/2008/layout/SquareAccentList"/>
    <dgm:cxn modelId="{61F93A22-34BE-4F0A-8181-FCDE8E78EE89}" type="presParOf" srcId="{7184D77E-7F90-4A72-9179-631739845114}" destId="{2226DE86-F984-4591-91C8-070CA56E17AC}" srcOrd="1" destOrd="0" presId="urn:microsoft.com/office/officeart/2008/layout/SquareAccentList"/>
    <dgm:cxn modelId="{D625EAF6-2C49-4421-9B80-7B50A2CDC7C1}" type="presParOf" srcId="{2226DE86-F984-4591-91C8-070CA56E17AC}" destId="{92990135-4C29-4FD5-B89F-4BDB2F1C7654}" srcOrd="0" destOrd="0" presId="urn:microsoft.com/office/officeart/2008/layout/SquareAccentList"/>
    <dgm:cxn modelId="{00672D89-0858-4FF3-B58B-C41B7495BD2B}" type="presParOf" srcId="{2226DE86-F984-4591-91C8-070CA56E17AC}" destId="{240E7E01-32A2-4D88-8E98-28BA1CEFC437}" srcOrd="1" destOrd="0" presId="urn:microsoft.com/office/officeart/2008/layout/SquareAccentList"/>
    <dgm:cxn modelId="{5AC15946-B6D0-4EC6-B5A6-515A0B5F6297}" type="presParOf" srcId="{7184D77E-7F90-4A72-9179-631739845114}" destId="{B8E14FFB-779F-4DB2-BE35-8EB53DCCFF1E}" srcOrd="2" destOrd="0" presId="urn:microsoft.com/office/officeart/2008/layout/SquareAccentList"/>
    <dgm:cxn modelId="{010C07FE-C550-440F-A909-1A0F2CA6BA18}" type="presParOf" srcId="{B8E14FFB-779F-4DB2-BE35-8EB53DCCFF1E}" destId="{7341018F-B358-47F5-8727-1BA9A50C62CF}" srcOrd="0" destOrd="0" presId="urn:microsoft.com/office/officeart/2008/layout/SquareAccentList"/>
    <dgm:cxn modelId="{52185C0D-3518-4469-9BDD-162855586BE3}" type="presParOf" srcId="{B8E14FFB-779F-4DB2-BE35-8EB53DCCFF1E}" destId="{A31EA4F3-BB02-4C73-BF80-1D9FDC824632}" srcOrd="1" destOrd="0" presId="urn:microsoft.com/office/officeart/2008/layout/SquareAccentList"/>
    <dgm:cxn modelId="{6E96C99C-794F-4E79-A6F0-838377108F3E}" type="presParOf" srcId="{7184D77E-7F90-4A72-9179-631739845114}" destId="{E756C54A-49FC-4106-8CA2-B37BCE20DB75}" srcOrd="3" destOrd="0" presId="urn:microsoft.com/office/officeart/2008/layout/SquareAccentList"/>
    <dgm:cxn modelId="{5DE5D74F-6FF0-4C60-9EB0-7DD5B1325EA9}" type="presParOf" srcId="{E756C54A-49FC-4106-8CA2-B37BCE20DB75}" destId="{58E926B4-B812-4299-8A63-7D95FEA5FBF1}" srcOrd="0" destOrd="0" presId="urn:microsoft.com/office/officeart/2008/layout/SquareAccentList"/>
    <dgm:cxn modelId="{38ABB9EA-A045-417C-8CE4-3C21719B2460}" type="presParOf" srcId="{E756C54A-49FC-4106-8CA2-B37BCE20DB75}" destId="{D9D9FC26-C936-4FB4-A651-D4070419B8E1}" srcOrd="1" destOrd="0" presId="urn:microsoft.com/office/officeart/2008/layout/SquareAccentList"/>
    <dgm:cxn modelId="{8A01A9E0-62BA-44D0-8F80-127411D2BEC6}" type="presParOf" srcId="{7184D77E-7F90-4A72-9179-631739845114}" destId="{85A8EC01-C41A-48D5-A410-518F7CA328F2}" srcOrd="4" destOrd="0" presId="urn:microsoft.com/office/officeart/2008/layout/SquareAccentList"/>
    <dgm:cxn modelId="{F0D67080-2469-4387-90E5-B4C7C9C117E3}" type="presParOf" srcId="{85A8EC01-C41A-48D5-A410-518F7CA328F2}" destId="{81CA9D97-57EA-4CFB-B1B1-17C8F12854D1}" srcOrd="0" destOrd="0" presId="urn:microsoft.com/office/officeart/2008/layout/SquareAccentList"/>
    <dgm:cxn modelId="{CB14ED23-8CFE-4A85-8F4D-4E0C928D3C37}" type="presParOf" srcId="{85A8EC01-C41A-48D5-A410-518F7CA328F2}" destId="{BD0749FA-C81C-4966-ADF4-41EA15994ED8}" srcOrd="1" destOrd="0" presId="urn:microsoft.com/office/officeart/2008/layout/SquareAccentList"/>
    <dgm:cxn modelId="{54579417-5520-4AFE-99E1-4217B863F1B8}" type="presParOf" srcId="{7184D77E-7F90-4A72-9179-631739845114}" destId="{05DF9604-ABD1-4546-AAFC-B9F89330F54E}" srcOrd="5" destOrd="0" presId="urn:microsoft.com/office/officeart/2008/layout/SquareAccentList"/>
    <dgm:cxn modelId="{31857D3E-4AEE-40C6-A4F4-705651A04513}" type="presParOf" srcId="{05DF9604-ABD1-4546-AAFC-B9F89330F54E}" destId="{D67CEE4D-D2DC-46E4-8614-F9B9A02189D5}" srcOrd="0" destOrd="0" presId="urn:microsoft.com/office/officeart/2008/layout/SquareAccentList"/>
    <dgm:cxn modelId="{3BC2222E-8B02-446A-AC85-EDC2FFC68088}" type="presParOf" srcId="{05DF9604-ABD1-4546-AAFC-B9F89330F54E}" destId="{1B300EA4-DD34-4F75-95B4-34D95FB54413}" srcOrd="1" destOrd="0" presId="urn:microsoft.com/office/officeart/2008/layout/SquareAccentList"/>
    <dgm:cxn modelId="{613C1FCC-790D-4D24-B991-B022CECFAE95}" type="presParOf" srcId="{EDDB6D1E-67BB-49DD-9F1E-0883CA705C7C}" destId="{900B14A1-53F3-4A66-B13C-7908BAE5624F}" srcOrd="1" destOrd="0" presId="urn:microsoft.com/office/officeart/2008/layout/SquareAccentList"/>
    <dgm:cxn modelId="{79CF6503-6A6F-4C17-9803-1DE3B1B1CC50}" type="presParOf" srcId="{900B14A1-53F3-4A66-B13C-7908BAE5624F}" destId="{B0743285-FDA3-4FA3-9CBD-4F29F3104B77}" srcOrd="0" destOrd="0" presId="urn:microsoft.com/office/officeart/2008/layout/SquareAccentList"/>
    <dgm:cxn modelId="{56D0B43E-46F8-4D3E-AAB8-798A33535351}" type="presParOf" srcId="{B0743285-FDA3-4FA3-9CBD-4F29F3104B77}" destId="{7C1BA32D-FB4D-46EE-A498-53ECC3A94918}" srcOrd="0" destOrd="0" presId="urn:microsoft.com/office/officeart/2008/layout/SquareAccentList"/>
    <dgm:cxn modelId="{E6FF1004-6E0E-45DA-9B28-74AD55EB6540}" type="presParOf" srcId="{B0743285-FDA3-4FA3-9CBD-4F29F3104B77}" destId="{EC84E0AD-3C0C-4651-BC3B-E6CAC90FE698}" srcOrd="1" destOrd="0" presId="urn:microsoft.com/office/officeart/2008/layout/SquareAccentList"/>
    <dgm:cxn modelId="{65F32D9F-33D8-4AD9-B445-20AAAD702A8C}" type="presParOf" srcId="{B0743285-FDA3-4FA3-9CBD-4F29F3104B77}" destId="{B1CA4860-881D-44F7-B64F-F249BFA6EDC7}" srcOrd="2" destOrd="0" presId="urn:microsoft.com/office/officeart/2008/layout/SquareAccentList"/>
    <dgm:cxn modelId="{2C21BF29-DC45-4271-A95C-438CB0A10CAD}" type="presParOf" srcId="{900B14A1-53F3-4A66-B13C-7908BAE5624F}" destId="{8B488000-F1D8-46E1-A8F2-64A501C0BB47}" srcOrd="1" destOrd="0" presId="urn:microsoft.com/office/officeart/2008/layout/SquareAccentList"/>
    <dgm:cxn modelId="{3DD20E1B-5B08-481B-BEF6-FF2751F83429}" type="presParOf" srcId="{8B488000-F1D8-46E1-A8F2-64A501C0BB47}" destId="{9AC3EF1E-9EFE-4959-9652-49066F7E6EB4}" srcOrd="0" destOrd="0" presId="urn:microsoft.com/office/officeart/2008/layout/SquareAccentList"/>
    <dgm:cxn modelId="{979A3184-CFC3-42C4-B3A2-858D706F3127}" type="presParOf" srcId="{9AC3EF1E-9EFE-4959-9652-49066F7E6EB4}" destId="{7CA837A1-229D-4055-AD13-47611D81A094}" srcOrd="0" destOrd="0" presId="urn:microsoft.com/office/officeart/2008/layout/SquareAccentList"/>
    <dgm:cxn modelId="{CE345CA7-BC22-4CED-99E1-49DCEA08894E}" type="presParOf" srcId="{9AC3EF1E-9EFE-4959-9652-49066F7E6EB4}" destId="{7504CF6B-7211-47DA-8A2F-30615469B645}" srcOrd="1" destOrd="0" presId="urn:microsoft.com/office/officeart/2008/layout/SquareAccentList"/>
    <dgm:cxn modelId="{24D5ACEB-DBD1-4A1E-9B4B-89B661C6B644}" type="presParOf" srcId="{8B488000-F1D8-46E1-A8F2-64A501C0BB47}" destId="{60CC7CD2-4BAE-4D0C-BB97-EA129CE5DF72}" srcOrd="1" destOrd="0" presId="urn:microsoft.com/office/officeart/2008/layout/SquareAccentList"/>
    <dgm:cxn modelId="{E98AF1EC-F55D-498C-B1A1-97D3A53D9A2A}" type="presParOf" srcId="{60CC7CD2-4BAE-4D0C-BB97-EA129CE5DF72}" destId="{2F7C26E0-41F0-4F6B-94EF-619BC490696C}" srcOrd="0" destOrd="0" presId="urn:microsoft.com/office/officeart/2008/layout/SquareAccentList"/>
    <dgm:cxn modelId="{72E111F3-21DD-4877-A17C-61F55A69B5F3}" type="presParOf" srcId="{60CC7CD2-4BAE-4D0C-BB97-EA129CE5DF72}" destId="{AB282F65-9F7C-405E-B59D-DAF4124391EE}" srcOrd="1" destOrd="0" presId="urn:microsoft.com/office/officeart/2008/layout/SquareAccentList"/>
    <dgm:cxn modelId="{4A47E682-008A-431B-882A-40F03D6B2B2F}" type="presParOf" srcId="{8B488000-F1D8-46E1-A8F2-64A501C0BB47}" destId="{9ADA2F81-84FF-4FF9-AC75-8DAC36FAEB61}" srcOrd="2" destOrd="0" presId="urn:microsoft.com/office/officeart/2008/layout/SquareAccentList"/>
    <dgm:cxn modelId="{979403F2-F306-4CB4-A040-0947D25D4CBC}" type="presParOf" srcId="{9ADA2F81-84FF-4FF9-AC75-8DAC36FAEB61}" destId="{5EBFE94A-BB01-4836-A76C-0E43F8294BA2}" srcOrd="0" destOrd="0" presId="urn:microsoft.com/office/officeart/2008/layout/SquareAccentList"/>
    <dgm:cxn modelId="{DE1A5502-B6FB-47D4-AB34-944FD229D737}" type="presParOf" srcId="{9ADA2F81-84FF-4FF9-AC75-8DAC36FAEB61}" destId="{3991D902-C68C-4CB9-8B2F-09E8C273BC49}" srcOrd="1" destOrd="0" presId="urn:microsoft.com/office/officeart/2008/layout/SquareAccentList"/>
    <dgm:cxn modelId="{9DCAD651-E143-45DC-8CD2-999D34699D15}" type="presParOf" srcId="{8B488000-F1D8-46E1-A8F2-64A501C0BB47}" destId="{AF9D2A1E-21AF-4F02-A923-1A4FB44FA057}" srcOrd="3" destOrd="0" presId="urn:microsoft.com/office/officeart/2008/layout/SquareAccentList"/>
    <dgm:cxn modelId="{9DD36A57-7B32-4BE1-8606-50EFA00089F8}" type="presParOf" srcId="{AF9D2A1E-21AF-4F02-A923-1A4FB44FA057}" destId="{21A6BB9C-DE3B-4AAC-AE57-B3AD038A3739}" srcOrd="0" destOrd="0" presId="urn:microsoft.com/office/officeart/2008/layout/SquareAccentList"/>
    <dgm:cxn modelId="{B6D4185D-8FF7-4169-967C-F265999CF013}" type="presParOf" srcId="{AF9D2A1E-21AF-4F02-A923-1A4FB44FA057}" destId="{30C99936-880B-45EA-834E-8F251D440965}" srcOrd="1" destOrd="0" presId="urn:microsoft.com/office/officeart/2008/layout/SquareAccent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F26CC1-EB5A-477E-9F9A-8D19609F4CE8}" type="doc">
      <dgm:prSet loTypeId="urn:microsoft.com/office/officeart/2005/8/layout/process1" loCatId="process" qsTypeId="urn:microsoft.com/office/officeart/2005/8/quickstyle/simple3#2" qsCatId="simple" csTypeId="urn:microsoft.com/office/officeart/2005/8/colors/colorful5#4" csCatId="colorful" phldr="1"/>
      <dgm:spPr/>
    </dgm:pt>
    <dgm:pt modelId="{A049E01A-D08B-44F1-9DF4-28821D74CA7E}">
      <dgm:prSet phldrT="[文本]"/>
      <dgm:spPr>
        <a:xfrm>
          <a:off x="0" y="850096"/>
          <a:ext cx="1591084" cy="954650"/>
        </a:xfrm>
        <a:prstGeom prst="roundRect">
          <a:avLst>
            <a:gd name="adj" fmla="val 10000"/>
          </a:avLst>
        </a:prstGeom>
        <a:gradFill rotWithShape="0">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a:lstStyle/>
        <a:p>
          <a:r>
            <a:rPr lang="zh-CN" altLang="en-US" dirty="0">
              <a:solidFill>
                <a:sysClr val="windowText" lastClr="000000"/>
              </a:solidFill>
              <a:latin typeface="Calibri"/>
              <a:ea typeface="宋体"/>
              <a:cs typeface="+mn-cs"/>
            </a:rPr>
            <a:t>数据</a:t>
          </a:r>
          <a:endParaRPr lang="en-US" altLang="zh-CN" dirty="0">
            <a:solidFill>
              <a:sysClr val="windowText" lastClr="000000"/>
            </a:solidFill>
            <a:latin typeface="Calibri"/>
            <a:ea typeface="宋体"/>
            <a:cs typeface="+mn-cs"/>
          </a:endParaRPr>
        </a:p>
        <a:p>
          <a:r>
            <a:rPr lang="en-US" altLang="zh-CN" dirty="0">
              <a:solidFill>
                <a:sysClr val="windowText" lastClr="000000"/>
              </a:solidFill>
              <a:latin typeface="Calibri"/>
              <a:ea typeface="宋体"/>
              <a:cs typeface="+mn-cs"/>
            </a:rPr>
            <a:t>Data</a:t>
          </a:r>
          <a:endParaRPr lang="zh-CN" altLang="en-US" dirty="0">
            <a:solidFill>
              <a:sysClr val="windowText" lastClr="000000"/>
            </a:solidFill>
            <a:latin typeface="Calibri"/>
            <a:ea typeface="宋体"/>
            <a:cs typeface="+mn-cs"/>
          </a:endParaRPr>
        </a:p>
      </dgm:t>
    </dgm:pt>
    <dgm:pt modelId="{229B0125-08F9-4B4D-990A-F8F00B74D8CA}" type="parTrans" cxnId="{03D683D2-9A70-44BF-BE4D-7C4BCEB0ADFB}">
      <dgm:prSet/>
      <dgm:spPr/>
      <dgm:t>
        <a:bodyPr/>
        <a:lstStyle/>
        <a:p>
          <a:endParaRPr lang="zh-CN" altLang="en-US"/>
        </a:p>
      </dgm:t>
    </dgm:pt>
    <dgm:pt modelId="{4EA11FF5-B43C-43AD-91F9-0EB97A8EA221}" type="sibTrans" cxnId="{03D683D2-9A70-44BF-BE4D-7C4BCEB0ADFB}">
      <dgm:prSet/>
      <dgm:spPr>
        <a:xfrm rot="21518610">
          <a:off x="1751625" y="1103455"/>
          <a:ext cx="340541" cy="394589"/>
        </a:xfrm>
        <a:prstGeom prst="rightArrow">
          <a:avLst>
            <a:gd name="adj1" fmla="val 60000"/>
            <a:gd name="adj2" fmla="val 50000"/>
          </a:avLst>
        </a:prstGeom>
        <a:gradFill rotWithShape="0">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dgm:spPr>
      <dgm:t>
        <a:bodyPr/>
        <a:lstStyle/>
        <a:p>
          <a:endParaRPr lang="zh-CN" altLang="en-US">
            <a:solidFill>
              <a:sysClr val="windowText" lastClr="000000"/>
            </a:solidFill>
            <a:latin typeface="Calibri"/>
            <a:ea typeface="宋体"/>
            <a:cs typeface="+mn-cs"/>
          </a:endParaRPr>
        </a:p>
      </dgm:t>
    </dgm:pt>
    <dgm:pt modelId="{62DDF3E1-03BC-4377-A367-908D29D07028}">
      <dgm:prSet phldrT="[文本]"/>
      <dgm:spPr>
        <a:xfrm>
          <a:off x="4360551" y="797209"/>
          <a:ext cx="1591084" cy="954650"/>
        </a:xfrm>
        <a:prstGeom prst="roundRect">
          <a:avLst>
            <a:gd name="adj" fmla="val 10000"/>
          </a:avLst>
        </a:prstGeom>
        <a:gradFill rotWithShape="0">
          <a:gsLst>
            <a:gs pos="0">
              <a:srgbClr val="4BACC6">
                <a:hueOff val="-6622584"/>
                <a:satOff val="26541"/>
                <a:lumOff val="5752"/>
                <a:alphaOff val="0"/>
                <a:tint val="50000"/>
                <a:satMod val="300000"/>
              </a:srgbClr>
            </a:gs>
            <a:gs pos="35000">
              <a:srgbClr val="4BACC6">
                <a:hueOff val="-6622584"/>
                <a:satOff val="26541"/>
                <a:lumOff val="5752"/>
                <a:alphaOff val="0"/>
                <a:tint val="37000"/>
                <a:satMod val="300000"/>
              </a:srgbClr>
            </a:gs>
            <a:gs pos="100000">
              <a:srgbClr val="4BACC6">
                <a:hueOff val="-6622584"/>
                <a:satOff val="26541"/>
                <a:lumOff val="5752"/>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a:lstStyle/>
        <a:p>
          <a:r>
            <a:rPr lang="zh-CN" altLang="en-US" dirty="0">
              <a:solidFill>
                <a:sysClr val="windowText" lastClr="000000"/>
              </a:solidFill>
              <a:latin typeface="Calibri"/>
              <a:ea typeface="宋体"/>
              <a:cs typeface="+mn-cs"/>
            </a:rPr>
            <a:t>知识</a:t>
          </a:r>
          <a:endParaRPr lang="en-US" altLang="zh-CN" dirty="0">
            <a:solidFill>
              <a:sysClr val="windowText" lastClr="000000"/>
            </a:solidFill>
            <a:latin typeface="Calibri"/>
            <a:ea typeface="宋体"/>
            <a:cs typeface="+mn-cs"/>
          </a:endParaRPr>
        </a:p>
        <a:p>
          <a:r>
            <a:rPr lang="en-US" altLang="zh-CN" dirty="0">
              <a:solidFill>
                <a:sysClr val="windowText" lastClr="000000"/>
              </a:solidFill>
              <a:latin typeface="Calibri"/>
              <a:ea typeface="宋体"/>
              <a:cs typeface="+mn-cs"/>
            </a:rPr>
            <a:t>Knowledge</a:t>
          </a:r>
          <a:endParaRPr lang="zh-CN" altLang="en-US" dirty="0">
            <a:solidFill>
              <a:sysClr val="windowText" lastClr="000000"/>
            </a:solidFill>
            <a:latin typeface="Calibri"/>
            <a:ea typeface="宋体"/>
            <a:cs typeface="+mn-cs"/>
          </a:endParaRPr>
        </a:p>
      </dgm:t>
    </dgm:pt>
    <dgm:pt modelId="{81DA7EBA-088A-4490-8705-84F6952E08C7}" type="parTrans" cxnId="{88A849C3-F463-46ED-846E-6D1B7ABA32D7}">
      <dgm:prSet/>
      <dgm:spPr/>
      <dgm:t>
        <a:bodyPr/>
        <a:lstStyle/>
        <a:p>
          <a:endParaRPr lang="zh-CN" altLang="en-US"/>
        </a:p>
      </dgm:t>
    </dgm:pt>
    <dgm:pt modelId="{B214C7DE-943F-4C7B-BA7B-9B25D66C48C1}" type="sibTrans" cxnId="{88A849C3-F463-46ED-846E-6D1B7ABA32D7}">
      <dgm:prSet/>
      <dgm:spPr>
        <a:xfrm rot="78299">
          <a:off x="6134226" y="1103933"/>
          <a:ext cx="387298" cy="394589"/>
        </a:xfrm>
        <a:prstGeom prst="rightArrow">
          <a:avLst>
            <a:gd name="adj1" fmla="val 60000"/>
            <a:gd name="adj2" fmla="val 50000"/>
          </a:avLst>
        </a:prstGeom>
        <a:gradFill rotWithShape="0">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dgm:spPr>
      <dgm:t>
        <a:bodyPr/>
        <a:lstStyle/>
        <a:p>
          <a:endParaRPr lang="zh-CN" altLang="en-US">
            <a:solidFill>
              <a:sysClr val="windowText" lastClr="000000"/>
            </a:solidFill>
            <a:latin typeface="Calibri"/>
            <a:ea typeface="宋体"/>
            <a:cs typeface="+mn-cs"/>
          </a:endParaRPr>
        </a:p>
      </dgm:t>
    </dgm:pt>
    <dgm:pt modelId="{ED2F5327-961A-4F92-8DDF-43CD5AF70B61}">
      <dgm:prSet phldrT="[文本]"/>
      <dgm:spPr>
        <a:xfrm>
          <a:off x="6682199" y="850096"/>
          <a:ext cx="1591084" cy="954650"/>
        </a:xfrm>
        <a:prstGeom prst="roundRect">
          <a:avLst>
            <a:gd name="adj" fmla="val 10000"/>
          </a:avLst>
        </a:prstGeom>
        <a:gradFill rotWithShape="0">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a:lstStyle/>
        <a:p>
          <a:r>
            <a:rPr lang="zh-CN" altLang="en-US" dirty="0">
              <a:solidFill>
                <a:sysClr val="windowText" lastClr="000000"/>
              </a:solidFill>
              <a:latin typeface="Calibri"/>
              <a:ea typeface="宋体"/>
              <a:cs typeface="+mn-cs"/>
            </a:rPr>
            <a:t>智慧</a:t>
          </a:r>
          <a:endParaRPr lang="en-US" altLang="zh-CN" dirty="0">
            <a:solidFill>
              <a:sysClr val="windowText" lastClr="000000"/>
            </a:solidFill>
            <a:latin typeface="Calibri"/>
            <a:ea typeface="宋体"/>
            <a:cs typeface="+mn-cs"/>
          </a:endParaRPr>
        </a:p>
        <a:p>
          <a:r>
            <a:rPr lang="en-US" altLang="zh-CN" dirty="0">
              <a:solidFill>
                <a:sysClr val="windowText" lastClr="000000"/>
              </a:solidFill>
              <a:latin typeface="Calibri"/>
              <a:ea typeface="宋体"/>
              <a:cs typeface="+mn-cs"/>
            </a:rPr>
            <a:t>Wisdom</a:t>
          </a:r>
          <a:endParaRPr lang="zh-CN" altLang="en-US" dirty="0">
            <a:solidFill>
              <a:sysClr val="windowText" lastClr="000000"/>
            </a:solidFill>
            <a:latin typeface="Calibri"/>
            <a:ea typeface="宋体"/>
            <a:cs typeface="+mn-cs"/>
          </a:endParaRPr>
        </a:p>
      </dgm:t>
    </dgm:pt>
    <dgm:pt modelId="{08AC6C7B-B702-4DF5-B76F-257886610032}" type="parTrans" cxnId="{1A27CA01-6538-44E3-AD9B-9882CF3B1DB2}">
      <dgm:prSet/>
      <dgm:spPr/>
      <dgm:t>
        <a:bodyPr/>
        <a:lstStyle/>
        <a:p>
          <a:endParaRPr lang="zh-CN" altLang="en-US"/>
        </a:p>
      </dgm:t>
    </dgm:pt>
    <dgm:pt modelId="{8810F48E-FA7F-43BE-BD61-44378D84FFA9}" type="sibTrans" cxnId="{1A27CA01-6538-44E3-AD9B-9882CF3B1DB2}">
      <dgm:prSet/>
      <dgm:spPr/>
      <dgm:t>
        <a:bodyPr/>
        <a:lstStyle/>
        <a:p>
          <a:endParaRPr lang="zh-CN" altLang="en-US"/>
        </a:p>
      </dgm:t>
    </dgm:pt>
    <dgm:pt modelId="{DB9372F2-3B98-4097-8B23-0D5B3D6E0D01}">
      <dgm:prSet/>
      <dgm:spPr>
        <a:xfrm>
          <a:off x="2233436" y="797209"/>
          <a:ext cx="1591084" cy="954650"/>
        </a:xfrm>
        <a:prstGeom prst="roundRect">
          <a:avLst>
            <a:gd name="adj" fmla="val 10000"/>
          </a:avLst>
        </a:prstGeom>
        <a:gradFill rotWithShape="0">
          <a:gsLst>
            <a:gs pos="0">
              <a:srgbClr val="4BACC6">
                <a:hueOff val="-3311292"/>
                <a:satOff val="13270"/>
                <a:lumOff val="2876"/>
                <a:alphaOff val="0"/>
                <a:tint val="50000"/>
                <a:satMod val="300000"/>
              </a:srgbClr>
            </a:gs>
            <a:gs pos="35000">
              <a:srgbClr val="4BACC6">
                <a:hueOff val="-3311292"/>
                <a:satOff val="13270"/>
                <a:lumOff val="2876"/>
                <a:alphaOff val="0"/>
                <a:tint val="37000"/>
                <a:satMod val="300000"/>
              </a:srgbClr>
            </a:gs>
            <a:gs pos="100000">
              <a:srgbClr val="4BACC6">
                <a:hueOff val="-3311292"/>
                <a:satOff val="13270"/>
                <a:lumOff val="2876"/>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a:lstStyle/>
        <a:p>
          <a:r>
            <a:rPr lang="zh-CN" altLang="en-US" dirty="0">
              <a:solidFill>
                <a:sysClr val="windowText" lastClr="000000"/>
              </a:solidFill>
              <a:latin typeface="Calibri"/>
              <a:ea typeface="宋体"/>
              <a:cs typeface="+mn-cs"/>
            </a:rPr>
            <a:t>信息</a:t>
          </a:r>
          <a:endParaRPr lang="en-US" altLang="zh-CN" dirty="0">
            <a:solidFill>
              <a:sysClr val="windowText" lastClr="000000"/>
            </a:solidFill>
            <a:latin typeface="Calibri"/>
            <a:ea typeface="宋体"/>
            <a:cs typeface="+mn-cs"/>
          </a:endParaRPr>
        </a:p>
        <a:p>
          <a:r>
            <a:rPr lang="en-US" altLang="zh-CN" dirty="0">
              <a:solidFill>
                <a:sysClr val="windowText" lastClr="000000"/>
              </a:solidFill>
              <a:latin typeface="Calibri"/>
              <a:ea typeface="宋体"/>
              <a:cs typeface="+mn-cs"/>
            </a:rPr>
            <a:t>Information</a:t>
          </a:r>
          <a:endParaRPr lang="zh-CN" altLang="en-US" dirty="0">
            <a:solidFill>
              <a:sysClr val="windowText" lastClr="000000"/>
            </a:solidFill>
            <a:latin typeface="Calibri"/>
            <a:ea typeface="宋体"/>
            <a:cs typeface="+mn-cs"/>
          </a:endParaRPr>
        </a:p>
      </dgm:t>
    </dgm:pt>
    <dgm:pt modelId="{2E5AEBD2-23E2-4F55-90F6-DA03729D930E}" type="parTrans" cxnId="{0CD24BC4-52F4-46DA-9202-6634D7644DC2}">
      <dgm:prSet/>
      <dgm:spPr/>
      <dgm:t>
        <a:bodyPr/>
        <a:lstStyle/>
        <a:p>
          <a:endParaRPr lang="zh-CN" altLang="en-US"/>
        </a:p>
      </dgm:t>
    </dgm:pt>
    <dgm:pt modelId="{B97BA0E5-CD12-466D-86BE-2505F1FC712F}" type="sibTrans" cxnId="{0CD24BC4-52F4-46DA-9202-6634D7644DC2}">
      <dgm:prSet/>
      <dgm:spPr>
        <a:xfrm>
          <a:off x="3958528" y="1077240"/>
          <a:ext cx="284095" cy="394589"/>
        </a:xfrm>
        <a:prstGeom prst="rightArrow">
          <a:avLst>
            <a:gd name="adj1" fmla="val 60000"/>
            <a:gd name="adj2" fmla="val 50000"/>
          </a:avLst>
        </a:prstGeom>
        <a:gradFill rotWithShape="0">
          <a:gsLst>
            <a:gs pos="0">
              <a:srgbClr val="4BACC6">
                <a:hueOff val="-4966938"/>
                <a:satOff val="19906"/>
                <a:lumOff val="4314"/>
                <a:alphaOff val="0"/>
                <a:tint val="50000"/>
                <a:satMod val="300000"/>
              </a:srgbClr>
            </a:gs>
            <a:gs pos="35000">
              <a:srgbClr val="4BACC6">
                <a:hueOff val="-4966938"/>
                <a:satOff val="19906"/>
                <a:lumOff val="4314"/>
                <a:alphaOff val="0"/>
                <a:tint val="37000"/>
                <a:satMod val="300000"/>
              </a:srgbClr>
            </a:gs>
            <a:gs pos="100000">
              <a:srgbClr val="4BACC6">
                <a:hueOff val="-4966938"/>
                <a:satOff val="19906"/>
                <a:lumOff val="4314"/>
                <a:alphaOff val="0"/>
                <a:tint val="15000"/>
                <a:satMod val="350000"/>
              </a:srgbClr>
            </a:gs>
          </a:gsLst>
          <a:lin ang="16200000" scaled="1"/>
        </a:gradFill>
        <a:ln>
          <a:noFill/>
        </a:ln>
        <a:effectLst>
          <a:outerShdw blurRad="40000" dist="20000" dir="5400000" rotWithShape="0">
            <a:srgbClr val="000000">
              <a:alpha val="38000"/>
            </a:srgbClr>
          </a:outerShdw>
        </a:effectLst>
      </dgm:spPr>
      <dgm:t>
        <a:bodyPr/>
        <a:lstStyle/>
        <a:p>
          <a:endParaRPr lang="zh-CN" altLang="en-US">
            <a:solidFill>
              <a:sysClr val="windowText" lastClr="000000"/>
            </a:solidFill>
            <a:latin typeface="Calibri"/>
            <a:ea typeface="宋体"/>
            <a:cs typeface="+mn-cs"/>
          </a:endParaRPr>
        </a:p>
      </dgm:t>
    </dgm:pt>
    <dgm:pt modelId="{2733A185-1844-4276-9AAB-980C64406C92}" type="pres">
      <dgm:prSet presAssocID="{B5F26CC1-EB5A-477E-9F9A-8D19609F4CE8}" presName="Name0" presStyleCnt="0">
        <dgm:presLayoutVars>
          <dgm:dir/>
          <dgm:resizeHandles val="exact"/>
        </dgm:presLayoutVars>
      </dgm:prSet>
      <dgm:spPr/>
    </dgm:pt>
    <dgm:pt modelId="{829070C0-E326-44BB-91A5-1AA4644F7F76}" type="pres">
      <dgm:prSet presAssocID="{A049E01A-D08B-44F1-9DF4-28821D74CA7E}" presName="node" presStyleLbl="node1" presStyleIdx="0" presStyleCnt="4" custLinFactNeighborX="-6618" custLinFactNeighborY="-95362">
        <dgm:presLayoutVars>
          <dgm:bulletEnabled val="1"/>
        </dgm:presLayoutVars>
      </dgm:prSet>
      <dgm:spPr/>
    </dgm:pt>
    <dgm:pt modelId="{364B9130-EE23-4811-ABBF-E1CE6C1D7070}" type="pres">
      <dgm:prSet presAssocID="{4EA11FF5-B43C-43AD-91F9-0EB97A8EA221}" presName="sibTrans" presStyleLbl="sibTrans2D1" presStyleIdx="0" presStyleCnt="3"/>
      <dgm:spPr/>
    </dgm:pt>
    <dgm:pt modelId="{7E12D768-5AE6-43EA-8B8F-13FAE24D7AD8}" type="pres">
      <dgm:prSet presAssocID="{4EA11FF5-B43C-43AD-91F9-0EB97A8EA221}" presName="connectorText" presStyleLbl="sibTrans2D1" presStyleIdx="0" presStyleCnt="3"/>
      <dgm:spPr/>
    </dgm:pt>
    <dgm:pt modelId="{A79ABF93-3963-48E0-BDFF-A98C9B3A290D}" type="pres">
      <dgm:prSet presAssocID="{DB9372F2-3B98-4097-8B23-0D5B3D6E0D01}" presName="node" presStyleLbl="node1" presStyleIdx="1" presStyleCnt="4" custLinFactY="-902" custLinFactNeighborX="358" custLinFactNeighborY="-100000">
        <dgm:presLayoutVars>
          <dgm:bulletEnabled val="1"/>
        </dgm:presLayoutVars>
      </dgm:prSet>
      <dgm:spPr/>
    </dgm:pt>
    <dgm:pt modelId="{C33536F7-428B-43CC-B32C-52CFFBABB61C}" type="pres">
      <dgm:prSet presAssocID="{B97BA0E5-CD12-466D-86BE-2505F1FC712F}" presName="sibTrans" presStyleLbl="sibTrans2D1" presStyleIdx="1" presStyleCnt="3"/>
      <dgm:spPr/>
    </dgm:pt>
    <dgm:pt modelId="{0F8BB5C6-18FC-4A59-8884-A0B2B7B47341}" type="pres">
      <dgm:prSet presAssocID="{B97BA0E5-CD12-466D-86BE-2505F1FC712F}" presName="connectorText" presStyleLbl="sibTrans2D1" presStyleIdx="1" presStyleCnt="3"/>
      <dgm:spPr/>
    </dgm:pt>
    <dgm:pt modelId="{1AA9109F-5DAF-4BF7-A578-31DE23AFD7ED}" type="pres">
      <dgm:prSet presAssocID="{62DDF3E1-03BC-4377-A367-908D29D07028}" presName="node" presStyleLbl="node1" presStyleIdx="2" presStyleCnt="4" custLinFactY="-902" custLinFactNeighborX="-15418" custLinFactNeighborY="-100000">
        <dgm:presLayoutVars>
          <dgm:bulletEnabled val="1"/>
        </dgm:presLayoutVars>
      </dgm:prSet>
      <dgm:spPr/>
    </dgm:pt>
    <dgm:pt modelId="{CCAA9BCB-870D-48AD-94EB-0EF2261F7DE5}" type="pres">
      <dgm:prSet presAssocID="{B214C7DE-943F-4C7B-BA7B-9B25D66C48C1}" presName="sibTrans" presStyleLbl="sibTrans2D1" presStyleIdx="2" presStyleCnt="3"/>
      <dgm:spPr/>
    </dgm:pt>
    <dgm:pt modelId="{D802C67B-6ABC-466B-9916-8BEF4438D4C4}" type="pres">
      <dgm:prSet presAssocID="{B214C7DE-943F-4C7B-BA7B-9B25D66C48C1}" presName="connectorText" presStyleLbl="sibTrans2D1" presStyleIdx="2" presStyleCnt="3"/>
      <dgm:spPr/>
    </dgm:pt>
    <dgm:pt modelId="{CCFC359D-145A-48C7-839F-6837B13D57A3}" type="pres">
      <dgm:prSet presAssocID="{ED2F5327-961A-4F92-8DDF-43CD5AF70B61}" presName="node" presStyleLbl="node1" presStyleIdx="3" presStyleCnt="4" custLinFactNeighborX="-628" custLinFactNeighborY="-95362">
        <dgm:presLayoutVars>
          <dgm:bulletEnabled val="1"/>
        </dgm:presLayoutVars>
      </dgm:prSet>
      <dgm:spPr/>
    </dgm:pt>
  </dgm:ptLst>
  <dgm:cxnLst>
    <dgm:cxn modelId="{1A27CA01-6538-44E3-AD9B-9882CF3B1DB2}" srcId="{B5F26CC1-EB5A-477E-9F9A-8D19609F4CE8}" destId="{ED2F5327-961A-4F92-8DDF-43CD5AF70B61}" srcOrd="3" destOrd="0" parTransId="{08AC6C7B-B702-4DF5-B76F-257886610032}" sibTransId="{8810F48E-FA7F-43BE-BD61-44378D84FFA9}"/>
    <dgm:cxn modelId="{C36F782F-0F16-4509-8C4F-EF0C7B7F232D}" type="presOf" srcId="{ED2F5327-961A-4F92-8DDF-43CD5AF70B61}" destId="{CCFC359D-145A-48C7-839F-6837B13D57A3}" srcOrd="0" destOrd="0" presId="urn:microsoft.com/office/officeart/2005/8/layout/process1"/>
    <dgm:cxn modelId="{4CB38839-C3E1-4651-A493-872ADD9D5F79}" type="presOf" srcId="{A049E01A-D08B-44F1-9DF4-28821D74CA7E}" destId="{829070C0-E326-44BB-91A5-1AA4644F7F76}" srcOrd="0" destOrd="0" presId="urn:microsoft.com/office/officeart/2005/8/layout/process1"/>
    <dgm:cxn modelId="{00BF4974-F882-4F2E-B7C0-CD96BC3A9A5A}" type="presOf" srcId="{B97BA0E5-CD12-466D-86BE-2505F1FC712F}" destId="{C33536F7-428B-43CC-B32C-52CFFBABB61C}" srcOrd="0" destOrd="0" presId="urn:microsoft.com/office/officeart/2005/8/layout/process1"/>
    <dgm:cxn modelId="{B84BFD54-2BCA-4501-A4BE-0D67808732E5}" type="presOf" srcId="{4EA11FF5-B43C-43AD-91F9-0EB97A8EA221}" destId="{364B9130-EE23-4811-ABBF-E1CE6C1D7070}" srcOrd="0" destOrd="0" presId="urn:microsoft.com/office/officeart/2005/8/layout/process1"/>
    <dgm:cxn modelId="{288F6156-B52D-4764-83D9-D47E83A0E71E}" type="presOf" srcId="{4EA11FF5-B43C-43AD-91F9-0EB97A8EA221}" destId="{7E12D768-5AE6-43EA-8B8F-13FAE24D7AD8}" srcOrd="1" destOrd="0" presId="urn:microsoft.com/office/officeart/2005/8/layout/process1"/>
    <dgm:cxn modelId="{F233AFA3-2CBE-4A37-89A2-C8BAD0B04B33}" type="presOf" srcId="{B5F26CC1-EB5A-477E-9F9A-8D19609F4CE8}" destId="{2733A185-1844-4276-9AAB-980C64406C92}" srcOrd="0" destOrd="0" presId="urn:microsoft.com/office/officeart/2005/8/layout/process1"/>
    <dgm:cxn modelId="{819AC4A6-D343-4067-A5CE-E0FA77144E89}" type="presOf" srcId="{B97BA0E5-CD12-466D-86BE-2505F1FC712F}" destId="{0F8BB5C6-18FC-4A59-8884-A0B2B7B47341}" srcOrd="1" destOrd="0" presId="urn:microsoft.com/office/officeart/2005/8/layout/process1"/>
    <dgm:cxn modelId="{1F713AA9-A291-478B-902D-E4AA81149190}" type="presOf" srcId="{B214C7DE-943F-4C7B-BA7B-9B25D66C48C1}" destId="{D802C67B-6ABC-466B-9916-8BEF4438D4C4}" srcOrd="1" destOrd="0" presId="urn:microsoft.com/office/officeart/2005/8/layout/process1"/>
    <dgm:cxn modelId="{804F7BB9-DFDA-4F16-83FD-A3ED3FC5044C}" type="presOf" srcId="{B214C7DE-943F-4C7B-BA7B-9B25D66C48C1}" destId="{CCAA9BCB-870D-48AD-94EB-0EF2261F7DE5}" srcOrd="0" destOrd="0" presId="urn:microsoft.com/office/officeart/2005/8/layout/process1"/>
    <dgm:cxn modelId="{88A849C3-F463-46ED-846E-6D1B7ABA32D7}" srcId="{B5F26CC1-EB5A-477E-9F9A-8D19609F4CE8}" destId="{62DDF3E1-03BC-4377-A367-908D29D07028}" srcOrd="2" destOrd="0" parTransId="{81DA7EBA-088A-4490-8705-84F6952E08C7}" sibTransId="{B214C7DE-943F-4C7B-BA7B-9B25D66C48C1}"/>
    <dgm:cxn modelId="{0CD24BC4-52F4-46DA-9202-6634D7644DC2}" srcId="{B5F26CC1-EB5A-477E-9F9A-8D19609F4CE8}" destId="{DB9372F2-3B98-4097-8B23-0D5B3D6E0D01}" srcOrd="1" destOrd="0" parTransId="{2E5AEBD2-23E2-4F55-90F6-DA03729D930E}" sibTransId="{B97BA0E5-CD12-466D-86BE-2505F1FC712F}"/>
    <dgm:cxn modelId="{0B0F11CC-5B2F-465B-A90B-36CAAF2A2580}" type="presOf" srcId="{DB9372F2-3B98-4097-8B23-0D5B3D6E0D01}" destId="{A79ABF93-3963-48E0-BDFF-A98C9B3A290D}" srcOrd="0" destOrd="0" presId="urn:microsoft.com/office/officeart/2005/8/layout/process1"/>
    <dgm:cxn modelId="{03D683D2-9A70-44BF-BE4D-7C4BCEB0ADFB}" srcId="{B5F26CC1-EB5A-477E-9F9A-8D19609F4CE8}" destId="{A049E01A-D08B-44F1-9DF4-28821D74CA7E}" srcOrd="0" destOrd="0" parTransId="{229B0125-08F9-4B4D-990A-F8F00B74D8CA}" sibTransId="{4EA11FF5-B43C-43AD-91F9-0EB97A8EA221}"/>
    <dgm:cxn modelId="{72AD1AF3-DCBC-4DD2-B0D1-AA9A0EAD473F}" type="presOf" srcId="{62DDF3E1-03BC-4377-A367-908D29D07028}" destId="{1AA9109F-5DAF-4BF7-A578-31DE23AFD7ED}" srcOrd="0" destOrd="0" presId="urn:microsoft.com/office/officeart/2005/8/layout/process1"/>
    <dgm:cxn modelId="{00EC6605-9779-4B92-9643-ED012AB9A994}" type="presParOf" srcId="{2733A185-1844-4276-9AAB-980C64406C92}" destId="{829070C0-E326-44BB-91A5-1AA4644F7F76}" srcOrd="0" destOrd="0" presId="urn:microsoft.com/office/officeart/2005/8/layout/process1"/>
    <dgm:cxn modelId="{BA488E45-0624-4F9E-9485-D8654139C45B}" type="presParOf" srcId="{2733A185-1844-4276-9AAB-980C64406C92}" destId="{364B9130-EE23-4811-ABBF-E1CE6C1D7070}" srcOrd="1" destOrd="0" presId="urn:microsoft.com/office/officeart/2005/8/layout/process1"/>
    <dgm:cxn modelId="{B3CB72F6-0B2B-4CD7-9C95-1088E37E87F8}" type="presParOf" srcId="{364B9130-EE23-4811-ABBF-E1CE6C1D7070}" destId="{7E12D768-5AE6-43EA-8B8F-13FAE24D7AD8}" srcOrd="0" destOrd="0" presId="urn:microsoft.com/office/officeart/2005/8/layout/process1"/>
    <dgm:cxn modelId="{413F5154-5653-4240-AB52-BD9DBF1132BC}" type="presParOf" srcId="{2733A185-1844-4276-9AAB-980C64406C92}" destId="{A79ABF93-3963-48E0-BDFF-A98C9B3A290D}" srcOrd="2" destOrd="0" presId="urn:microsoft.com/office/officeart/2005/8/layout/process1"/>
    <dgm:cxn modelId="{74B86A4F-452D-4598-B42D-286E05EF544E}" type="presParOf" srcId="{2733A185-1844-4276-9AAB-980C64406C92}" destId="{C33536F7-428B-43CC-B32C-52CFFBABB61C}" srcOrd="3" destOrd="0" presId="urn:microsoft.com/office/officeart/2005/8/layout/process1"/>
    <dgm:cxn modelId="{2428A71E-0C03-406E-9FA7-7D2BC64AC654}" type="presParOf" srcId="{C33536F7-428B-43CC-B32C-52CFFBABB61C}" destId="{0F8BB5C6-18FC-4A59-8884-A0B2B7B47341}" srcOrd="0" destOrd="0" presId="urn:microsoft.com/office/officeart/2005/8/layout/process1"/>
    <dgm:cxn modelId="{5564D55C-4634-4042-B786-90B204E690A6}" type="presParOf" srcId="{2733A185-1844-4276-9AAB-980C64406C92}" destId="{1AA9109F-5DAF-4BF7-A578-31DE23AFD7ED}" srcOrd="4" destOrd="0" presId="urn:microsoft.com/office/officeart/2005/8/layout/process1"/>
    <dgm:cxn modelId="{269442BD-5329-454A-A2B2-E77CB379E974}" type="presParOf" srcId="{2733A185-1844-4276-9AAB-980C64406C92}" destId="{CCAA9BCB-870D-48AD-94EB-0EF2261F7DE5}" srcOrd="5" destOrd="0" presId="urn:microsoft.com/office/officeart/2005/8/layout/process1"/>
    <dgm:cxn modelId="{4DE939D0-3343-45AD-8A45-DC984853E8C0}" type="presParOf" srcId="{CCAA9BCB-870D-48AD-94EB-0EF2261F7DE5}" destId="{D802C67B-6ABC-466B-9916-8BEF4438D4C4}" srcOrd="0" destOrd="0" presId="urn:microsoft.com/office/officeart/2005/8/layout/process1"/>
    <dgm:cxn modelId="{71A61BA8-2E55-424B-B11E-82B830F6E801}" type="presParOf" srcId="{2733A185-1844-4276-9AAB-980C64406C92}" destId="{CCFC359D-145A-48C7-839F-6837B13D57A3}"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F26CC1-EB5A-477E-9F9A-8D19609F4CE8}" type="doc">
      <dgm:prSet loTypeId="urn:microsoft.com/office/officeart/2005/8/layout/process1" loCatId="process" qsTypeId="urn:microsoft.com/office/officeart/2005/8/quickstyle/simple3#3" qsCatId="simple" csTypeId="urn:microsoft.com/office/officeart/2005/8/colors/colorful5#5" csCatId="colorful" phldr="1"/>
      <dgm:spPr/>
    </dgm:pt>
    <dgm:pt modelId="{A049E01A-D08B-44F1-9DF4-28821D74CA7E}">
      <dgm:prSet phldrT="[文本]"/>
      <dgm:spPr>
        <a:xfrm>
          <a:off x="3639" y="1760471"/>
          <a:ext cx="1591084" cy="954650"/>
        </a:xfrm>
        <a:prstGeom prst="roundRect">
          <a:avLst>
            <a:gd name="adj" fmla="val 10000"/>
          </a:avLst>
        </a:prstGeom>
        <a:gradFill rotWithShape="0">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a:lstStyle/>
        <a:p>
          <a:r>
            <a:rPr lang="zh-CN" altLang="en-US" dirty="0">
              <a:solidFill>
                <a:sysClr val="windowText" lastClr="000000"/>
              </a:solidFill>
              <a:latin typeface="Calibri"/>
              <a:ea typeface="宋体"/>
              <a:cs typeface="+mn-cs"/>
            </a:rPr>
            <a:t>数据</a:t>
          </a:r>
          <a:endParaRPr lang="en-US" altLang="zh-CN" dirty="0">
            <a:solidFill>
              <a:sysClr val="windowText" lastClr="000000"/>
            </a:solidFill>
            <a:latin typeface="Calibri"/>
            <a:ea typeface="宋体"/>
            <a:cs typeface="+mn-cs"/>
          </a:endParaRPr>
        </a:p>
        <a:p>
          <a:r>
            <a:rPr lang="en-US" altLang="zh-CN" dirty="0">
              <a:solidFill>
                <a:sysClr val="windowText" lastClr="000000"/>
              </a:solidFill>
              <a:latin typeface="Calibri"/>
              <a:ea typeface="宋体"/>
              <a:cs typeface="+mn-cs"/>
            </a:rPr>
            <a:t>Data</a:t>
          </a:r>
          <a:endParaRPr lang="zh-CN" altLang="en-US" dirty="0">
            <a:solidFill>
              <a:sysClr val="windowText" lastClr="000000"/>
            </a:solidFill>
            <a:latin typeface="Calibri"/>
            <a:ea typeface="宋体"/>
            <a:cs typeface="+mn-cs"/>
          </a:endParaRPr>
        </a:p>
      </dgm:t>
    </dgm:pt>
    <dgm:pt modelId="{229B0125-08F9-4B4D-990A-F8F00B74D8CA}" type="parTrans" cxnId="{03D683D2-9A70-44BF-BE4D-7C4BCEB0ADFB}">
      <dgm:prSet/>
      <dgm:spPr/>
      <dgm:t>
        <a:bodyPr/>
        <a:lstStyle/>
        <a:p>
          <a:endParaRPr lang="zh-CN" altLang="en-US"/>
        </a:p>
      </dgm:t>
    </dgm:pt>
    <dgm:pt modelId="{4EA11FF5-B43C-43AD-91F9-0EB97A8EA221}" type="sibTrans" cxnId="{03D683D2-9A70-44BF-BE4D-7C4BCEB0ADFB}">
      <dgm:prSet/>
      <dgm:spPr>
        <a:xfrm>
          <a:off x="1753832" y="2040501"/>
          <a:ext cx="337310" cy="394589"/>
        </a:xfrm>
        <a:prstGeom prst="rightArrow">
          <a:avLst>
            <a:gd name="adj1" fmla="val 60000"/>
            <a:gd name="adj2" fmla="val 50000"/>
          </a:avLst>
        </a:prstGeom>
        <a:gradFill rotWithShape="0">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dgm:spPr>
      <dgm:t>
        <a:bodyPr/>
        <a:lstStyle/>
        <a:p>
          <a:endParaRPr lang="zh-CN" altLang="en-US">
            <a:solidFill>
              <a:sysClr val="windowText" lastClr="000000"/>
            </a:solidFill>
            <a:latin typeface="Calibri"/>
            <a:ea typeface="宋体"/>
            <a:cs typeface="+mn-cs"/>
          </a:endParaRPr>
        </a:p>
      </dgm:t>
    </dgm:pt>
    <dgm:pt modelId="{62DDF3E1-03BC-4377-A367-908D29D07028}">
      <dgm:prSet phldrT="[文本]"/>
      <dgm:spPr>
        <a:xfrm>
          <a:off x="4458676" y="1760471"/>
          <a:ext cx="1591084" cy="954650"/>
        </a:xfrm>
        <a:prstGeom prst="roundRect">
          <a:avLst>
            <a:gd name="adj" fmla="val 10000"/>
          </a:avLst>
        </a:prstGeom>
        <a:gradFill rotWithShape="0">
          <a:gsLst>
            <a:gs pos="0">
              <a:srgbClr val="4BACC6">
                <a:hueOff val="-6622584"/>
                <a:satOff val="26541"/>
                <a:lumOff val="5752"/>
                <a:alphaOff val="0"/>
                <a:tint val="50000"/>
                <a:satMod val="300000"/>
              </a:srgbClr>
            </a:gs>
            <a:gs pos="35000">
              <a:srgbClr val="4BACC6">
                <a:hueOff val="-6622584"/>
                <a:satOff val="26541"/>
                <a:lumOff val="5752"/>
                <a:alphaOff val="0"/>
                <a:tint val="37000"/>
                <a:satMod val="300000"/>
              </a:srgbClr>
            </a:gs>
            <a:gs pos="100000">
              <a:srgbClr val="4BACC6">
                <a:hueOff val="-6622584"/>
                <a:satOff val="26541"/>
                <a:lumOff val="5752"/>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a:lstStyle/>
        <a:p>
          <a:r>
            <a:rPr lang="zh-CN" altLang="en-US" dirty="0">
              <a:solidFill>
                <a:sysClr val="windowText" lastClr="000000"/>
              </a:solidFill>
              <a:latin typeface="Calibri"/>
              <a:ea typeface="宋体"/>
              <a:cs typeface="+mn-cs"/>
            </a:rPr>
            <a:t>知识</a:t>
          </a:r>
          <a:endParaRPr lang="en-US" altLang="zh-CN" dirty="0">
            <a:solidFill>
              <a:sysClr val="windowText" lastClr="000000"/>
            </a:solidFill>
            <a:latin typeface="Calibri"/>
            <a:ea typeface="宋体"/>
            <a:cs typeface="+mn-cs"/>
          </a:endParaRPr>
        </a:p>
        <a:p>
          <a:r>
            <a:rPr lang="en-US" altLang="zh-CN" dirty="0">
              <a:solidFill>
                <a:sysClr val="windowText" lastClr="000000"/>
              </a:solidFill>
              <a:latin typeface="Calibri"/>
              <a:ea typeface="宋体"/>
              <a:cs typeface="+mn-cs"/>
            </a:rPr>
            <a:t>Knowledge</a:t>
          </a:r>
          <a:endParaRPr lang="zh-CN" altLang="en-US" dirty="0">
            <a:solidFill>
              <a:sysClr val="windowText" lastClr="000000"/>
            </a:solidFill>
            <a:latin typeface="Calibri"/>
            <a:ea typeface="宋体"/>
            <a:cs typeface="+mn-cs"/>
          </a:endParaRPr>
        </a:p>
      </dgm:t>
    </dgm:pt>
    <dgm:pt modelId="{81DA7EBA-088A-4490-8705-84F6952E08C7}" type="parTrans" cxnId="{88A849C3-F463-46ED-846E-6D1B7ABA32D7}">
      <dgm:prSet/>
      <dgm:spPr/>
      <dgm:t>
        <a:bodyPr/>
        <a:lstStyle/>
        <a:p>
          <a:endParaRPr lang="zh-CN" altLang="en-US"/>
        </a:p>
      </dgm:t>
    </dgm:pt>
    <dgm:pt modelId="{B214C7DE-943F-4C7B-BA7B-9B25D66C48C1}" type="sibTrans" cxnId="{88A849C3-F463-46ED-846E-6D1B7ABA32D7}">
      <dgm:prSet/>
      <dgm:spPr>
        <a:xfrm>
          <a:off x="6208870" y="2040501"/>
          <a:ext cx="337310" cy="394589"/>
        </a:xfrm>
        <a:prstGeom prst="rightArrow">
          <a:avLst>
            <a:gd name="adj1" fmla="val 60000"/>
            <a:gd name="adj2" fmla="val 50000"/>
          </a:avLst>
        </a:prstGeom>
        <a:gradFill rotWithShape="0">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dgm:spPr>
      <dgm:t>
        <a:bodyPr/>
        <a:lstStyle/>
        <a:p>
          <a:endParaRPr lang="zh-CN" altLang="en-US">
            <a:solidFill>
              <a:sysClr val="windowText" lastClr="000000"/>
            </a:solidFill>
            <a:latin typeface="Calibri"/>
            <a:ea typeface="宋体"/>
            <a:cs typeface="+mn-cs"/>
          </a:endParaRPr>
        </a:p>
      </dgm:t>
    </dgm:pt>
    <dgm:pt modelId="{ED2F5327-961A-4F92-8DDF-43CD5AF70B61}">
      <dgm:prSet phldrT="[文本]"/>
      <dgm:spPr>
        <a:xfrm>
          <a:off x="6686195" y="1760471"/>
          <a:ext cx="1591084" cy="954650"/>
        </a:xfrm>
        <a:prstGeom prst="roundRect">
          <a:avLst>
            <a:gd name="adj" fmla="val 10000"/>
          </a:avLst>
        </a:prstGeom>
        <a:gradFill rotWithShape="0">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a:lstStyle/>
        <a:p>
          <a:r>
            <a:rPr lang="zh-CN" altLang="en-US" dirty="0">
              <a:solidFill>
                <a:sysClr val="windowText" lastClr="000000"/>
              </a:solidFill>
              <a:latin typeface="Calibri"/>
              <a:ea typeface="宋体"/>
              <a:cs typeface="+mn-cs"/>
            </a:rPr>
            <a:t>智慧</a:t>
          </a:r>
          <a:endParaRPr lang="en-US" altLang="zh-CN" dirty="0">
            <a:solidFill>
              <a:sysClr val="windowText" lastClr="000000"/>
            </a:solidFill>
            <a:latin typeface="Calibri"/>
            <a:ea typeface="宋体"/>
            <a:cs typeface="+mn-cs"/>
          </a:endParaRPr>
        </a:p>
        <a:p>
          <a:r>
            <a:rPr lang="en-US" altLang="zh-CN" dirty="0">
              <a:solidFill>
                <a:sysClr val="windowText" lastClr="000000"/>
              </a:solidFill>
              <a:latin typeface="Calibri"/>
              <a:ea typeface="宋体"/>
              <a:cs typeface="+mn-cs"/>
            </a:rPr>
            <a:t>Wisdom</a:t>
          </a:r>
          <a:endParaRPr lang="zh-CN" altLang="en-US" dirty="0">
            <a:solidFill>
              <a:sysClr val="windowText" lastClr="000000"/>
            </a:solidFill>
            <a:latin typeface="Calibri"/>
            <a:ea typeface="宋体"/>
            <a:cs typeface="+mn-cs"/>
          </a:endParaRPr>
        </a:p>
      </dgm:t>
    </dgm:pt>
    <dgm:pt modelId="{08AC6C7B-B702-4DF5-B76F-257886610032}" type="parTrans" cxnId="{1A27CA01-6538-44E3-AD9B-9882CF3B1DB2}">
      <dgm:prSet/>
      <dgm:spPr/>
      <dgm:t>
        <a:bodyPr/>
        <a:lstStyle/>
        <a:p>
          <a:endParaRPr lang="zh-CN" altLang="en-US"/>
        </a:p>
      </dgm:t>
    </dgm:pt>
    <dgm:pt modelId="{8810F48E-FA7F-43BE-BD61-44378D84FFA9}" type="sibTrans" cxnId="{1A27CA01-6538-44E3-AD9B-9882CF3B1DB2}">
      <dgm:prSet/>
      <dgm:spPr/>
      <dgm:t>
        <a:bodyPr/>
        <a:lstStyle/>
        <a:p>
          <a:endParaRPr lang="zh-CN" altLang="en-US"/>
        </a:p>
      </dgm:t>
    </dgm:pt>
    <dgm:pt modelId="{DB9372F2-3B98-4097-8B23-0D5B3D6E0D01}">
      <dgm:prSet/>
      <dgm:spPr>
        <a:xfrm>
          <a:off x="2231158" y="1760471"/>
          <a:ext cx="1591084" cy="954650"/>
        </a:xfrm>
        <a:prstGeom prst="roundRect">
          <a:avLst>
            <a:gd name="adj" fmla="val 10000"/>
          </a:avLst>
        </a:prstGeom>
        <a:gradFill rotWithShape="0">
          <a:gsLst>
            <a:gs pos="0">
              <a:srgbClr val="4BACC6">
                <a:hueOff val="-3311292"/>
                <a:satOff val="13270"/>
                <a:lumOff val="2876"/>
                <a:alphaOff val="0"/>
                <a:tint val="50000"/>
                <a:satMod val="300000"/>
              </a:srgbClr>
            </a:gs>
            <a:gs pos="35000">
              <a:srgbClr val="4BACC6">
                <a:hueOff val="-3311292"/>
                <a:satOff val="13270"/>
                <a:lumOff val="2876"/>
                <a:alphaOff val="0"/>
                <a:tint val="37000"/>
                <a:satMod val="300000"/>
              </a:srgbClr>
            </a:gs>
            <a:gs pos="100000">
              <a:srgbClr val="4BACC6">
                <a:hueOff val="-3311292"/>
                <a:satOff val="13270"/>
                <a:lumOff val="2876"/>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a:lstStyle/>
        <a:p>
          <a:r>
            <a:rPr lang="zh-CN" altLang="en-US" dirty="0">
              <a:solidFill>
                <a:sysClr val="windowText" lastClr="000000"/>
              </a:solidFill>
              <a:latin typeface="Calibri"/>
              <a:ea typeface="宋体"/>
              <a:cs typeface="+mn-cs"/>
            </a:rPr>
            <a:t>信息</a:t>
          </a:r>
          <a:endParaRPr lang="en-US" altLang="zh-CN" dirty="0">
            <a:solidFill>
              <a:sysClr val="windowText" lastClr="000000"/>
            </a:solidFill>
            <a:latin typeface="Calibri"/>
            <a:ea typeface="宋体"/>
            <a:cs typeface="+mn-cs"/>
          </a:endParaRPr>
        </a:p>
        <a:p>
          <a:r>
            <a:rPr lang="en-US" altLang="zh-CN" dirty="0">
              <a:solidFill>
                <a:sysClr val="windowText" lastClr="000000"/>
              </a:solidFill>
              <a:latin typeface="Calibri"/>
              <a:ea typeface="宋体"/>
              <a:cs typeface="+mn-cs"/>
            </a:rPr>
            <a:t>Information</a:t>
          </a:r>
          <a:endParaRPr lang="zh-CN" altLang="en-US" dirty="0">
            <a:solidFill>
              <a:sysClr val="windowText" lastClr="000000"/>
            </a:solidFill>
            <a:latin typeface="Calibri"/>
            <a:ea typeface="宋体"/>
            <a:cs typeface="+mn-cs"/>
          </a:endParaRPr>
        </a:p>
      </dgm:t>
    </dgm:pt>
    <dgm:pt modelId="{2E5AEBD2-23E2-4F55-90F6-DA03729D930E}" type="parTrans" cxnId="{0CD24BC4-52F4-46DA-9202-6634D7644DC2}">
      <dgm:prSet/>
      <dgm:spPr/>
      <dgm:t>
        <a:bodyPr/>
        <a:lstStyle/>
        <a:p>
          <a:endParaRPr lang="zh-CN" altLang="en-US"/>
        </a:p>
      </dgm:t>
    </dgm:pt>
    <dgm:pt modelId="{B97BA0E5-CD12-466D-86BE-2505F1FC712F}" type="sibTrans" cxnId="{0CD24BC4-52F4-46DA-9202-6634D7644DC2}">
      <dgm:prSet/>
      <dgm:spPr>
        <a:xfrm>
          <a:off x="3981351" y="2040501"/>
          <a:ext cx="337310" cy="394589"/>
        </a:xfrm>
        <a:prstGeom prst="rightArrow">
          <a:avLst>
            <a:gd name="adj1" fmla="val 60000"/>
            <a:gd name="adj2" fmla="val 50000"/>
          </a:avLst>
        </a:prstGeom>
        <a:gradFill rotWithShape="0">
          <a:gsLst>
            <a:gs pos="0">
              <a:srgbClr val="4BACC6">
                <a:hueOff val="-4966938"/>
                <a:satOff val="19906"/>
                <a:lumOff val="4314"/>
                <a:alphaOff val="0"/>
                <a:tint val="50000"/>
                <a:satMod val="300000"/>
              </a:srgbClr>
            </a:gs>
            <a:gs pos="35000">
              <a:srgbClr val="4BACC6">
                <a:hueOff val="-4966938"/>
                <a:satOff val="19906"/>
                <a:lumOff val="4314"/>
                <a:alphaOff val="0"/>
                <a:tint val="37000"/>
                <a:satMod val="300000"/>
              </a:srgbClr>
            </a:gs>
            <a:gs pos="100000">
              <a:srgbClr val="4BACC6">
                <a:hueOff val="-4966938"/>
                <a:satOff val="19906"/>
                <a:lumOff val="4314"/>
                <a:alphaOff val="0"/>
                <a:tint val="15000"/>
                <a:satMod val="350000"/>
              </a:srgbClr>
            </a:gs>
          </a:gsLst>
          <a:lin ang="16200000" scaled="1"/>
        </a:gradFill>
        <a:ln>
          <a:noFill/>
        </a:ln>
        <a:effectLst>
          <a:outerShdw blurRad="40000" dist="20000" dir="5400000" rotWithShape="0">
            <a:srgbClr val="000000">
              <a:alpha val="38000"/>
            </a:srgbClr>
          </a:outerShdw>
        </a:effectLst>
      </dgm:spPr>
      <dgm:t>
        <a:bodyPr/>
        <a:lstStyle/>
        <a:p>
          <a:endParaRPr lang="zh-CN" altLang="en-US">
            <a:solidFill>
              <a:sysClr val="windowText" lastClr="000000"/>
            </a:solidFill>
            <a:latin typeface="Calibri"/>
            <a:ea typeface="宋体"/>
            <a:cs typeface="+mn-cs"/>
          </a:endParaRPr>
        </a:p>
      </dgm:t>
    </dgm:pt>
    <dgm:pt modelId="{2733A185-1844-4276-9AAB-980C64406C92}" type="pres">
      <dgm:prSet presAssocID="{B5F26CC1-EB5A-477E-9F9A-8D19609F4CE8}" presName="Name0" presStyleCnt="0">
        <dgm:presLayoutVars>
          <dgm:dir/>
          <dgm:resizeHandles val="exact"/>
        </dgm:presLayoutVars>
      </dgm:prSet>
      <dgm:spPr/>
    </dgm:pt>
    <dgm:pt modelId="{829070C0-E326-44BB-91A5-1AA4644F7F76}" type="pres">
      <dgm:prSet presAssocID="{A049E01A-D08B-44F1-9DF4-28821D74CA7E}" presName="node" presStyleLbl="node1" presStyleIdx="0" presStyleCnt="4">
        <dgm:presLayoutVars>
          <dgm:bulletEnabled val="1"/>
        </dgm:presLayoutVars>
      </dgm:prSet>
      <dgm:spPr/>
    </dgm:pt>
    <dgm:pt modelId="{364B9130-EE23-4811-ABBF-E1CE6C1D7070}" type="pres">
      <dgm:prSet presAssocID="{4EA11FF5-B43C-43AD-91F9-0EB97A8EA221}" presName="sibTrans" presStyleLbl="sibTrans2D1" presStyleIdx="0" presStyleCnt="3"/>
      <dgm:spPr/>
    </dgm:pt>
    <dgm:pt modelId="{7E12D768-5AE6-43EA-8B8F-13FAE24D7AD8}" type="pres">
      <dgm:prSet presAssocID="{4EA11FF5-B43C-43AD-91F9-0EB97A8EA221}" presName="connectorText" presStyleLbl="sibTrans2D1" presStyleIdx="0" presStyleCnt="3"/>
      <dgm:spPr/>
    </dgm:pt>
    <dgm:pt modelId="{A79ABF93-3963-48E0-BDFF-A98C9B3A290D}" type="pres">
      <dgm:prSet presAssocID="{DB9372F2-3B98-4097-8B23-0D5B3D6E0D01}" presName="node" presStyleLbl="node1" presStyleIdx="1" presStyleCnt="4">
        <dgm:presLayoutVars>
          <dgm:bulletEnabled val="1"/>
        </dgm:presLayoutVars>
      </dgm:prSet>
      <dgm:spPr/>
    </dgm:pt>
    <dgm:pt modelId="{C33536F7-428B-43CC-B32C-52CFFBABB61C}" type="pres">
      <dgm:prSet presAssocID="{B97BA0E5-CD12-466D-86BE-2505F1FC712F}" presName="sibTrans" presStyleLbl="sibTrans2D1" presStyleIdx="1" presStyleCnt="3"/>
      <dgm:spPr/>
    </dgm:pt>
    <dgm:pt modelId="{0F8BB5C6-18FC-4A59-8884-A0B2B7B47341}" type="pres">
      <dgm:prSet presAssocID="{B97BA0E5-CD12-466D-86BE-2505F1FC712F}" presName="connectorText" presStyleLbl="sibTrans2D1" presStyleIdx="1" presStyleCnt="3"/>
      <dgm:spPr/>
    </dgm:pt>
    <dgm:pt modelId="{1AA9109F-5DAF-4BF7-A578-31DE23AFD7ED}" type="pres">
      <dgm:prSet presAssocID="{62DDF3E1-03BC-4377-A367-908D29D07028}" presName="node" presStyleLbl="node1" presStyleIdx="2" presStyleCnt="4">
        <dgm:presLayoutVars>
          <dgm:bulletEnabled val="1"/>
        </dgm:presLayoutVars>
      </dgm:prSet>
      <dgm:spPr/>
    </dgm:pt>
    <dgm:pt modelId="{CCAA9BCB-870D-48AD-94EB-0EF2261F7DE5}" type="pres">
      <dgm:prSet presAssocID="{B214C7DE-943F-4C7B-BA7B-9B25D66C48C1}" presName="sibTrans" presStyleLbl="sibTrans2D1" presStyleIdx="2" presStyleCnt="3"/>
      <dgm:spPr/>
    </dgm:pt>
    <dgm:pt modelId="{D802C67B-6ABC-466B-9916-8BEF4438D4C4}" type="pres">
      <dgm:prSet presAssocID="{B214C7DE-943F-4C7B-BA7B-9B25D66C48C1}" presName="connectorText" presStyleLbl="sibTrans2D1" presStyleIdx="2" presStyleCnt="3"/>
      <dgm:spPr/>
    </dgm:pt>
    <dgm:pt modelId="{CCFC359D-145A-48C7-839F-6837B13D57A3}" type="pres">
      <dgm:prSet presAssocID="{ED2F5327-961A-4F92-8DDF-43CD5AF70B61}" presName="node" presStyleLbl="node1" presStyleIdx="3" presStyleCnt="4">
        <dgm:presLayoutVars>
          <dgm:bulletEnabled val="1"/>
        </dgm:presLayoutVars>
      </dgm:prSet>
      <dgm:spPr/>
    </dgm:pt>
  </dgm:ptLst>
  <dgm:cxnLst>
    <dgm:cxn modelId="{1A27CA01-6538-44E3-AD9B-9882CF3B1DB2}" srcId="{B5F26CC1-EB5A-477E-9F9A-8D19609F4CE8}" destId="{ED2F5327-961A-4F92-8DDF-43CD5AF70B61}" srcOrd="3" destOrd="0" parTransId="{08AC6C7B-B702-4DF5-B76F-257886610032}" sibTransId="{8810F48E-FA7F-43BE-BD61-44378D84FFA9}"/>
    <dgm:cxn modelId="{4BA21A07-1932-4E3F-8796-533B262C2977}" type="presOf" srcId="{62DDF3E1-03BC-4377-A367-908D29D07028}" destId="{1AA9109F-5DAF-4BF7-A578-31DE23AFD7ED}" srcOrd="0" destOrd="0" presId="urn:microsoft.com/office/officeart/2005/8/layout/process1"/>
    <dgm:cxn modelId="{678AA913-961C-4BF4-AF84-B606A46BD09F}" type="presOf" srcId="{DB9372F2-3B98-4097-8B23-0D5B3D6E0D01}" destId="{A79ABF93-3963-48E0-BDFF-A98C9B3A290D}" srcOrd="0" destOrd="0" presId="urn:microsoft.com/office/officeart/2005/8/layout/process1"/>
    <dgm:cxn modelId="{19A8542B-B37F-4F5F-ABD3-545549E00651}" type="presOf" srcId="{ED2F5327-961A-4F92-8DDF-43CD5AF70B61}" destId="{CCFC359D-145A-48C7-839F-6837B13D57A3}" srcOrd="0" destOrd="0" presId="urn:microsoft.com/office/officeart/2005/8/layout/process1"/>
    <dgm:cxn modelId="{86049F3B-BFD4-400F-99CF-B2379C18C33F}" type="presOf" srcId="{B214C7DE-943F-4C7B-BA7B-9B25D66C48C1}" destId="{CCAA9BCB-870D-48AD-94EB-0EF2261F7DE5}" srcOrd="0" destOrd="0" presId="urn:microsoft.com/office/officeart/2005/8/layout/process1"/>
    <dgm:cxn modelId="{7122E860-417D-48DB-9B62-F9396025C853}" type="presOf" srcId="{4EA11FF5-B43C-43AD-91F9-0EB97A8EA221}" destId="{364B9130-EE23-4811-ABBF-E1CE6C1D7070}" srcOrd="0" destOrd="0" presId="urn:microsoft.com/office/officeart/2005/8/layout/process1"/>
    <dgm:cxn modelId="{5C014D71-2EFF-44D8-A344-F254CBA8651A}" type="presOf" srcId="{B97BA0E5-CD12-466D-86BE-2505F1FC712F}" destId="{C33536F7-428B-43CC-B32C-52CFFBABB61C}" srcOrd="0" destOrd="0" presId="urn:microsoft.com/office/officeart/2005/8/layout/process1"/>
    <dgm:cxn modelId="{88A849C3-F463-46ED-846E-6D1B7ABA32D7}" srcId="{B5F26CC1-EB5A-477E-9F9A-8D19609F4CE8}" destId="{62DDF3E1-03BC-4377-A367-908D29D07028}" srcOrd="2" destOrd="0" parTransId="{81DA7EBA-088A-4490-8705-84F6952E08C7}" sibTransId="{B214C7DE-943F-4C7B-BA7B-9B25D66C48C1}"/>
    <dgm:cxn modelId="{0CD24BC4-52F4-46DA-9202-6634D7644DC2}" srcId="{B5F26CC1-EB5A-477E-9F9A-8D19609F4CE8}" destId="{DB9372F2-3B98-4097-8B23-0D5B3D6E0D01}" srcOrd="1" destOrd="0" parTransId="{2E5AEBD2-23E2-4F55-90F6-DA03729D930E}" sibTransId="{B97BA0E5-CD12-466D-86BE-2505F1FC712F}"/>
    <dgm:cxn modelId="{E6EFB4C7-3C44-4B3A-A40A-E9D9B99E461D}" type="presOf" srcId="{B97BA0E5-CD12-466D-86BE-2505F1FC712F}" destId="{0F8BB5C6-18FC-4A59-8884-A0B2B7B47341}" srcOrd="1" destOrd="0" presId="urn:microsoft.com/office/officeart/2005/8/layout/process1"/>
    <dgm:cxn modelId="{6854E8CB-4D4F-42B5-BEBB-90D9C5E96EC6}" type="presOf" srcId="{B214C7DE-943F-4C7B-BA7B-9B25D66C48C1}" destId="{D802C67B-6ABC-466B-9916-8BEF4438D4C4}" srcOrd="1" destOrd="0" presId="urn:microsoft.com/office/officeart/2005/8/layout/process1"/>
    <dgm:cxn modelId="{ACD99CD0-4639-4E02-8836-68B7F81DC312}" type="presOf" srcId="{B5F26CC1-EB5A-477E-9F9A-8D19609F4CE8}" destId="{2733A185-1844-4276-9AAB-980C64406C92}" srcOrd="0" destOrd="0" presId="urn:microsoft.com/office/officeart/2005/8/layout/process1"/>
    <dgm:cxn modelId="{03D683D2-9A70-44BF-BE4D-7C4BCEB0ADFB}" srcId="{B5F26CC1-EB5A-477E-9F9A-8D19609F4CE8}" destId="{A049E01A-D08B-44F1-9DF4-28821D74CA7E}" srcOrd="0" destOrd="0" parTransId="{229B0125-08F9-4B4D-990A-F8F00B74D8CA}" sibTransId="{4EA11FF5-B43C-43AD-91F9-0EB97A8EA221}"/>
    <dgm:cxn modelId="{488675E2-9B04-4F8B-B2F3-6D14250E2977}" type="presOf" srcId="{A049E01A-D08B-44F1-9DF4-28821D74CA7E}" destId="{829070C0-E326-44BB-91A5-1AA4644F7F76}" srcOrd="0" destOrd="0" presId="urn:microsoft.com/office/officeart/2005/8/layout/process1"/>
    <dgm:cxn modelId="{DC2D09E7-4571-4C36-9AA8-0DE5170BFEAA}" type="presOf" srcId="{4EA11FF5-B43C-43AD-91F9-0EB97A8EA221}" destId="{7E12D768-5AE6-43EA-8B8F-13FAE24D7AD8}" srcOrd="1" destOrd="0" presId="urn:microsoft.com/office/officeart/2005/8/layout/process1"/>
    <dgm:cxn modelId="{B402B596-ED40-4944-A151-422B2038CEAF}" type="presParOf" srcId="{2733A185-1844-4276-9AAB-980C64406C92}" destId="{829070C0-E326-44BB-91A5-1AA4644F7F76}" srcOrd="0" destOrd="0" presId="urn:microsoft.com/office/officeart/2005/8/layout/process1"/>
    <dgm:cxn modelId="{51846781-9E39-4A26-921B-8DB9B030EF40}" type="presParOf" srcId="{2733A185-1844-4276-9AAB-980C64406C92}" destId="{364B9130-EE23-4811-ABBF-E1CE6C1D7070}" srcOrd="1" destOrd="0" presId="urn:microsoft.com/office/officeart/2005/8/layout/process1"/>
    <dgm:cxn modelId="{1B476DB2-EE85-45FA-A8B6-B57EFD5EFE8E}" type="presParOf" srcId="{364B9130-EE23-4811-ABBF-E1CE6C1D7070}" destId="{7E12D768-5AE6-43EA-8B8F-13FAE24D7AD8}" srcOrd="0" destOrd="0" presId="urn:microsoft.com/office/officeart/2005/8/layout/process1"/>
    <dgm:cxn modelId="{FD0F08A2-D8A9-471D-A4FF-0B66DDEC8A7C}" type="presParOf" srcId="{2733A185-1844-4276-9AAB-980C64406C92}" destId="{A79ABF93-3963-48E0-BDFF-A98C9B3A290D}" srcOrd="2" destOrd="0" presId="urn:microsoft.com/office/officeart/2005/8/layout/process1"/>
    <dgm:cxn modelId="{89CDC314-E92D-49D9-836E-6261FCE93EA3}" type="presParOf" srcId="{2733A185-1844-4276-9AAB-980C64406C92}" destId="{C33536F7-428B-43CC-B32C-52CFFBABB61C}" srcOrd="3" destOrd="0" presId="urn:microsoft.com/office/officeart/2005/8/layout/process1"/>
    <dgm:cxn modelId="{514A1083-BCD4-4E4B-B2E9-09802DEDBEB4}" type="presParOf" srcId="{C33536F7-428B-43CC-B32C-52CFFBABB61C}" destId="{0F8BB5C6-18FC-4A59-8884-A0B2B7B47341}" srcOrd="0" destOrd="0" presId="urn:microsoft.com/office/officeart/2005/8/layout/process1"/>
    <dgm:cxn modelId="{CBC64F2C-98EF-44C5-88D7-3A6EB1A5F0E8}" type="presParOf" srcId="{2733A185-1844-4276-9AAB-980C64406C92}" destId="{1AA9109F-5DAF-4BF7-A578-31DE23AFD7ED}" srcOrd="4" destOrd="0" presId="urn:microsoft.com/office/officeart/2005/8/layout/process1"/>
    <dgm:cxn modelId="{4C86F267-0875-4C5C-B3FE-ED96DF166C53}" type="presParOf" srcId="{2733A185-1844-4276-9AAB-980C64406C92}" destId="{CCAA9BCB-870D-48AD-94EB-0EF2261F7DE5}" srcOrd="5" destOrd="0" presId="urn:microsoft.com/office/officeart/2005/8/layout/process1"/>
    <dgm:cxn modelId="{413C5202-614B-41C8-84BC-3920947F7BB3}" type="presParOf" srcId="{CCAA9BCB-870D-48AD-94EB-0EF2261F7DE5}" destId="{D802C67B-6ABC-466B-9916-8BEF4438D4C4}" srcOrd="0" destOrd="0" presId="urn:microsoft.com/office/officeart/2005/8/layout/process1"/>
    <dgm:cxn modelId="{A527E892-8359-4658-A0CD-9E141DAACF77}" type="presParOf" srcId="{2733A185-1844-4276-9AAB-980C64406C92}" destId="{CCFC359D-145A-48C7-839F-6837B13D57A3}"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816FBA7-3316-499C-8DCB-7056DBC29F72}"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zh-CN" altLang="en-US"/>
        </a:p>
      </dgm:t>
    </dgm:pt>
    <dgm:pt modelId="{19509A0B-D997-4E7A-BD69-23AE17F1F203}">
      <dgm:prSet phldrT="[文本]"/>
      <dgm:spPr/>
      <dgm:t>
        <a:bodyPr/>
        <a:lstStyle/>
        <a:p>
          <a:r>
            <a:rPr lang="zh-CN" altLang="en-US" dirty="0"/>
            <a:t>信息系统视角</a:t>
          </a:r>
        </a:p>
      </dgm:t>
    </dgm:pt>
    <dgm:pt modelId="{5ABDF16D-3A9A-4FE3-A4D6-43DEC47FFB05}" type="parTrans" cxnId="{0C50A3E0-74C2-4F87-88AB-F01EAAFBD040}">
      <dgm:prSet/>
      <dgm:spPr/>
      <dgm:t>
        <a:bodyPr/>
        <a:lstStyle/>
        <a:p>
          <a:endParaRPr lang="zh-CN" altLang="en-US"/>
        </a:p>
      </dgm:t>
    </dgm:pt>
    <dgm:pt modelId="{92389002-F7AD-4C22-A40D-6ED4E92B5963}" type="sibTrans" cxnId="{0C50A3E0-74C2-4F87-88AB-F01EAAFBD040}">
      <dgm:prSet/>
      <dgm:spPr/>
      <dgm:t>
        <a:bodyPr/>
        <a:lstStyle/>
        <a:p>
          <a:endParaRPr lang="zh-CN" altLang="en-US"/>
        </a:p>
      </dgm:t>
    </dgm:pt>
    <dgm:pt modelId="{AD5265D4-E2AE-4ED3-9C1E-120BDF1C0EB1}">
      <dgm:prSet/>
      <dgm:spPr/>
      <dgm:t>
        <a:bodyPr/>
        <a:lstStyle/>
        <a:p>
          <a:r>
            <a:rPr lang="zh-CN" altLang="en-US" dirty="0"/>
            <a:t>信息</a:t>
          </a:r>
        </a:p>
      </dgm:t>
    </dgm:pt>
    <dgm:pt modelId="{6D1CBB70-A5C8-451D-A1C2-7F29E770A613}" type="parTrans" cxnId="{7022260E-086F-4218-81E3-AB279A9F5CA7}">
      <dgm:prSet/>
      <dgm:spPr/>
      <dgm:t>
        <a:bodyPr/>
        <a:lstStyle/>
        <a:p>
          <a:endParaRPr lang="zh-CN" altLang="en-US"/>
        </a:p>
      </dgm:t>
    </dgm:pt>
    <dgm:pt modelId="{6E5A93D5-2FE2-41C2-BF28-594FCB873B00}" type="sibTrans" cxnId="{7022260E-086F-4218-81E3-AB279A9F5CA7}">
      <dgm:prSet/>
      <dgm:spPr/>
      <dgm:t>
        <a:bodyPr/>
        <a:lstStyle/>
        <a:p>
          <a:endParaRPr lang="zh-CN" altLang="en-US"/>
        </a:p>
      </dgm:t>
    </dgm:pt>
    <dgm:pt modelId="{4937EAD0-81AF-4299-8499-0273650A1739}">
      <dgm:prSet/>
      <dgm:spPr/>
      <dgm:t>
        <a:bodyPr/>
        <a:lstStyle/>
        <a:p>
          <a:r>
            <a:rPr lang="zh-CN" altLang="en-US" dirty="0"/>
            <a:t>商务分析</a:t>
          </a:r>
          <a:endParaRPr lang="en-US" altLang="zh-CN" dirty="0"/>
        </a:p>
        <a:p>
          <a:r>
            <a:rPr lang="zh-CN" altLang="en-US" dirty="0"/>
            <a:t>（</a:t>
          </a:r>
          <a:r>
            <a:rPr lang="en-US" altLang="zh-CN" dirty="0"/>
            <a:t>business analysis</a:t>
          </a:r>
          <a:r>
            <a:rPr lang="zh-CN" altLang="en-US" dirty="0"/>
            <a:t>）</a:t>
          </a:r>
        </a:p>
      </dgm:t>
    </dgm:pt>
    <dgm:pt modelId="{CE10AD71-60DE-4135-92F3-CFB663FFA427}" type="parTrans" cxnId="{6B7BDED7-F326-4871-9407-8B297E7E20B0}">
      <dgm:prSet/>
      <dgm:spPr/>
      <dgm:t>
        <a:bodyPr/>
        <a:lstStyle/>
        <a:p>
          <a:endParaRPr lang="zh-CN" altLang="en-US"/>
        </a:p>
      </dgm:t>
    </dgm:pt>
    <dgm:pt modelId="{8F88A15D-35CB-41EB-A163-1C4B2BB6E50C}" type="sibTrans" cxnId="{6B7BDED7-F326-4871-9407-8B297E7E20B0}">
      <dgm:prSet/>
      <dgm:spPr/>
      <dgm:t>
        <a:bodyPr/>
        <a:lstStyle/>
        <a:p>
          <a:endParaRPr lang="zh-CN" altLang="en-US"/>
        </a:p>
      </dgm:t>
    </dgm:pt>
    <dgm:pt modelId="{7F2B3C07-0B25-4B68-BC52-302A806F5973}">
      <dgm:prSet/>
      <dgm:spPr/>
      <dgm:t>
        <a:bodyPr/>
        <a:lstStyle/>
        <a:p>
          <a:r>
            <a:rPr lang="zh-CN" altLang="en-US" dirty="0"/>
            <a:t>信息系统</a:t>
          </a:r>
        </a:p>
      </dgm:t>
    </dgm:pt>
    <dgm:pt modelId="{EC62B2C3-FCBF-4886-B958-3574E1527E97}" type="parTrans" cxnId="{D3F029B3-DCE4-45D5-9CA0-CB77387AD675}">
      <dgm:prSet/>
      <dgm:spPr/>
      <dgm:t>
        <a:bodyPr/>
        <a:lstStyle/>
        <a:p>
          <a:endParaRPr lang="zh-CN" altLang="en-US"/>
        </a:p>
      </dgm:t>
    </dgm:pt>
    <dgm:pt modelId="{655A1708-0B5D-4623-8943-D62F75FBBEBE}" type="sibTrans" cxnId="{D3F029B3-DCE4-45D5-9CA0-CB77387AD675}">
      <dgm:prSet/>
      <dgm:spPr/>
      <dgm:t>
        <a:bodyPr/>
        <a:lstStyle/>
        <a:p>
          <a:endParaRPr lang="zh-CN" altLang="en-US"/>
        </a:p>
      </dgm:t>
    </dgm:pt>
    <dgm:pt modelId="{1EBA9333-5462-4BA6-8058-C67F8EA3ECBD}">
      <dgm:prSet/>
      <dgm:spPr/>
      <dgm:t>
        <a:bodyPr/>
        <a:lstStyle/>
        <a:p>
          <a:r>
            <a:rPr lang="zh-CN" altLang="en-US" dirty="0"/>
            <a:t>系统</a:t>
          </a:r>
        </a:p>
      </dgm:t>
    </dgm:pt>
    <dgm:pt modelId="{6DC8F0ED-E187-4D16-9272-D6669B7AB4E5}" type="parTrans" cxnId="{A9A623B8-1836-46A1-BE79-B95DA0411D96}">
      <dgm:prSet/>
      <dgm:spPr/>
      <dgm:t>
        <a:bodyPr/>
        <a:lstStyle/>
        <a:p>
          <a:endParaRPr lang="zh-CN" altLang="en-US"/>
        </a:p>
      </dgm:t>
    </dgm:pt>
    <dgm:pt modelId="{7076CEBA-2F4D-4504-A4D3-DB43EC1B77A6}" type="sibTrans" cxnId="{A9A623B8-1836-46A1-BE79-B95DA0411D96}">
      <dgm:prSet/>
      <dgm:spPr/>
      <dgm:t>
        <a:bodyPr/>
        <a:lstStyle/>
        <a:p>
          <a:endParaRPr lang="zh-CN" altLang="en-US"/>
        </a:p>
      </dgm:t>
    </dgm:pt>
    <dgm:pt modelId="{150A43CA-42CA-4A42-9F2B-FA4AB9BF2683}">
      <dgm:prSet/>
      <dgm:spPr/>
      <dgm:t>
        <a:bodyPr/>
        <a:lstStyle/>
        <a:p>
          <a:r>
            <a:rPr lang="zh-CN" altLang="en-US" dirty="0"/>
            <a:t>分析设计</a:t>
          </a:r>
          <a:endParaRPr lang="en-US" altLang="zh-CN" dirty="0"/>
        </a:p>
        <a:p>
          <a:r>
            <a:rPr lang="zh-CN" altLang="en-US" dirty="0"/>
            <a:t>（</a:t>
          </a:r>
          <a:r>
            <a:rPr lang="en-US" altLang="zh-CN" dirty="0" err="1"/>
            <a:t>analysis&amp;design</a:t>
          </a:r>
          <a:r>
            <a:rPr lang="zh-CN" altLang="en-US" dirty="0"/>
            <a:t>）</a:t>
          </a:r>
        </a:p>
      </dgm:t>
    </dgm:pt>
    <dgm:pt modelId="{8EAD92DA-97C5-4274-89B7-44C0385BCABB}" type="parTrans" cxnId="{10A46265-1E1F-4777-8E88-7662DADB4E9B}">
      <dgm:prSet/>
      <dgm:spPr/>
      <dgm:t>
        <a:bodyPr/>
        <a:lstStyle/>
        <a:p>
          <a:endParaRPr lang="zh-CN" altLang="en-US"/>
        </a:p>
      </dgm:t>
    </dgm:pt>
    <dgm:pt modelId="{30AE60F2-E933-4C9A-9119-A716D0183FE7}" type="sibTrans" cxnId="{10A46265-1E1F-4777-8E88-7662DADB4E9B}">
      <dgm:prSet/>
      <dgm:spPr/>
      <dgm:t>
        <a:bodyPr/>
        <a:lstStyle/>
        <a:p>
          <a:endParaRPr lang="zh-CN" altLang="en-US"/>
        </a:p>
      </dgm:t>
    </dgm:pt>
    <dgm:pt modelId="{BC7BEB44-B996-4BD2-810E-77167E0895EF}">
      <dgm:prSet/>
      <dgm:spPr/>
      <dgm:t>
        <a:bodyPr/>
        <a:lstStyle/>
        <a:p>
          <a:r>
            <a:rPr lang="zh-CN" altLang="en-US" dirty="0"/>
            <a:t>行为</a:t>
          </a:r>
        </a:p>
      </dgm:t>
    </dgm:pt>
    <dgm:pt modelId="{B253A55E-2C0A-4C32-AED9-C0D4D579BA36}" type="parTrans" cxnId="{86B5E8C3-D4EF-420A-8AED-8D20C93A9616}">
      <dgm:prSet/>
      <dgm:spPr/>
      <dgm:t>
        <a:bodyPr/>
        <a:lstStyle/>
        <a:p>
          <a:endParaRPr lang="zh-CN" altLang="en-US"/>
        </a:p>
      </dgm:t>
    </dgm:pt>
    <dgm:pt modelId="{66B47CB6-96AD-481A-BD56-B17203B90E88}" type="sibTrans" cxnId="{86B5E8C3-D4EF-420A-8AED-8D20C93A9616}">
      <dgm:prSet/>
      <dgm:spPr/>
      <dgm:t>
        <a:bodyPr/>
        <a:lstStyle/>
        <a:p>
          <a:endParaRPr lang="zh-CN" altLang="en-US"/>
        </a:p>
      </dgm:t>
    </dgm:pt>
    <dgm:pt modelId="{E551B1F2-4AAD-4D0F-9A80-526420718A5C}">
      <dgm:prSet/>
      <dgm:spPr/>
      <dgm:t>
        <a:bodyPr/>
        <a:lstStyle/>
        <a:p>
          <a:r>
            <a:rPr lang="zh-CN" altLang="en-US" dirty="0"/>
            <a:t>经济学</a:t>
          </a:r>
        </a:p>
      </dgm:t>
    </dgm:pt>
    <dgm:pt modelId="{33E079E6-E43C-4988-A107-EABAB1F7D1D3}" type="parTrans" cxnId="{1C1F5132-AD3C-46B5-B79A-B4B2F1E47160}">
      <dgm:prSet/>
      <dgm:spPr/>
      <dgm:t>
        <a:bodyPr/>
        <a:lstStyle/>
        <a:p>
          <a:endParaRPr lang="zh-CN" altLang="en-US"/>
        </a:p>
      </dgm:t>
    </dgm:pt>
    <dgm:pt modelId="{A7ECFA78-5BE0-4BD5-873B-0C96D6AA336D}" type="sibTrans" cxnId="{1C1F5132-AD3C-46B5-B79A-B4B2F1E47160}">
      <dgm:prSet/>
      <dgm:spPr/>
      <dgm:t>
        <a:bodyPr/>
        <a:lstStyle/>
        <a:p>
          <a:endParaRPr lang="zh-CN" altLang="en-US"/>
        </a:p>
      </dgm:t>
    </dgm:pt>
    <dgm:pt modelId="{299A98AA-711F-48AD-8424-2CF2C359DD4C}">
      <dgm:prSet phldrT="[文本]"/>
      <dgm:spPr/>
      <dgm:t>
        <a:bodyPr/>
        <a:lstStyle/>
        <a:p>
          <a:r>
            <a:rPr lang="zh-CN" altLang="en-US" dirty="0"/>
            <a:t>用（</a:t>
          </a:r>
          <a:r>
            <a:rPr lang="en-US" altLang="zh-CN" dirty="0"/>
            <a:t>use</a:t>
          </a:r>
          <a:r>
            <a:rPr lang="zh-CN" altLang="en-US" dirty="0"/>
            <a:t>）</a:t>
          </a:r>
        </a:p>
      </dgm:t>
    </dgm:pt>
    <dgm:pt modelId="{597BACC1-FAAB-46C9-8AB2-E2419FD03C25}" type="sibTrans" cxnId="{DDABDBEB-7586-40EF-A7A4-EB5B0B5DE384}">
      <dgm:prSet/>
      <dgm:spPr/>
      <dgm:t>
        <a:bodyPr/>
        <a:lstStyle/>
        <a:p>
          <a:endParaRPr lang="zh-CN" altLang="en-US"/>
        </a:p>
      </dgm:t>
    </dgm:pt>
    <dgm:pt modelId="{5E9CF1BA-07D3-4E65-8C1E-1FF9A608C733}" type="parTrans" cxnId="{DDABDBEB-7586-40EF-A7A4-EB5B0B5DE384}">
      <dgm:prSet/>
      <dgm:spPr/>
      <dgm:t>
        <a:bodyPr/>
        <a:lstStyle/>
        <a:p>
          <a:endParaRPr lang="zh-CN" altLang="en-US"/>
        </a:p>
      </dgm:t>
    </dgm:pt>
    <dgm:pt modelId="{45318149-E978-46B3-BE01-26EDDB6DAFF7}">
      <dgm:prSet/>
      <dgm:spPr/>
      <dgm:t>
        <a:bodyPr/>
        <a:lstStyle/>
        <a:p>
          <a:r>
            <a:rPr lang="zh-CN" altLang="en-US" dirty="0"/>
            <a:t>造（</a:t>
          </a:r>
          <a:r>
            <a:rPr lang="en-US" altLang="zh-CN" dirty="0"/>
            <a:t>make</a:t>
          </a:r>
          <a:r>
            <a:rPr lang="zh-CN" altLang="en-US" dirty="0"/>
            <a:t>）</a:t>
          </a:r>
        </a:p>
      </dgm:t>
    </dgm:pt>
    <dgm:pt modelId="{B5FF0230-F002-44E0-B71B-C42C86F13623}" type="sibTrans" cxnId="{662EF40E-B6C5-4F8F-9AAE-411EE2714219}">
      <dgm:prSet/>
      <dgm:spPr/>
      <dgm:t>
        <a:bodyPr/>
        <a:lstStyle/>
        <a:p>
          <a:endParaRPr lang="zh-CN" altLang="en-US"/>
        </a:p>
      </dgm:t>
    </dgm:pt>
    <dgm:pt modelId="{FC5E294E-FD96-4338-8E3E-F6C298AA0F5B}" type="parTrans" cxnId="{662EF40E-B6C5-4F8F-9AAE-411EE2714219}">
      <dgm:prSet/>
      <dgm:spPr/>
      <dgm:t>
        <a:bodyPr/>
        <a:lstStyle/>
        <a:p>
          <a:endParaRPr lang="zh-CN" altLang="en-US"/>
        </a:p>
      </dgm:t>
    </dgm:pt>
    <dgm:pt modelId="{10C5227A-6C8E-443D-9009-92356709B07D}" type="pres">
      <dgm:prSet presAssocID="{0816FBA7-3316-499C-8DCB-7056DBC29F72}" presName="hierChild1" presStyleCnt="0">
        <dgm:presLayoutVars>
          <dgm:chPref val="1"/>
          <dgm:dir/>
          <dgm:animOne val="branch"/>
          <dgm:animLvl val="lvl"/>
          <dgm:resizeHandles/>
        </dgm:presLayoutVars>
      </dgm:prSet>
      <dgm:spPr/>
    </dgm:pt>
    <dgm:pt modelId="{79C939D3-17D7-42EB-B417-CA1A6AC49C1B}" type="pres">
      <dgm:prSet presAssocID="{19509A0B-D997-4E7A-BD69-23AE17F1F203}" presName="hierRoot1" presStyleCnt="0"/>
      <dgm:spPr/>
    </dgm:pt>
    <dgm:pt modelId="{AE60DE62-7C93-48BA-B8FD-199EBE81D246}" type="pres">
      <dgm:prSet presAssocID="{19509A0B-D997-4E7A-BD69-23AE17F1F203}" presName="composite" presStyleCnt="0"/>
      <dgm:spPr/>
    </dgm:pt>
    <dgm:pt modelId="{ED5DFD7F-E58B-4BF4-8D03-7E071CEF1486}" type="pres">
      <dgm:prSet presAssocID="{19509A0B-D997-4E7A-BD69-23AE17F1F203}" presName="background" presStyleLbl="node0" presStyleIdx="0" presStyleCnt="1"/>
      <dgm:spPr/>
    </dgm:pt>
    <dgm:pt modelId="{F4A94BDC-93F4-4D13-9B76-B3ED59E27BBF}" type="pres">
      <dgm:prSet presAssocID="{19509A0B-D997-4E7A-BD69-23AE17F1F203}" presName="text" presStyleLbl="fgAcc0" presStyleIdx="0" presStyleCnt="1" custLinFactNeighborX="-5868" custLinFactNeighborY="-16854">
        <dgm:presLayoutVars>
          <dgm:chPref val="3"/>
        </dgm:presLayoutVars>
      </dgm:prSet>
      <dgm:spPr/>
    </dgm:pt>
    <dgm:pt modelId="{31F59C39-F358-42D5-BA3B-C32E462A03C4}" type="pres">
      <dgm:prSet presAssocID="{19509A0B-D997-4E7A-BD69-23AE17F1F203}" presName="hierChild2" presStyleCnt="0"/>
      <dgm:spPr/>
    </dgm:pt>
    <dgm:pt modelId="{E404FEBC-E7A8-4A5D-B2C6-ABEA170BFE5B}" type="pres">
      <dgm:prSet presAssocID="{5E9CF1BA-07D3-4E65-8C1E-1FF9A608C733}" presName="Name10" presStyleLbl="parChTrans1D2" presStyleIdx="0" presStyleCnt="2"/>
      <dgm:spPr/>
    </dgm:pt>
    <dgm:pt modelId="{B62EE48E-C8A1-438C-88F1-9E5295DDC151}" type="pres">
      <dgm:prSet presAssocID="{299A98AA-711F-48AD-8424-2CF2C359DD4C}" presName="hierRoot2" presStyleCnt="0"/>
      <dgm:spPr/>
    </dgm:pt>
    <dgm:pt modelId="{7EC793FE-8077-4F38-B231-87A68AF2B0DD}" type="pres">
      <dgm:prSet presAssocID="{299A98AA-711F-48AD-8424-2CF2C359DD4C}" presName="composite2" presStyleCnt="0"/>
      <dgm:spPr/>
    </dgm:pt>
    <dgm:pt modelId="{5F159C22-E531-4A80-886C-2D9030ED9AA8}" type="pres">
      <dgm:prSet presAssocID="{299A98AA-711F-48AD-8424-2CF2C359DD4C}" presName="background2" presStyleLbl="node2" presStyleIdx="0" presStyleCnt="2"/>
      <dgm:spPr/>
    </dgm:pt>
    <dgm:pt modelId="{7F712A71-6F72-46CF-A7CF-0FCEA1E35348}" type="pres">
      <dgm:prSet presAssocID="{299A98AA-711F-48AD-8424-2CF2C359DD4C}" presName="text2" presStyleLbl="fgAcc2" presStyleIdx="0" presStyleCnt="2" custLinFactNeighborX="-86772" custLinFactNeighborY="8303">
        <dgm:presLayoutVars>
          <dgm:chPref val="3"/>
        </dgm:presLayoutVars>
      </dgm:prSet>
      <dgm:spPr/>
    </dgm:pt>
    <dgm:pt modelId="{D2E41800-89C2-4A91-BDAA-6E5CA5E44E7F}" type="pres">
      <dgm:prSet presAssocID="{299A98AA-711F-48AD-8424-2CF2C359DD4C}" presName="hierChild3" presStyleCnt="0"/>
      <dgm:spPr/>
    </dgm:pt>
    <dgm:pt modelId="{30A630D0-AFB0-4A15-AB07-E1A1EFE99A9B}" type="pres">
      <dgm:prSet presAssocID="{EC62B2C3-FCBF-4886-B958-3574E1527E97}" presName="Name17" presStyleLbl="parChTrans1D3" presStyleIdx="0" presStyleCnt="3"/>
      <dgm:spPr/>
    </dgm:pt>
    <dgm:pt modelId="{D2DC4A4A-71D1-45D9-9356-36E214ACB879}" type="pres">
      <dgm:prSet presAssocID="{7F2B3C07-0B25-4B68-BC52-302A806F5973}" presName="hierRoot3" presStyleCnt="0"/>
      <dgm:spPr/>
    </dgm:pt>
    <dgm:pt modelId="{66D58678-8D3A-4628-A9B0-4F7ABD2813A5}" type="pres">
      <dgm:prSet presAssocID="{7F2B3C07-0B25-4B68-BC52-302A806F5973}" presName="composite3" presStyleCnt="0"/>
      <dgm:spPr/>
    </dgm:pt>
    <dgm:pt modelId="{063BD6C3-C027-4C4B-96B1-FB2BB977F401}" type="pres">
      <dgm:prSet presAssocID="{7F2B3C07-0B25-4B68-BC52-302A806F5973}" presName="background3" presStyleLbl="node3" presStyleIdx="0" presStyleCnt="3"/>
      <dgm:spPr/>
    </dgm:pt>
    <dgm:pt modelId="{8D50FC4F-2182-42B3-AB3F-841D8C33FE4A}" type="pres">
      <dgm:prSet presAssocID="{7F2B3C07-0B25-4B68-BC52-302A806F5973}" presName="text3" presStyleLbl="fgAcc3" presStyleIdx="0" presStyleCnt="3" custLinFactNeighborX="-86762">
        <dgm:presLayoutVars>
          <dgm:chPref val="3"/>
        </dgm:presLayoutVars>
      </dgm:prSet>
      <dgm:spPr/>
    </dgm:pt>
    <dgm:pt modelId="{FB5C028A-B2BE-4942-9162-6394A791B490}" type="pres">
      <dgm:prSet presAssocID="{7F2B3C07-0B25-4B68-BC52-302A806F5973}" presName="hierChild4" presStyleCnt="0"/>
      <dgm:spPr/>
    </dgm:pt>
    <dgm:pt modelId="{A200E111-760C-4E55-AE1D-6F74E8C04B79}" type="pres">
      <dgm:prSet presAssocID="{B253A55E-2C0A-4C32-AED9-C0D4D579BA36}" presName="Name23" presStyleLbl="parChTrans1D4" presStyleIdx="0" presStyleCnt="4"/>
      <dgm:spPr/>
    </dgm:pt>
    <dgm:pt modelId="{D02A47D4-E42A-4E97-A2CE-31E91DA6CB3C}" type="pres">
      <dgm:prSet presAssocID="{BC7BEB44-B996-4BD2-810E-77167E0895EF}" presName="hierRoot4" presStyleCnt="0"/>
      <dgm:spPr/>
    </dgm:pt>
    <dgm:pt modelId="{F338D03E-F13D-4359-A925-8A499863459D}" type="pres">
      <dgm:prSet presAssocID="{BC7BEB44-B996-4BD2-810E-77167E0895EF}" presName="composite4" presStyleCnt="0"/>
      <dgm:spPr/>
    </dgm:pt>
    <dgm:pt modelId="{152A7E41-4FC0-49B6-B1B2-2A51C4AC3CFF}" type="pres">
      <dgm:prSet presAssocID="{BC7BEB44-B996-4BD2-810E-77167E0895EF}" presName="background4" presStyleLbl="node4" presStyleIdx="0" presStyleCnt="4"/>
      <dgm:spPr/>
    </dgm:pt>
    <dgm:pt modelId="{5F38DFE6-2DB8-4637-99C4-A83BDED33B4B}" type="pres">
      <dgm:prSet presAssocID="{BC7BEB44-B996-4BD2-810E-77167E0895EF}" presName="text4" presStyleLbl="fgAcc4" presStyleIdx="0" presStyleCnt="4" custLinFactX="-44632" custLinFactNeighborX="-100000" custLinFactNeighborY="2337">
        <dgm:presLayoutVars>
          <dgm:chPref val="3"/>
        </dgm:presLayoutVars>
      </dgm:prSet>
      <dgm:spPr/>
    </dgm:pt>
    <dgm:pt modelId="{834B7EDE-CDD6-4BE8-8A08-4B1229D79624}" type="pres">
      <dgm:prSet presAssocID="{BC7BEB44-B996-4BD2-810E-77167E0895EF}" presName="hierChild5" presStyleCnt="0"/>
      <dgm:spPr/>
    </dgm:pt>
    <dgm:pt modelId="{604389FD-6FD9-4B22-9D56-2CBB1BFE6EE2}" type="pres">
      <dgm:prSet presAssocID="{33E079E6-E43C-4988-A107-EABAB1F7D1D3}" presName="Name23" presStyleLbl="parChTrans1D4" presStyleIdx="1" presStyleCnt="4"/>
      <dgm:spPr/>
    </dgm:pt>
    <dgm:pt modelId="{E9BC9F9F-0F18-4B36-A6FF-200853BCC00B}" type="pres">
      <dgm:prSet presAssocID="{E551B1F2-4AAD-4D0F-9A80-526420718A5C}" presName="hierRoot4" presStyleCnt="0"/>
      <dgm:spPr/>
    </dgm:pt>
    <dgm:pt modelId="{EADFFFAA-4D6E-488C-8E08-6ACACBA9DA36}" type="pres">
      <dgm:prSet presAssocID="{E551B1F2-4AAD-4D0F-9A80-526420718A5C}" presName="composite4" presStyleCnt="0"/>
      <dgm:spPr/>
    </dgm:pt>
    <dgm:pt modelId="{8CCDBC53-3FCD-446A-842E-4A86F19F7B3D}" type="pres">
      <dgm:prSet presAssocID="{E551B1F2-4AAD-4D0F-9A80-526420718A5C}" presName="background4" presStyleLbl="node4" presStyleIdx="1" presStyleCnt="4"/>
      <dgm:spPr/>
    </dgm:pt>
    <dgm:pt modelId="{67EF7B6E-EFC2-4DCA-90AC-475B0B1628DD}" type="pres">
      <dgm:prSet presAssocID="{E551B1F2-4AAD-4D0F-9A80-526420718A5C}" presName="text4" presStyleLbl="fgAcc4" presStyleIdx="1" presStyleCnt="4">
        <dgm:presLayoutVars>
          <dgm:chPref val="3"/>
        </dgm:presLayoutVars>
      </dgm:prSet>
      <dgm:spPr/>
    </dgm:pt>
    <dgm:pt modelId="{07B74885-7A26-4857-BFFF-ECA206495E1C}" type="pres">
      <dgm:prSet presAssocID="{E551B1F2-4AAD-4D0F-9A80-526420718A5C}" presName="hierChild5" presStyleCnt="0"/>
      <dgm:spPr/>
    </dgm:pt>
    <dgm:pt modelId="{3A99456D-04C0-4411-956F-DF297C7681F6}" type="pres">
      <dgm:prSet presAssocID="{FC5E294E-FD96-4338-8E3E-F6C298AA0F5B}" presName="Name10" presStyleLbl="parChTrans1D2" presStyleIdx="1" presStyleCnt="2"/>
      <dgm:spPr/>
    </dgm:pt>
    <dgm:pt modelId="{8049B29E-C52E-4E3C-887A-F7554B990A00}" type="pres">
      <dgm:prSet presAssocID="{45318149-E978-46B3-BE01-26EDDB6DAFF7}" presName="hierRoot2" presStyleCnt="0"/>
      <dgm:spPr/>
    </dgm:pt>
    <dgm:pt modelId="{F346EC91-CD33-4F62-8434-E6B30D6BE0C9}" type="pres">
      <dgm:prSet presAssocID="{45318149-E978-46B3-BE01-26EDDB6DAFF7}" presName="composite2" presStyleCnt="0"/>
      <dgm:spPr/>
    </dgm:pt>
    <dgm:pt modelId="{45311954-CD5E-4FB9-A5A3-6C45DA4A59E2}" type="pres">
      <dgm:prSet presAssocID="{45318149-E978-46B3-BE01-26EDDB6DAFF7}" presName="background2" presStyleLbl="node2" presStyleIdx="1" presStyleCnt="2"/>
      <dgm:spPr/>
    </dgm:pt>
    <dgm:pt modelId="{BBC189E1-4865-4CEF-B080-9B00ECC85FF6}" type="pres">
      <dgm:prSet presAssocID="{45318149-E978-46B3-BE01-26EDDB6DAFF7}" presName="text2" presStyleLbl="fgAcc2" presStyleIdx="1" presStyleCnt="2" custLinFactNeighborX="64249">
        <dgm:presLayoutVars>
          <dgm:chPref val="3"/>
        </dgm:presLayoutVars>
      </dgm:prSet>
      <dgm:spPr/>
    </dgm:pt>
    <dgm:pt modelId="{3391D4EF-4BAA-47A1-A200-71DA232A7796}" type="pres">
      <dgm:prSet presAssocID="{45318149-E978-46B3-BE01-26EDDB6DAFF7}" presName="hierChild3" presStyleCnt="0"/>
      <dgm:spPr/>
    </dgm:pt>
    <dgm:pt modelId="{61F44249-AA66-499C-AB6B-640798F335B3}" type="pres">
      <dgm:prSet presAssocID="{6D1CBB70-A5C8-451D-A1C2-7F29E770A613}" presName="Name17" presStyleLbl="parChTrans1D3" presStyleIdx="1" presStyleCnt="3"/>
      <dgm:spPr/>
    </dgm:pt>
    <dgm:pt modelId="{F5EA79EC-CA9C-4E2B-A63A-D00BCF6163F7}" type="pres">
      <dgm:prSet presAssocID="{AD5265D4-E2AE-4ED3-9C1E-120BDF1C0EB1}" presName="hierRoot3" presStyleCnt="0"/>
      <dgm:spPr/>
    </dgm:pt>
    <dgm:pt modelId="{CA663E55-4BEE-47A8-9F3D-DD14BE43A988}" type="pres">
      <dgm:prSet presAssocID="{AD5265D4-E2AE-4ED3-9C1E-120BDF1C0EB1}" presName="composite3" presStyleCnt="0"/>
      <dgm:spPr/>
    </dgm:pt>
    <dgm:pt modelId="{B11D9765-7271-4705-BDCB-997ABFD25AD7}" type="pres">
      <dgm:prSet presAssocID="{AD5265D4-E2AE-4ED3-9C1E-120BDF1C0EB1}" presName="background3" presStyleLbl="node3" presStyleIdx="1" presStyleCnt="3"/>
      <dgm:spPr/>
    </dgm:pt>
    <dgm:pt modelId="{068DB6B2-8E54-4C17-B8C6-DD0775391090}" type="pres">
      <dgm:prSet presAssocID="{AD5265D4-E2AE-4ED3-9C1E-120BDF1C0EB1}" presName="text3" presStyleLbl="fgAcc3" presStyleIdx="1" presStyleCnt="3" custLinFactNeighborY="-8280">
        <dgm:presLayoutVars>
          <dgm:chPref val="3"/>
        </dgm:presLayoutVars>
      </dgm:prSet>
      <dgm:spPr/>
    </dgm:pt>
    <dgm:pt modelId="{60F8E8F8-F4F6-4565-9A17-ADE236FE46B9}" type="pres">
      <dgm:prSet presAssocID="{AD5265D4-E2AE-4ED3-9C1E-120BDF1C0EB1}" presName="hierChild4" presStyleCnt="0"/>
      <dgm:spPr/>
    </dgm:pt>
    <dgm:pt modelId="{B6E4CAB9-85E1-4754-B665-E1CB9BCB85FA}" type="pres">
      <dgm:prSet presAssocID="{CE10AD71-60DE-4135-92F3-CFB663FFA427}" presName="Name23" presStyleLbl="parChTrans1D4" presStyleIdx="2" presStyleCnt="4"/>
      <dgm:spPr/>
    </dgm:pt>
    <dgm:pt modelId="{3D2EE6FD-ACD2-41A5-925B-D1760C965F74}" type="pres">
      <dgm:prSet presAssocID="{4937EAD0-81AF-4299-8499-0273650A1739}" presName="hierRoot4" presStyleCnt="0"/>
      <dgm:spPr/>
    </dgm:pt>
    <dgm:pt modelId="{B4858746-806E-4AB5-BAF7-F0E3DF5EE295}" type="pres">
      <dgm:prSet presAssocID="{4937EAD0-81AF-4299-8499-0273650A1739}" presName="composite4" presStyleCnt="0"/>
      <dgm:spPr/>
    </dgm:pt>
    <dgm:pt modelId="{439D1D71-B820-4407-A4E3-FB0B6430ADF6}" type="pres">
      <dgm:prSet presAssocID="{4937EAD0-81AF-4299-8499-0273650A1739}" presName="background4" presStyleLbl="node4" presStyleIdx="2" presStyleCnt="4"/>
      <dgm:spPr/>
    </dgm:pt>
    <dgm:pt modelId="{F2A7A853-03FC-4292-A276-CBA56F2270BD}" type="pres">
      <dgm:prSet presAssocID="{4937EAD0-81AF-4299-8499-0273650A1739}" presName="text4" presStyleLbl="fgAcc4" presStyleIdx="2" presStyleCnt="4" custScaleX="114868">
        <dgm:presLayoutVars>
          <dgm:chPref val="3"/>
        </dgm:presLayoutVars>
      </dgm:prSet>
      <dgm:spPr/>
    </dgm:pt>
    <dgm:pt modelId="{12320E99-1D09-4DE5-9531-9D96D7C7F790}" type="pres">
      <dgm:prSet presAssocID="{4937EAD0-81AF-4299-8499-0273650A1739}" presName="hierChild5" presStyleCnt="0"/>
      <dgm:spPr/>
    </dgm:pt>
    <dgm:pt modelId="{D0E4CC5F-7492-4077-AE0C-E006634264DC}" type="pres">
      <dgm:prSet presAssocID="{6DC8F0ED-E187-4D16-9272-D6669B7AB4E5}" presName="Name17" presStyleLbl="parChTrans1D3" presStyleIdx="2" presStyleCnt="3"/>
      <dgm:spPr/>
    </dgm:pt>
    <dgm:pt modelId="{C0B454E3-5000-4D02-B3EA-6C1391ABA781}" type="pres">
      <dgm:prSet presAssocID="{1EBA9333-5462-4BA6-8058-C67F8EA3ECBD}" presName="hierRoot3" presStyleCnt="0"/>
      <dgm:spPr/>
    </dgm:pt>
    <dgm:pt modelId="{19B528AD-70A7-4DD2-9EC8-CC3636B2B2A1}" type="pres">
      <dgm:prSet presAssocID="{1EBA9333-5462-4BA6-8058-C67F8EA3ECBD}" presName="composite3" presStyleCnt="0"/>
      <dgm:spPr/>
    </dgm:pt>
    <dgm:pt modelId="{F55193D1-0E63-4B21-A05B-0401A3BAD26D}" type="pres">
      <dgm:prSet presAssocID="{1EBA9333-5462-4BA6-8058-C67F8EA3ECBD}" presName="background3" presStyleLbl="node3" presStyleIdx="2" presStyleCnt="3"/>
      <dgm:spPr/>
    </dgm:pt>
    <dgm:pt modelId="{AF319E84-F7B8-4492-BE04-284D6B1192BC}" type="pres">
      <dgm:prSet presAssocID="{1EBA9333-5462-4BA6-8058-C67F8EA3ECBD}" presName="text3" presStyleLbl="fgAcc3" presStyleIdx="2" presStyleCnt="3" custLinFactNeighborX="99730" custLinFactNeighborY="-8410">
        <dgm:presLayoutVars>
          <dgm:chPref val="3"/>
        </dgm:presLayoutVars>
      </dgm:prSet>
      <dgm:spPr/>
    </dgm:pt>
    <dgm:pt modelId="{E824DB9B-034D-4504-9AA0-68B18A492F69}" type="pres">
      <dgm:prSet presAssocID="{1EBA9333-5462-4BA6-8058-C67F8EA3ECBD}" presName="hierChild4" presStyleCnt="0"/>
      <dgm:spPr/>
    </dgm:pt>
    <dgm:pt modelId="{74F9B665-2B89-4885-8307-DEE13AAF5575}" type="pres">
      <dgm:prSet presAssocID="{8EAD92DA-97C5-4274-89B7-44C0385BCABB}" presName="Name23" presStyleLbl="parChTrans1D4" presStyleIdx="3" presStyleCnt="4"/>
      <dgm:spPr/>
    </dgm:pt>
    <dgm:pt modelId="{129829C4-0248-42F9-96E2-66EF5D051DF2}" type="pres">
      <dgm:prSet presAssocID="{150A43CA-42CA-4A42-9F2B-FA4AB9BF2683}" presName="hierRoot4" presStyleCnt="0"/>
      <dgm:spPr/>
    </dgm:pt>
    <dgm:pt modelId="{096942B6-4F3F-4041-8F2B-46110C493BE1}" type="pres">
      <dgm:prSet presAssocID="{150A43CA-42CA-4A42-9F2B-FA4AB9BF2683}" presName="composite4" presStyleCnt="0"/>
      <dgm:spPr/>
    </dgm:pt>
    <dgm:pt modelId="{3CC30BF7-DB66-45A2-8196-A3D3AADF07D6}" type="pres">
      <dgm:prSet presAssocID="{150A43CA-42CA-4A42-9F2B-FA4AB9BF2683}" presName="background4" presStyleLbl="node4" presStyleIdx="3" presStyleCnt="4"/>
      <dgm:spPr/>
    </dgm:pt>
    <dgm:pt modelId="{EDFC8DA9-2E39-4A05-B155-5CD1E1696C25}" type="pres">
      <dgm:prSet presAssocID="{150A43CA-42CA-4A42-9F2B-FA4AB9BF2683}" presName="text4" presStyleLbl="fgAcc4" presStyleIdx="3" presStyleCnt="4" custLinFactX="12" custLinFactNeighborX="100000" custLinFactNeighborY="2526">
        <dgm:presLayoutVars>
          <dgm:chPref val="3"/>
        </dgm:presLayoutVars>
      </dgm:prSet>
      <dgm:spPr/>
    </dgm:pt>
    <dgm:pt modelId="{2537A333-C83F-489B-B389-4EBE66C40409}" type="pres">
      <dgm:prSet presAssocID="{150A43CA-42CA-4A42-9F2B-FA4AB9BF2683}" presName="hierChild5" presStyleCnt="0"/>
      <dgm:spPr/>
    </dgm:pt>
  </dgm:ptLst>
  <dgm:cxnLst>
    <dgm:cxn modelId="{EF490001-7023-4F13-B485-311DC5648539}" type="presOf" srcId="{EC62B2C3-FCBF-4886-B958-3574E1527E97}" destId="{30A630D0-AFB0-4A15-AB07-E1A1EFE99A9B}" srcOrd="0" destOrd="0" presId="urn:microsoft.com/office/officeart/2005/8/layout/hierarchy1"/>
    <dgm:cxn modelId="{E41CA80C-304A-4065-B6EE-4AD92458FD34}" type="presOf" srcId="{BC7BEB44-B996-4BD2-810E-77167E0895EF}" destId="{5F38DFE6-2DB8-4637-99C4-A83BDED33B4B}" srcOrd="0" destOrd="0" presId="urn:microsoft.com/office/officeart/2005/8/layout/hierarchy1"/>
    <dgm:cxn modelId="{7022260E-086F-4218-81E3-AB279A9F5CA7}" srcId="{45318149-E978-46B3-BE01-26EDDB6DAFF7}" destId="{AD5265D4-E2AE-4ED3-9C1E-120BDF1C0EB1}" srcOrd="0" destOrd="0" parTransId="{6D1CBB70-A5C8-451D-A1C2-7F29E770A613}" sibTransId="{6E5A93D5-2FE2-41C2-BF28-594FCB873B00}"/>
    <dgm:cxn modelId="{662EF40E-B6C5-4F8F-9AAE-411EE2714219}" srcId="{19509A0B-D997-4E7A-BD69-23AE17F1F203}" destId="{45318149-E978-46B3-BE01-26EDDB6DAFF7}" srcOrd="1" destOrd="0" parTransId="{FC5E294E-FD96-4338-8E3E-F6C298AA0F5B}" sibTransId="{B5FF0230-F002-44E0-B71B-C42C86F13623}"/>
    <dgm:cxn modelId="{2EFBC811-33F7-494F-A6AF-34B103BEC701}" type="presOf" srcId="{150A43CA-42CA-4A42-9F2B-FA4AB9BF2683}" destId="{EDFC8DA9-2E39-4A05-B155-5CD1E1696C25}" srcOrd="0" destOrd="0" presId="urn:microsoft.com/office/officeart/2005/8/layout/hierarchy1"/>
    <dgm:cxn modelId="{25BD8812-D920-4D24-81F7-0BD6A4C920C1}" type="presOf" srcId="{8EAD92DA-97C5-4274-89B7-44C0385BCABB}" destId="{74F9B665-2B89-4885-8307-DEE13AAF5575}" srcOrd="0" destOrd="0" presId="urn:microsoft.com/office/officeart/2005/8/layout/hierarchy1"/>
    <dgm:cxn modelId="{1C1F5132-AD3C-46B5-B79A-B4B2F1E47160}" srcId="{7F2B3C07-0B25-4B68-BC52-302A806F5973}" destId="{E551B1F2-4AAD-4D0F-9A80-526420718A5C}" srcOrd="1" destOrd="0" parTransId="{33E079E6-E43C-4988-A107-EABAB1F7D1D3}" sibTransId="{A7ECFA78-5BE0-4BD5-873B-0C96D6AA336D}"/>
    <dgm:cxn modelId="{F9F31334-04D7-40C3-9028-DAB85A0C987F}" type="presOf" srcId="{5E9CF1BA-07D3-4E65-8C1E-1FF9A608C733}" destId="{E404FEBC-E7A8-4A5D-B2C6-ABEA170BFE5B}" srcOrd="0" destOrd="0" presId="urn:microsoft.com/office/officeart/2005/8/layout/hierarchy1"/>
    <dgm:cxn modelId="{34BE6941-A2F8-4ED6-8A9E-09EC52642342}" type="presOf" srcId="{CE10AD71-60DE-4135-92F3-CFB663FFA427}" destId="{B6E4CAB9-85E1-4754-B665-E1CB9BCB85FA}" srcOrd="0" destOrd="0" presId="urn:microsoft.com/office/officeart/2005/8/layout/hierarchy1"/>
    <dgm:cxn modelId="{ECEB9D62-AE98-415F-9C2B-059F98DDDC6B}" type="presOf" srcId="{6D1CBB70-A5C8-451D-A1C2-7F29E770A613}" destId="{61F44249-AA66-499C-AB6B-640798F335B3}" srcOrd="0" destOrd="0" presId="urn:microsoft.com/office/officeart/2005/8/layout/hierarchy1"/>
    <dgm:cxn modelId="{10A46265-1E1F-4777-8E88-7662DADB4E9B}" srcId="{1EBA9333-5462-4BA6-8058-C67F8EA3ECBD}" destId="{150A43CA-42CA-4A42-9F2B-FA4AB9BF2683}" srcOrd="0" destOrd="0" parTransId="{8EAD92DA-97C5-4274-89B7-44C0385BCABB}" sibTransId="{30AE60F2-E933-4C9A-9119-A716D0183FE7}"/>
    <dgm:cxn modelId="{0099A248-46A7-401A-B3C5-85B840D03F34}" type="presOf" srcId="{45318149-E978-46B3-BE01-26EDDB6DAFF7}" destId="{BBC189E1-4865-4CEF-B080-9B00ECC85FF6}" srcOrd="0" destOrd="0" presId="urn:microsoft.com/office/officeart/2005/8/layout/hierarchy1"/>
    <dgm:cxn modelId="{13DA0F6D-7EFD-42AA-B515-98E75346A592}" type="presOf" srcId="{7F2B3C07-0B25-4B68-BC52-302A806F5973}" destId="{8D50FC4F-2182-42B3-AB3F-841D8C33FE4A}" srcOrd="0" destOrd="0" presId="urn:microsoft.com/office/officeart/2005/8/layout/hierarchy1"/>
    <dgm:cxn modelId="{D09F6984-347F-42A2-A407-3B2AD3BBBFA3}" type="presOf" srcId="{19509A0B-D997-4E7A-BD69-23AE17F1F203}" destId="{F4A94BDC-93F4-4D13-9B76-B3ED59E27BBF}" srcOrd="0" destOrd="0" presId="urn:microsoft.com/office/officeart/2005/8/layout/hierarchy1"/>
    <dgm:cxn modelId="{F1E6CC9A-88BD-43E5-85A2-5856DE5ECBB4}" type="presOf" srcId="{6DC8F0ED-E187-4D16-9272-D6669B7AB4E5}" destId="{D0E4CC5F-7492-4077-AE0C-E006634264DC}" srcOrd="0" destOrd="0" presId="urn:microsoft.com/office/officeart/2005/8/layout/hierarchy1"/>
    <dgm:cxn modelId="{96BC2EA5-B276-48EB-B1B3-23EC594C1BCB}" type="presOf" srcId="{1EBA9333-5462-4BA6-8058-C67F8EA3ECBD}" destId="{AF319E84-F7B8-4492-BE04-284D6B1192BC}" srcOrd="0" destOrd="0" presId="urn:microsoft.com/office/officeart/2005/8/layout/hierarchy1"/>
    <dgm:cxn modelId="{B0FA38AC-EB77-4643-BAD2-A0D3B02A187E}" type="presOf" srcId="{E551B1F2-4AAD-4D0F-9A80-526420718A5C}" destId="{67EF7B6E-EFC2-4DCA-90AC-475B0B1628DD}" srcOrd="0" destOrd="0" presId="urn:microsoft.com/office/officeart/2005/8/layout/hierarchy1"/>
    <dgm:cxn modelId="{D3F029B3-DCE4-45D5-9CA0-CB77387AD675}" srcId="{299A98AA-711F-48AD-8424-2CF2C359DD4C}" destId="{7F2B3C07-0B25-4B68-BC52-302A806F5973}" srcOrd="0" destOrd="0" parTransId="{EC62B2C3-FCBF-4886-B958-3574E1527E97}" sibTransId="{655A1708-0B5D-4623-8943-D62F75FBBEBE}"/>
    <dgm:cxn modelId="{A9A623B8-1836-46A1-BE79-B95DA0411D96}" srcId="{45318149-E978-46B3-BE01-26EDDB6DAFF7}" destId="{1EBA9333-5462-4BA6-8058-C67F8EA3ECBD}" srcOrd="1" destOrd="0" parTransId="{6DC8F0ED-E187-4D16-9272-D6669B7AB4E5}" sibTransId="{7076CEBA-2F4D-4504-A4D3-DB43EC1B77A6}"/>
    <dgm:cxn modelId="{A0F9FBBB-0639-4457-9555-E3C7101BFAF6}" type="presOf" srcId="{B253A55E-2C0A-4C32-AED9-C0D4D579BA36}" destId="{A200E111-760C-4E55-AE1D-6F74E8C04B79}" srcOrd="0" destOrd="0" presId="urn:microsoft.com/office/officeart/2005/8/layout/hierarchy1"/>
    <dgm:cxn modelId="{86B5E8C3-D4EF-420A-8AED-8D20C93A9616}" srcId="{7F2B3C07-0B25-4B68-BC52-302A806F5973}" destId="{BC7BEB44-B996-4BD2-810E-77167E0895EF}" srcOrd="0" destOrd="0" parTransId="{B253A55E-2C0A-4C32-AED9-C0D4D579BA36}" sibTransId="{66B47CB6-96AD-481A-BD56-B17203B90E88}"/>
    <dgm:cxn modelId="{A8B82DD1-5D0C-4B6E-89EA-CF3A9BB7DD2E}" type="presOf" srcId="{4937EAD0-81AF-4299-8499-0273650A1739}" destId="{F2A7A853-03FC-4292-A276-CBA56F2270BD}" srcOrd="0" destOrd="0" presId="urn:microsoft.com/office/officeart/2005/8/layout/hierarchy1"/>
    <dgm:cxn modelId="{5DD62FD2-0F64-41E6-97B1-014C58132A37}" type="presOf" srcId="{FC5E294E-FD96-4338-8E3E-F6C298AA0F5B}" destId="{3A99456D-04C0-4411-956F-DF297C7681F6}" srcOrd="0" destOrd="0" presId="urn:microsoft.com/office/officeart/2005/8/layout/hierarchy1"/>
    <dgm:cxn modelId="{EE8289D3-E734-4C1A-A656-1F668B480132}" type="presOf" srcId="{0816FBA7-3316-499C-8DCB-7056DBC29F72}" destId="{10C5227A-6C8E-443D-9009-92356709B07D}" srcOrd="0" destOrd="0" presId="urn:microsoft.com/office/officeart/2005/8/layout/hierarchy1"/>
    <dgm:cxn modelId="{6B7BDED7-F326-4871-9407-8B297E7E20B0}" srcId="{AD5265D4-E2AE-4ED3-9C1E-120BDF1C0EB1}" destId="{4937EAD0-81AF-4299-8499-0273650A1739}" srcOrd="0" destOrd="0" parTransId="{CE10AD71-60DE-4135-92F3-CFB663FFA427}" sibTransId="{8F88A15D-35CB-41EB-A163-1C4B2BB6E50C}"/>
    <dgm:cxn modelId="{241EDFD7-5715-47A8-B136-E8C120AB567C}" type="presOf" srcId="{299A98AA-711F-48AD-8424-2CF2C359DD4C}" destId="{7F712A71-6F72-46CF-A7CF-0FCEA1E35348}" srcOrd="0" destOrd="0" presId="urn:microsoft.com/office/officeart/2005/8/layout/hierarchy1"/>
    <dgm:cxn modelId="{5C0A49DC-201A-4E9F-A758-C1E4A7FE18CA}" type="presOf" srcId="{AD5265D4-E2AE-4ED3-9C1E-120BDF1C0EB1}" destId="{068DB6B2-8E54-4C17-B8C6-DD0775391090}" srcOrd="0" destOrd="0" presId="urn:microsoft.com/office/officeart/2005/8/layout/hierarchy1"/>
    <dgm:cxn modelId="{0C50A3E0-74C2-4F87-88AB-F01EAAFBD040}" srcId="{0816FBA7-3316-499C-8DCB-7056DBC29F72}" destId="{19509A0B-D997-4E7A-BD69-23AE17F1F203}" srcOrd="0" destOrd="0" parTransId="{5ABDF16D-3A9A-4FE3-A4D6-43DEC47FFB05}" sibTransId="{92389002-F7AD-4C22-A40D-6ED4E92B5963}"/>
    <dgm:cxn modelId="{7E61E0E5-751B-4033-9E8F-212058541027}" type="presOf" srcId="{33E079E6-E43C-4988-A107-EABAB1F7D1D3}" destId="{604389FD-6FD9-4B22-9D56-2CBB1BFE6EE2}" srcOrd="0" destOrd="0" presId="urn:microsoft.com/office/officeart/2005/8/layout/hierarchy1"/>
    <dgm:cxn modelId="{DDABDBEB-7586-40EF-A7A4-EB5B0B5DE384}" srcId="{19509A0B-D997-4E7A-BD69-23AE17F1F203}" destId="{299A98AA-711F-48AD-8424-2CF2C359DD4C}" srcOrd="0" destOrd="0" parTransId="{5E9CF1BA-07D3-4E65-8C1E-1FF9A608C733}" sibTransId="{597BACC1-FAAB-46C9-8AB2-E2419FD03C25}"/>
    <dgm:cxn modelId="{361CE07E-A627-4B33-B2AF-2AECC3BB6A20}" type="presParOf" srcId="{10C5227A-6C8E-443D-9009-92356709B07D}" destId="{79C939D3-17D7-42EB-B417-CA1A6AC49C1B}" srcOrd="0" destOrd="0" presId="urn:microsoft.com/office/officeart/2005/8/layout/hierarchy1"/>
    <dgm:cxn modelId="{A468322E-15FC-4B7C-9D15-083509F0660B}" type="presParOf" srcId="{79C939D3-17D7-42EB-B417-CA1A6AC49C1B}" destId="{AE60DE62-7C93-48BA-B8FD-199EBE81D246}" srcOrd="0" destOrd="0" presId="urn:microsoft.com/office/officeart/2005/8/layout/hierarchy1"/>
    <dgm:cxn modelId="{60432C32-6FD6-4927-BE3D-57EBF9BDAD0F}" type="presParOf" srcId="{AE60DE62-7C93-48BA-B8FD-199EBE81D246}" destId="{ED5DFD7F-E58B-4BF4-8D03-7E071CEF1486}" srcOrd="0" destOrd="0" presId="urn:microsoft.com/office/officeart/2005/8/layout/hierarchy1"/>
    <dgm:cxn modelId="{6F593832-B520-4AB1-9DB1-0CD99B94ECBB}" type="presParOf" srcId="{AE60DE62-7C93-48BA-B8FD-199EBE81D246}" destId="{F4A94BDC-93F4-4D13-9B76-B3ED59E27BBF}" srcOrd="1" destOrd="0" presId="urn:microsoft.com/office/officeart/2005/8/layout/hierarchy1"/>
    <dgm:cxn modelId="{71C2B029-1731-4E1D-8529-33366891708A}" type="presParOf" srcId="{79C939D3-17D7-42EB-B417-CA1A6AC49C1B}" destId="{31F59C39-F358-42D5-BA3B-C32E462A03C4}" srcOrd="1" destOrd="0" presId="urn:microsoft.com/office/officeart/2005/8/layout/hierarchy1"/>
    <dgm:cxn modelId="{BAC7ED3C-5D59-490D-871D-4C46600D1F21}" type="presParOf" srcId="{31F59C39-F358-42D5-BA3B-C32E462A03C4}" destId="{E404FEBC-E7A8-4A5D-B2C6-ABEA170BFE5B}" srcOrd="0" destOrd="0" presId="urn:microsoft.com/office/officeart/2005/8/layout/hierarchy1"/>
    <dgm:cxn modelId="{9163CEBF-CFDC-44D9-8AC2-8E53D66F2B09}" type="presParOf" srcId="{31F59C39-F358-42D5-BA3B-C32E462A03C4}" destId="{B62EE48E-C8A1-438C-88F1-9E5295DDC151}" srcOrd="1" destOrd="0" presId="urn:microsoft.com/office/officeart/2005/8/layout/hierarchy1"/>
    <dgm:cxn modelId="{04B26510-F70E-4FD6-B557-0EAA50F44429}" type="presParOf" srcId="{B62EE48E-C8A1-438C-88F1-9E5295DDC151}" destId="{7EC793FE-8077-4F38-B231-87A68AF2B0DD}" srcOrd="0" destOrd="0" presId="urn:microsoft.com/office/officeart/2005/8/layout/hierarchy1"/>
    <dgm:cxn modelId="{49ADCA0F-37DA-4E97-96F8-96693AECA91F}" type="presParOf" srcId="{7EC793FE-8077-4F38-B231-87A68AF2B0DD}" destId="{5F159C22-E531-4A80-886C-2D9030ED9AA8}" srcOrd="0" destOrd="0" presId="urn:microsoft.com/office/officeart/2005/8/layout/hierarchy1"/>
    <dgm:cxn modelId="{5848C8CE-ED2A-4D0A-B0FA-E6505D70A1A2}" type="presParOf" srcId="{7EC793FE-8077-4F38-B231-87A68AF2B0DD}" destId="{7F712A71-6F72-46CF-A7CF-0FCEA1E35348}" srcOrd="1" destOrd="0" presId="urn:microsoft.com/office/officeart/2005/8/layout/hierarchy1"/>
    <dgm:cxn modelId="{693E01D9-DDD1-497F-A89F-2CDD437213D8}" type="presParOf" srcId="{B62EE48E-C8A1-438C-88F1-9E5295DDC151}" destId="{D2E41800-89C2-4A91-BDAA-6E5CA5E44E7F}" srcOrd="1" destOrd="0" presId="urn:microsoft.com/office/officeart/2005/8/layout/hierarchy1"/>
    <dgm:cxn modelId="{58E86939-7841-4184-A1B6-A47A663E5906}" type="presParOf" srcId="{D2E41800-89C2-4A91-BDAA-6E5CA5E44E7F}" destId="{30A630D0-AFB0-4A15-AB07-E1A1EFE99A9B}" srcOrd="0" destOrd="0" presId="urn:microsoft.com/office/officeart/2005/8/layout/hierarchy1"/>
    <dgm:cxn modelId="{9C870382-B42C-4515-8596-E5D8ED34C7BD}" type="presParOf" srcId="{D2E41800-89C2-4A91-BDAA-6E5CA5E44E7F}" destId="{D2DC4A4A-71D1-45D9-9356-36E214ACB879}" srcOrd="1" destOrd="0" presId="urn:microsoft.com/office/officeart/2005/8/layout/hierarchy1"/>
    <dgm:cxn modelId="{8832B3EB-EF5F-4B8E-AEAB-865F1E0E9412}" type="presParOf" srcId="{D2DC4A4A-71D1-45D9-9356-36E214ACB879}" destId="{66D58678-8D3A-4628-A9B0-4F7ABD2813A5}" srcOrd="0" destOrd="0" presId="urn:microsoft.com/office/officeart/2005/8/layout/hierarchy1"/>
    <dgm:cxn modelId="{0A7AB96E-1FD6-4F46-A4EB-BA09A27FC363}" type="presParOf" srcId="{66D58678-8D3A-4628-A9B0-4F7ABD2813A5}" destId="{063BD6C3-C027-4C4B-96B1-FB2BB977F401}" srcOrd="0" destOrd="0" presId="urn:microsoft.com/office/officeart/2005/8/layout/hierarchy1"/>
    <dgm:cxn modelId="{FBAB388C-4345-426B-B180-713443C6194F}" type="presParOf" srcId="{66D58678-8D3A-4628-A9B0-4F7ABD2813A5}" destId="{8D50FC4F-2182-42B3-AB3F-841D8C33FE4A}" srcOrd="1" destOrd="0" presId="urn:microsoft.com/office/officeart/2005/8/layout/hierarchy1"/>
    <dgm:cxn modelId="{67302C7D-D320-4923-9A27-981591601637}" type="presParOf" srcId="{D2DC4A4A-71D1-45D9-9356-36E214ACB879}" destId="{FB5C028A-B2BE-4942-9162-6394A791B490}" srcOrd="1" destOrd="0" presId="urn:microsoft.com/office/officeart/2005/8/layout/hierarchy1"/>
    <dgm:cxn modelId="{28427DD4-36F2-41F7-BE88-B633E5748EFD}" type="presParOf" srcId="{FB5C028A-B2BE-4942-9162-6394A791B490}" destId="{A200E111-760C-4E55-AE1D-6F74E8C04B79}" srcOrd="0" destOrd="0" presId="urn:microsoft.com/office/officeart/2005/8/layout/hierarchy1"/>
    <dgm:cxn modelId="{35168303-3A21-4A26-B3EF-466687E12681}" type="presParOf" srcId="{FB5C028A-B2BE-4942-9162-6394A791B490}" destId="{D02A47D4-E42A-4E97-A2CE-31E91DA6CB3C}" srcOrd="1" destOrd="0" presId="urn:microsoft.com/office/officeart/2005/8/layout/hierarchy1"/>
    <dgm:cxn modelId="{F6C3B9F6-C411-422F-9889-F0E3231CF637}" type="presParOf" srcId="{D02A47D4-E42A-4E97-A2CE-31E91DA6CB3C}" destId="{F338D03E-F13D-4359-A925-8A499863459D}" srcOrd="0" destOrd="0" presId="urn:microsoft.com/office/officeart/2005/8/layout/hierarchy1"/>
    <dgm:cxn modelId="{8D150D25-5D48-4864-B270-C6BE59F3A0F3}" type="presParOf" srcId="{F338D03E-F13D-4359-A925-8A499863459D}" destId="{152A7E41-4FC0-49B6-B1B2-2A51C4AC3CFF}" srcOrd="0" destOrd="0" presId="urn:microsoft.com/office/officeart/2005/8/layout/hierarchy1"/>
    <dgm:cxn modelId="{564179EC-6D57-4274-B8ED-71EDC26D2419}" type="presParOf" srcId="{F338D03E-F13D-4359-A925-8A499863459D}" destId="{5F38DFE6-2DB8-4637-99C4-A83BDED33B4B}" srcOrd="1" destOrd="0" presId="urn:microsoft.com/office/officeart/2005/8/layout/hierarchy1"/>
    <dgm:cxn modelId="{AA832BE2-17AD-4A24-AE33-FA9B86266C76}" type="presParOf" srcId="{D02A47D4-E42A-4E97-A2CE-31E91DA6CB3C}" destId="{834B7EDE-CDD6-4BE8-8A08-4B1229D79624}" srcOrd="1" destOrd="0" presId="urn:microsoft.com/office/officeart/2005/8/layout/hierarchy1"/>
    <dgm:cxn modelId="{123F9BAC-CEFC-45AF-8EC6-536219FE6BA4}" type="presParOf" srcId="{FB5C028A-B2BE-4942-9162-6394A791B490}" destId="{604389FD-6FD9-4B22-9D56-2CBB1BFE6EE2}" srcOrd="2" destOrd="0" presId="urn:microsoft.com/office/officeart/2005/8/layout/hierarchy1"/>
    <dgm:cxn modelId="{6A90F239-760B-445F-AEE1-D396E0289546}" type="presParOf" srcId="{FB5C028A-B2BE-4942-9162-6394A791B490}" destId="{E9BC9F9F-0F18-4B36-A6FF-200853BCC00B}" srcOrd="3" destOrd="0" presId="urn:microsoft.com/office/officeart/2005/8/layout/hierarchy1"/>
    <dgm:cxn modelId="{77CAD7D1-CA99-41DA-9B6A-605729AF6457}" type="presParOf" srcId="{E9BC9F9F-0F18-4B36-A6FF-200853BCC00B}" destId="{EADFFFAA-4D6E-488C-8E08-6ACACBA9DA36}" srcOrd="0" destOrd="0" presId="urn:microsoft.com/office/officeart/2005/8/layout/hierarchy1"/>
    <dgm:cxn modelId="{3BF6F6E3-7189-4686-BBD9-5ED075727BFC}" type="presParOf" srcId="{EADFFFAA-4D6E-488C-8E08-6ACACBA9DA36}" destId="{8CCDBC53-3FCD-446A-842E-4A86F19F7B3D}" srcOrd="0" destOrd="0" presId="urn:microsoft.com/office/officeart/2005/8/layout/hierarchy1"/>
    <dgm:cxn modelId="{2E0D64D0-1EBD-4BA3-8CFB-741A5A7CC0F6}" type="presParOf" srcId="{EADFFFAA-4D6E-488C-8E08-6ACACBA9DA36}" destId="{67EF7B6E-EFC2-4DCA-90AC-475B0B1628DD}" srcOrd="1" destOrd="0" presId="urn:microsoft.com/office/officeart/2005/8/layout/hierarchy1"/>
    <dgm:cxn modelId="{B224102A-182C-4069-9B93-75682E0530CE}" type="presParOf" srcId="{E9BC9F9F-0F18-4B36-A6FF-200853BCC00B}" destId="{07B74885-7A26-4857-BFFF-ECA206495E1C}" srcOrd="1" destOrd="0" presId="urn:microsoft.com/office/officeart/2005/8/layout/hierarchy1"/>
    <dgm:cxn modelId="{9138E83B-D2E5-4AAA-BA44-80DAD39CA3A9}" type="presParOf" srcId="{31F59C39-F358-42D5-BA3B-C32E462A03C4}" destId="{3A99456D-04C0-4411-956F-DF297C7681F6}" srcOrd="2" destOrd="0" presId="urn:microsoft.com/office/officeart/2005/8/layout/hierarchy1"/>
    <dgm:cxn modelId="{B41EBC3C-952E-4167-9CB8-A1F4E4FD94C8}" type="presParOf" srcId="{31F59C39-F358-42D5-BA3B-C32E462A03C4}" destId="{8049B29E-C52E-4E3C-887A-F7554B990A00}" srcOrd="3" destOrd="0" presId="urn:microsoft.com/office/officeart/2005/8/layout/hierarchy1"/>
    <dgm:cxn modelId="{8DEA79D9-6433-453C-85C5-BFB93F733DBF}" type="presParOf" srcId="{8049B29E-C52E-4E3C-887A-F7554B990A00}" destId="{F346EC91-CD33-4F62-8434-E6B30D6BE0C9}" srcOrd="0" destOrd="0" presId="urn:microsoft.com/office/officeart/2005/8/layout/hierarchy1"/>
    <dgm:cxn modelId="{76CA45DC-76DA-407D-B813-01425E0A0FEE}" type="presParOf" srcId="{F346EC91-CD33-4F62-8434-E6B30D6BE0C9}" destId="{45311954-CD5E-4FB9-A5A3-6C45DA4A59E2}" srcOrd="0" destOrd="0" presId="urn:microsoft.com/office/officeart/2005/8/layout/hierarchy1"/>
    <dgm:cxn modelId="{3F9310D0-436C-4E35-A62F-18CCE55FBE72}" type="presParOf" srcId="{F346EC91-CD33-4F62-8434-E6B30D6BE0C9}" destId="{BBC189E1-4865-4CEF-B080-9B00ECC85FF6}" srcOrd="1" destOrd="0" presId="urn:microsoft.com/office/officeart/2005/8/layout/hierarchy1"/>
    <dgm:cxn modelId="{1B787D49-EF8C-444D-8521-89FABC81CBE0}" type="presParOf" srcId="{8049B29E-C52E-4E3C-887A-F7554B990A00}" destId="{3391D4EF-4BAA-47A1-A200-71DA232A7796}" srcOrd="1" destOrd="0" presId="urn:microsoft.com/office/officeart/2005/8/layout/hierarchy1"/>
    <dgm:cxn modelId="{CF9B3E23-C1E2-4629-AE40-D872FC96F392}" type="presParOf" srcId="{3391D4EF-4BAA-47A1-A200-71DA232A7796}" destId="{61F44249-AA66-499C-AB6B-640798F335B3}" srcOrd="0" destOrd="0" presId="urn:microsoft.com/office/officeart/2005/8/layout/hierarchy1"/>
    <dgm:cxn modelId="{B3943F3C-5D5A-4BDE-B173-4209E0891C8B}" type="presParOf" srcId="{3391D4EF-4BAA-47A1-A200-71DA232A7796}" destId="{F5EA79EC-CA9C-4E2B-A63A-D00BCF6163F7}" srcOrd="1" destOrd="0" presId="urn:microsoft.com/office/officeart/2005/8/layout/hierarchy1"/>
    <dgm:cxn modelId="{E5D710CF-87FA-413F-A202-C8AABB6310FA}" type="presParOf" srcId="{F5EA79EC-CA9C-4E2B-A63A-D00BCF6163F7}" destId="{CA663E55-4BEE-47A8-9F3D-DD14BE43A988}" srcOrd="0" destOrd="0" presId="urn:microsoft.com/office/officeart/2005/8/layout/hierarchy1"/>
    <dgm:cxn modelId="{EEB88CCC-CB19-4420-9F18-49688637C5FC}" type="presParOf" srcId="{CA663E55-4BEE-47A8-9F3D-DD14BE43A988}" destId="{B11D9765-7271-4705-BDCB-997ABFD25AD7}" srcOrd="0" destOrd="0" presId="urn:microsoft.com/office/officeart/2005/8/layout/hierarchy1"/>
    <dgm:cxn modelId="{CA823CF8-5982-4478-92B3-7EB6E61C2F07}" type="presParOf" srcId="{CA663E55-4BEE-47A8-9F3D-DD14BE43A988}" destId="{068DB6B2-8E54-4C17-B8C6-DD0775391090}" srcOrd="1" destOrd="0" presId="urn:microsoft.com/office/officeart/2005/8/layout/hierarchy1"/>
    <dgm:cxn modelId="{DDE4CF30-A140-458C-9FA6-028987777DC8}" type="presParOf" srcId="{F5EA79EC-CA9C-4E2B-A63A-D00BCF6163F7}" destId="{60F8E8F8-F4F6-4565-9A17-ADE236FE46B9}" srcOrd="1" destOrd="0" presId="urn:microsoft.com/office/officeart/2005/8/layout/hierarchy1"/>
    <dgm:cxn modelId="{22701F38-6E52-4553-9A59-7A3AB57104ED}" type="presParOf" srcId="{60F8E8F8-F4F6-4565-9A17-ADE236FE46B9}" destId="{B6E4CAB9-85E1-4754-B665-E1CB9BCB85FA}" srcOrd="0" destOrd="0" presId="urn:microsoft.com/office/officeart/2005/8/layout/hierarchy1"/>
    <dgm:cxn modelId="{6999E799-390F-4B37-BA3D-B32E70F46312}" type="presParOf" srcId="{60F8E8F8-F4F6-4565-9A17-ADE236FE46B9}" destId="{3D2EE6FD-ACD2-41A5-925B-D1760C965F74}" srcOrd="1" destOrd="0" presId="urn:microsoft.com/office/officeart/2005/8/layout/hierarchy1"/>
    <dgm:cxn modelId="{6322F1E6-617C-43D4-A642-664B0FC82CBA}" type="presParOf" srcId="{3D2EE6FD-ACD2-41A5-925B-D1760C965F74}" destId="{B4858746-806E-4AB5-BAF7-F0E3DF5EE295}" srcOrd="0" destOrd="0" presId="urn:microsoft.com/office/officeart/2005/8/layout/hierarchy1"/>
    <dgm:cxn modelId="{9AB724AF-B15F-4E64-BCE3-D28C13C8D8B0}" type="presParOf" srcId="{B4858746-806E-4AB5-BAF7-F0E3DF5EE295}" destId="{439D1D71-B820-4407-A4E3-FB0B6430ADF6}" srcOrd="0" destOrd="0" presId="urn:microsoft.com/office/officeart/2005/8/layout/hierarchy1"/>
    <dgm:cxn modelId="{F066B2E7-4976-43F1-ACF0-00E4CDCEEEAD}" type="presParOf" srcId="{B4858746-806E-4AB5-BAF7-F0E3DF5EE295}" destId="{F2A7A853-03FC-4292-A276-CBA56F2270BD}" srcOrd="1" destOrd="0" presId="urn:microsoft.com/office/officeart/2005/8/layout/hierarchy1"/>
    <dgm:cxn modelId="{C2962B7E-5A86-4166-9327-94560A3D2C7B}" type="presParOf" srcId="{3D2EE6FD-ACD2-41A5-925B-D1760C965F74}" destId="{12320E99-1D09-4DE5-9531-9D96D7C7F790}" srcOrd="1" destOrd="0" presId="urn:microsoft.com/office/officeart/2005/8/layout/hierarchy1"/>
    <dgm:cxn modelId="{228C09A7-5635-44A3-B44A-3DE219FF6CDD}" type="presParOf" srcId="{3391D4EF-4BAA-47A1-A200-71DA232A7796}" destId="{D0E4CC5F-7492-4077-AE0C-E006634264DC}" srcOrd="2" destOrd="0" presId="urn:microsoft.com/office/officeart/2005/8/layout/hierarchy1"/>
    <dgm:cxn modelId="{DDD9B483-D282-4C8A-B6AD-AC66D648538D}" type="presParOf" srcId="{3391D4EF-4BAA-47A1-A200-71DA232A7796}" destId="{C0B454E3-5000-4D02-B3EA-6C1391ABA781}" srcOrd="3" destOrd="0" presId="urn:microsoft.com/office/officeart/2005/8/layout/hierarchy1"/>
    <dgm:cxn modelId="{999247EF-D0E5-459F-8928-260732CB8023}" type="presParOf" srcId="{C0B454E3-5000-4D02-B3EA-6C1391ABA781}" destId="{19B528AD-70A7-4DD2-9EC8-CC3636B2B2A1}" srcOrd="0" destOrd="0" presId="urn:microsoft.com/office/officeart/2005/8/layout/hierarchy1"/>
    <dgm:cxn modelId="{25C86E66-6C7A-4815-B67C-B245AF38A00E}" type="presParOf" srcId="{19B528AD-70A7-4DD2-9EC8-CC3636B2B2A1}" destId="{F55193D1-0E63-4B21-A05B-0401A3BAD26D}" srcOrd="0" destOrd="0" presId="urn:microsoft.com/office/officeart/2005/8/layout/hierarchy1"/>
    <dgm:cxn modelId="{173155E7-4939-4983-97B3-88610076E26D}" type="presParOf" srcId="{19B528AD-70A7-4DD2-9EC8-CC3636B2B2A1}" destId="{AF319E84-F7B8-4492-BE04-284D6B1192BC}" srcOrd="1" destOrd="0" presId="urn:microsoft.com/office/officeart/2005/8/layout/hierarchy1"/>
    <dgm:cxn modelId="{02C0C97A-3ABE-410C-8CDE-1DE349F9A6A6}" type="presParOf" srcId="{C0B454E3-5000-4D02-B3EA-6C1391ABA781}" destId="{E824DB9B-034D-4504-9AA0-68B18A492F69}" srcOrd="1" destOrd="0" presId="urn:microsoft.com/office/officeart/2005/8/layout/hierarchy1"/>
    <dgm:cxn modelId="{A92D7930-03C3-40D4-B967-5754BCF48A4E}" type="presParOf" srcId="{E824DB9B-034D-4504-9AA0-68B18A492F69}" destId="{74F9B665-2B89-4885-8307-DEE13AAF5575}" srcOrd="0" destOrd="0" presId="urn:microsoft.com/office/officeart/2005/8/layout/hierarchy1"/>
    <dgm:cxn modelId="{4D655611-0F1D-4D5A-A953-823D23731834}" type="presParOf" srcId="{E824DB9B-034D-4504-9AA0-68B18A492F69}" destId="{129829C4-0248-42F9-96E2-66EF5D051DF2}" srcOrd="1" destOrd="0" presId="urn:microsoft.com/office/officeart/2005/8/layout/hierarchy1"/>
    <dgm:cxn modelId="{27B430B1-D5DA-414B-84C7-F4796D62B7DE}" type="presParOf" srcId="{129829C4-0248-42F9-96E2-66EF5D051DF2}" destId="{096942B6-4F3F-4041-8F2B-46110C493BE1}" srcOrd="0" destOrd="0" presId="urn:microsoft.com/office/officeart/2005/8/layout/hierarchy1"/>
    <dgm:cxn modelId="{9BE6FC5C-1239-48D9-9F3D-E944CBE18C82}" type="presParOf" srcId="{096942B6-4F3F-4041-8F2B-46110C493BE1}" destId="{3CC30BF7-DB66-45A2-8196-A3D3AADF07D6}" srcOrd="0" destOrd="0" presId="urn:microsoft.com/office/officeart/2005/8/layout/hierarchy1"/>
    <dgm:cxn modelId="{C6222482-BDF8-4EE1-9D1B-9696B738C0B7}" type="presParOf" srcId="{096942B6-4F3F-4041-8F2B-46110C493BE1}" destId="{EDFC8DA9-2E39-4A05-B155-5CD1E1696C25}" srcOrd="1" destOrd="0" presId="urn:microsoft.com/office/officeart/2005/8/layout/hierarchy1"/>
    <dgm:cxn modelId="{0AD3C481-B6CE-481B-860E-6D7D86E55F5B}" type="presParOf" srcId="{129829C4-0248-42F9-96E2-66EF5D051DF2}" destId="{2537A333-C83F-489B-B389-4EBE66C40409}"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03A308-6624-4171-A114-D264E4AC5306}">
      <dsp:nvSpPr>
        <dsp:cNvPr id="0" name=""/>
        <dsp:cNvSpPr/>
      </dsp:nvSpPr>
      <dsp:spPr>
        <a:xfrm>
          <a:off x="305623" y="516026"/>
          <a:ext cx="2441646" cy="287252"/>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BB8780E-DEF0-4B6B-BC94-5D30B4EECF07}">
      <dsp:nvSpPr>
        <dsp:cNvPr id="0" name=""/>
        <dsp:cNvSpPr/>
      </dsp:nvSpPr>
      <dsp:spPr>
        <a:xfrm>
          <a:off x="305623" y="623906"/>
          <a:ext cx="179372" cy="179372"/>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46CB0E2-2B63-4EF6-9C1B-88EF88C3F59E}">
      <dsp:nvSpPr>
        <dsp:cNvPr id="0" name=""/>
        <dsp:cNvSpPr/>
      </dsp:nvSpPr>
      <dsp:spPr>
        <a:xfrm>
          <a:off x="305623" y="0"/>
          <a:ext cx="2441646" cy="5160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l" defTabSz="533400">
            <a:lnSpc>
              <a:spcPct val="90000"/>
            </a:lnSpc>
            <a:spcBef>
              <a:spcPct val="0"/>
            </a:spcBef>
            <a:spcAft>
              <a:spcPct val="35000"/>
            </a:spcAft>
            <a:buNone/>
          </a:pPr>
          <a:r>
            <a:rPr lang="zh-CN" altLang="en-US" sz="1200" b="1" kern="1200" dirty="0">
              <a:latin typeface="微软雅黑" panose="020B0503020204020204" pitchFamily="34" charset="-122"/>
              <a:ea typeface="微软雅黑" panose="020B0503020204020204" pitchFamily="34" charset="-122"/>
            </a:rPr>
            <a:t>载体的物理介质</a:t>
          </a:r>
        </a:p>
      </dsp:txBody>
      <dsp:txXfrm>
        <a:off x="305623" y="0"/>
        <a:ext cx="2441646" cy="516026"/>
      </dsp:txXfrm>
    </dsp:sp>
    <dsp:sp modelId="{69C739AB-2A74-4B86-832C-AC039DAD72C5}">
      <dsp:nvSpPr>
        <dsp:cNvPr id="0" name=""/>
        <dsp:cNvSpPr/>
      </dsp:nvSpPr>
      <dsp:spPr>
        <a:xfrm>
          <a:off x="305623" y="1042017"/>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14B03FE-F499-4FB0-8B98-5B738331FAFA}">
      <dsp:nvSpPr>
        <dsp:cNvPr id="0" name=""/>
        <dsp:cNvSpPr/>
      </dsp:nvSpPr>
      <dsp:spPr>
        <a:xfrm>
          <a:off x="476539" y="922648"/>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书写介质：文本信息</a:t>
          </a:r>
        </a:p>
      </dsp:txBody>
      <dsp:txXfrm>
        <a:off x="476539" y="922648"/>
        <a:ext cx="2270731" cy="418106"/>
      </dsp:txXfrm>
    </dsp:sp>
    <dsp:sp modelId="{92990135-4C29-4FD5-B89F-4BDB2F1C7654}">
      <dsp:nvSpPr>
        <dsp:cNvPr id="0" name=""/>
        <dsp:cNvSpPr/>
      </dsp:nvSpPr>
      <dsp:spPr>
        <a:xfrm>
          <a:off x="305623" y="1460124"/>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0E7E01-32A2-4D88-8E98-28BA1CEFC437}">
      <dsp:nvSpPr>
        <dsp:cNvPr id="0" name=""/>
        <dsp:cNvSpPr/>
      </dsp:nvSpPr>
      <dsp:spPr>
        <a:xfrm>
          <a:off x="476539" y="1340755"/>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磁介质：磁信息</a:t>
          </a:r>
        </a:p>
      </dsp:txBody>
      <dsp:txXfrm>
        <a:off x="476539" y="1340755"/>
        <a:ext cx="2270731" cy="418106"/>
      </dsp:txXfrm>
    </dsp:sp>
    <dsp:sp modelId="{7341018F-B358-47F5-8727-1BA9A50C62CF}">
      <dsp:nvSpPr>
        <dsp:cNvPr id="0" name=""/>
        <dsp:cNvSpPr/>
      </dsp:nvSpPr>
      <dsp:spPr>
        <a:xfrm>
          <a:off x="305623" y="1878231"/>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31EA4F3-BB02-4C73-BF80-1D9FDC824632}">
      <dsp:nvSpPr>
        <dsp:cNvPr id="0" name=""/>
        <dsp:cNvSpPr/>
      </dsp:nvSpPr>
      <dsp:spPr>
        <a:xfrm>
          <a:off x="476539" y="1758861"/>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电介质：电信息</a:t>
          </a:r>
        </a:p>
      </dsp:txBody>
      <dsp:txXfrm>
        <a:off x="476539" y="1758861"/>
        <a:ext cx="2270731" cy="418106"/>
      </dsp:txXfrm>
    </dsp:sp>
    <dsp:sp modelId="{58E926B4-B812-4299-8A63-7D95FEA5FBF1}">
      <dsp:nvSpPr>
        <dsp:cNvPr id="0" name=""/>
        <dsp:cNvSpPr/>
      </dsp:nvSpPr>
      <dsp:spPr>
        <a:xfrm>
          <a:off x="305623" y="2296338"/>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9D9FC26-C936-4FB4-A651-D4070419B8E1}">
      <dsp:nvSpPr>
        <dsp:cNvPr id="0" name=""/>
        <dsp:cNvSpPr/>
      </dsp:nvSpPr>
      <dsp:spPr>
        <a:xfrm>
          <a:off x="476539" y="2176968"/>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光介质：光信息</a:t>
          </a:r>
        </a:p>
      </dsp:txBody>
      <dsp:txXfrm>
        <a:off x="476539" y="2176968"/>
        <a:ext cx="2270731" cy="418106"/>
      </dsp:txXfrm>
    </dsp:sp>
    <dsp:sp modelId="{81CA9D97-57EA-4CFB-B1B1-17C8F12854D1}">
      <dsp:nvSpPr>
        <dsp:cNvPr id="0" name=""/>
        <dsp:cNvSpPr/>
      </dsp:nvSpPr>
      <dsp:spPr>
        <a:xfrm>
          <a:off x="305623" y="2714444"/>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D0749FA-C81C-4966-ADF4-41EA15994ED8}">
      <dsp:nvSpPr>
        <dsp:cNvPr id="0" name=""/>
        <dsp:cNvSpPr/>
      </dsp:nvSpPr>
      <dsp:spPr>
        <a:xfrm>
          <a:off x="476539" y="2595075"/>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声介质：声信息</a:t>
          </a:r>
        </a:p>
      </dsp:txBody>
      <dsp:txXfrm>
        <a:off x="476539" y="2595075"/>
        <a:ext cx="2270731" cy="418106"/>
      </dsp:txXfrm>
    </dsp:sp>
    <dsp:sp modelId="{D67CEE4D-D2DC-46E4-8614-F9B9A02189D5}">
      <dsp:nvSpPr>
        <dsp:cNvPr id="0" name=""/>
        <dsp:cNvSpPr/>
      </dsp:nvSpPr>
      <dsp:spPr>
        <a:xfrm>
          <a:off x="305623" y="3132551"/>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B300EA4-DD34-4F75-95B4-34D95FB54413}">
      <dsp:nvSpPr>
        <dsp:cNvPr id="0" name=""/>
        <dsp:cNvSpPr/>
      </dsp:nvSpPr>
      <dsp:spPr>
        <a:xfrm>
          <a:off x="476539" y="3013182"/>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实体介质：形态信息</a:t>
          </a:r>
        </a:p>
      </dsp:txBody>
      <dsp:txXfrm>
        <a:off x="476539" y="3013182"/>
        <a:ext cx="2270731" cy="418106"/>
      </dsp:txXfrm>
    </dsp:sp>
    <dsp:sp modelId="{7C1BA32D-FB4D-46EE-A498-53ECC3A94918}">
      <dsp:nvSpPr>
        <dsp:cNvPr id="0" name=""/>
        <dsp:cNvSpPr/>
      </dsp:nvSpPr>
      <dsp:spPr>
        <a:xfrm>
          <a:off x="2869353" y="516026"/>
          <a:ext cx="2441646" cy="287252"/>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C84E0AD-3C0C-4651-BC3B-E6CAC90FE698}">
      <dsp:nvSpPr>
        <dsp:cNvPr id="0" name=""/>
        <dsp:cNvSpPr/>
      </dsp:nvSpPr>
      <dsp:spPr>
        <a:xfrm>
          <a:off x="2869353" y="623906"/>
          <a:ext cx="179372" cy="179372"/>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1CA4860-881D-44F7-B64F-F249BFA6EDC7}">
      <dsp:nvSpPr>
        <dsp:cNvPr id="0" name=""/>
        <dsp:cNvSpPr/>
      </dsp:nvSpPr>
      <dsp:spPr>
        <a:xfrm>
          <a:off x="2869353" y="0"/>
          <a:ext cx="2441646" cy="5160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l" defTabSz="533400">
            <a:lnSpc>
              <a:spcPct val="90000"/>
            </a:lnSpc>
            <a:spcBef>
              <a:spcPct val="0"/>
            </a:spcBef>
            <a:spcAft>
              <a:spcPct val="35000"/>
            </a:spcAft>
            <a:buNone/>
          </a:pPr>
          <a:r>
            <a:rPr lang="zh-CN" altLang="en-US" sz="1200" b="1" kern="1200" dirty="0">
              <a:latin typeface="微软雅黑" panose="020B0503020204020204" pitchFamily="34" charset="-122"/>
              <a:ea typeface="微软雅黑" panose="020B0503020204020204" pitchFamily="34" charset="-122"/>
            </a:rPr>
            <a:t>载体运动对人的器官的作用</a:t>
          </a:r>
        </a:p>
      </dsp:txBody>
      <dsp:txXfrm>
        <a:off x="2869353" y="0"/>
        <a:ext cx="2441646" cy="516026"/>
      </dsp:txXfrm>
    </dsp:sp>
    <dsp:sp modelId="{7CA837A1-229D-4055-AD13-47611D81A094}">
      <dsp:nvSpPr>
        <dsp:cNvPr id="0" name=""/>
        <dsp:cNvSpPr/>
      </dsp:nvSpPr>
      <dsp:spPr>
        <a:xfrm>
          <a:off x="2869353" y="1042017"/>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504CF6B-7211-47DA-8A2F-30615469B645}">
      <dsp:nvSpPr>
        <dsp:cNvPr id="0" name=""/>
        <dsp:cNvSpPr/>
      </dsp:nvSpPr>
      <dsp:spPr>
        <a:xfrm>
          <a:off x="3040268" y="922648"/>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视觉信息</a:t>
          </a:r>
        </a:p>
      </dsp:txBody>
      <dsp:txXfrm>
        <a:off x="3040268" y="922648"/>
        <a:ext cx="2270731" cy="418106"/>
      </dsp:txXfrm>
    </dsp:sp>
    <dsp:sp modelId="{2F7C26E0-41F0-4F6B-94EF-619BC490696C}">
      <dsp:nvSpPr>
        <dsp:cNvPr id="0" name=""/>
        <dsp:cNvSpPr/>
      </dsp:nvSpPr>
      <dsp:spPr>
        <a:xfrm>
          <a:off x="2869353" y="1460124"/>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282F65-9F7C-405E-B59D-DAF4124391EE}">
      <dsp:nvSpPr>
        <dsp:cNvPr id="0" name=""/>
        <dsp:cNvSpPr/>
      </dsp:nvSpPr>
      <dsp:spPr>
        <a:xfrm>
          <a:off x="3040268" y="1340755"/>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听觉信息</a:t>
          </a:r>
        </a:p>
      </dsp:txBody>
      <dsp:txXfrm>
        <a:off x="3040268" y="1340755"/>
        <a:ext cx="2270731" cy="418106"/>
      </dsp:txXfrm>
    </dsp:sp>
    <dsp:sp modelId="{5EBFE94A-BB01-4836-A76C-0E43F8294BA2}">
      <dsp:nvSpPr>
        <dsp:cNvPr id="0" name=""/>
        <dsp:cNvSpPr/>
      </dsp:nvSpPr>
      <dsp:spPr>
        <a:xfrm>
          <a:off x="2869353" y="1878231"/>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991D902-C68C-4CB9-8B2F-09E8C273BC49}">
      <dsp:nvSpPr>
        <dsp:cNvPr id="0" name=""/>
        <dsp:cNvSpPr/>
      </dsp:nvSpPr>
      <dsp:spPr>
        <a:xfrm>
          <a:off x="3040268" y="1758861"/>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嗅觉信息</a:t>
          </a:r>
          <a:endParaRPr lang="en-US" altLang="zh-CN" sz="1000" b="1" kern="1200" dirty="0">
            <a:latin typeface="微软雅黑" panose="020B0503020204020204" pitchFamily="34" charset="-122"/>
            <a:ea typeface="微软雅黑" panose="020B0503020204020204" pitchFamily="34" charset="-122"/>
          </a:endParaRPr>
        </a:p>
      </dsp:txBody>
      <dsp:txXfrm>
        <a:off x="3040268" y="1758861"/>
        <a:ext cx="2270731" cy="418106"/>
      </dsp:txXfrm>
    </dsp:sp>
    <dsp:sp modelId="{21A6BB9C-DE3B-4AAC-AE57-B3AD038A3739}">
      <dsp:nvSpPr>
        <dsp:cNvPr id="0" name=""/>
        <dsp:cNvSpPr/>
      </dsp:nvSpPr>
      <dsp:spPr>
        <a:xfrm>
          <a:off x="2869353" y="2296338"/>
          <a:ext cx="179367" cy="179367"/>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C99936-880B-45EA-834E-8F251D440965}">
      <dsp:nvSpPr>
        <dsp:cNvPr id="0" name=""/>
        <dsp:cNvSpPr/>
      </dsp:nvSpPr>
      <dsp:spPr>
        <a:xfrm>
          <a:off x="3040268" y="2176968"/>
          <a:ext cx="2270731" cy="418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l" defTabSz="444500">
            <a:lnSpc>
              <a:spcPct val="90000"/>
            </a:lnSpc>
            <a:spcBef>
              <a:spcPct val="0"/>
            </a:spcBef>
            <a:spcAft>
              <a:spcPct val="35000"/>
            </a:spcAft>
            <a:buNone/>
          </a:pPr>
          <a:r>
            <a:rPr lang="zh-CN" altLang="en-US" sz="1000" b="1" kern="1200" dirty="0">
              <a:latin typeface="微软雅黑" panose="020B0503020204020204" pitchFamily="34" charset="-122"/>
              <a:ea typeface="微软雅黑" panose="020B0503020204020204" pitchFamily="34" charset="-122"/>
            </a:rPr>
            <a:t>触觉信息</a:t>
          </a:r>
          <a:endParaRPr lang="en-US" altLang="zh-CN" sz="1000" b="1" kern="1200" dirty="0">
            <a:latin typeface="微软雅黑" panose="020B0503020204020204" pitchFamily="34" charset="-122"/>
            <a:ea typeface="微软雅黑" panose="020B0503020204020204" pitchFamily="34" charset="-122"/>
          </a:endParaRPr>
        </a:p>
      </dsp:txBody>
      <dsp:txXfrm>
        <a:off x="3040268" y="2176968"/>
        <a:ext cx="2270731" cy="4181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9070C0-E326-44BB-91A5-1AA4644F7F76}">
      <dsp:nvSpPr>
        <dsp:cNvPr id="0" name=""/>
        <dsp:cNvSpPr/>
      </dsp:nvSpPr>
      <dsp:spPr>
        <a:xfrm>
          <a:off x="0" y="850096"/>
          <a:ext cx="1591084" cy="954650"/>
        </a:xfrm>
        <a:prstGeom prst="roundRect">
          <a:avLst>
            <a:gd name="adj" fmla="val 10000"/>
          </a:avLst>
        </a:prstGeom>
        <a:gradFill rotWithShape="0">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solidFill>
                <a:sysClr val="windowText" lastClr="000000"/>
              </a:solidFill>
              <a:latin typeface="Calibri"/>
              <a:ea typeface="宋体"/>
              <a:cs typeface="+mn-cs"/>
            </a:rPr>
            <a:t>数据</a:t>
          </a:r>
          <a:endParaRPr lang="en-US" altLang="zh-CN" sz="2100" kern="1200" dirty="0">
            <a:solidFill>
              <a:sysClr val="windowText" lastClr="000000"/>
            </a:solidFill>
            <a:latin typeface="Calibri"/>
            <a:ea typeface="宋体"/>
            <a:cs typeface="+mn-cs"/>
          </a:endParaRPr>
        </a:p>
        <a:p>
          <a:pPr marL="0" lvl="0" indent="0" algn="ctr" defTabSz="933450">
            <a:lnSpc>
              <a:spcPct val="90000"/>
            </a:lnSpc>
            <a:spcBef>
              <a:spcPct val="0"/>
            </a:spcBef>
            <a:spcAft>
              <a:spcPct val="35000"/>
            </a:spcAft>
            <a:buNone/>
          </a:pPr>
          <a:r>
            <a:rPr lang="en-US" altLang="zh-CN" sz="2100" kern="1200" dirty="0">
              <a:solidFill>
                <a:sysClr val="windowText" lastClr="000000"/>
              </a:solidFill>
              <a:latin typeface="Calibri"/>
              <a:ea typeface="宋体"/>
              <a:cs typeface="+mn-cs"/>
            </a:rPr>
            <a:t>Data</a:t>
          </a:r>
          <a:endParaRPr lang="zh-CN" altLang="en-US" sz="2100" kern="1200" dirty="0">
            <a:solidFill>
              <a:sysClr val="windowText" lastClr="000000"/>
            </a:solidFill>
            <a:latin typeface="Calibri"/>
            <a:ea typeface="宋体"/>
            <a:cs typeface="+mn-cs"/>
          </a:endParaRPr>
        </a:p>
      </dsp:txBody>
      <dsp:txXfrm>
        <a:off x="27961" y="878057"/>
        <a:ext cx="1535162" cy="898728"/>
      </dsp:txXfrm>
    </dsp:sp>
    <dsp:sp modelId="{364B9130-EE23-4811-ABBF-E1CE6C1D7070}">
      <dsp:nvSpPr>
        <dsp:cNvPr id="0" name=""/>
        <dsp:cNvSpPr/>
      </dsp:nvSpPr>
      <dsp:spPr>
        <a:xfrm rot="21518610">
          <a:off x="1751625" y="1103455"/>
          <a:ext cx="340541" cy="394589"/>
        </a:xfrm>
        <a:prstGeom prst="rightArrow">
          <a:avLst>
            <a:gd name="adj1" fmla="val 60000"/>
            <a:gd name="adj2" fmla="val 50000"/>
          </a:avLst>
        </a:prstGeom>
        <a:gradFill rotWithShape="0">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solidFill>
              <a:sysClr val="windowText" lastClr="000000"/>
            </a:solidFill>
            <a:latin typeface="Calibri"/>
            <a:ea typeface="宋体"/>
            <a:cs typeface="+mn-cs"/>
          </a:endParaRPr>
        </a:p>
      </dsp:txBody>
      <dsp:txXfrm>
        <a:off x="1751639" y="1183582"/>
        <a:ext cx="238379" cy="236753"/>
      </dsp:txXfrm>
    </dsp:sp>
    <dsp:sp modelId="{A79ABF93-3963-48E0-BDFF-A98C9B3A290D}">
      <dsp:nvSpPr>
        <dsp:cNvPr id="0" name=""/>
        <dsp:cNvSpPr/>
      </dsp:nvSpPr>
      <dsp:spPr>
        <a:xfrm>
          <a:off x="2233436" y="797209"/>
          <a:ext cx="1591084" cy="954650"/>
        </a:xfrm>
        <a:prstGeom prst="roundRect">
          <a:avLst>
            <a:gd name="adj" fmla="val 10000"/>
          </a:avLst>
        </a:prstGeom>
        <a:gradFill rotWithShape="0">
          <a:gsLst>
            <a:gs pos="0">
              <a:srgbClr val="4BACC6">
                <a:hueOff val="-3311292"/>
                <a:satOff val="13270"/>
                <a:lumOff val="2876"/>
                <a:alphaOff val="0"/>
                <a:tint val="50000"/>
                <a:satMod val="300000"/>
              </a:srgbClr>
            </a:gs>
            <a:gs pos="35000">
              <a:srgbClr val="4BACC6">
                <a:hueOff val="-3311292"/>
                <a:satOff val="13270"/>
                <a:lumOff val="2876"/>
                <a:alphaOff val="0"/>
                <a:tint val="37000"/>
                <a:satMod val="300000"/>
              </a:srgbClr>
            </a:gs>
            <a:gs pos="100000">
              <a:srgbClr val="4BACC6">
                <a:hueOff val="-3311292"/>
                <a:satOff val="13270"/>
                <a:lumOff val="2876"/>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solidFill>
                <a:sysClr val="windowText" lastClr="000000"/>
              </a:solidFill>
              <a:latin typeface="Calibri"/>
              <a:ea typeface="宋体"/>
              <a:cs typeface="+mn-cs"/>
            </a:rPr>
            <a:t>信息</a:t>
          </a:r>
          <a:endParaRPr lang="en-US" altLang="zh-CN" sz="2100" kern="1200" dirty="0">
            <a:solidFill>
              <a:sysClr val="windowText" lastClr="000000"/>
            </a:solidFill>
            <a:latin typeface="Calibri"/>
            <a:ea typeface="宋体"/>
            <a:cs typeface="+mn-cs"/>
          </a:endParaRPr>
        </a:p>
        <a:p>
          <a:pPr marL="0" lvl="0" indent="0" algn="ctr" defTabSz="933450">
            <a:lnSpc>
              <a:spcPct val="90000"/>
            </a:lnSpc>
            <a:spcBef>
              <a:spcPct val="0"/>
            </a:spcBef>
            <a:spcAft>
              <a:spcPct val="35000"/>
            </a:spcAft>
            <a:buNone/>
          </a:pPr>
          <a:r>
            <a:rPr lang="en-US" altLang="zh-CN" sz="2100" kern="1200" dirty="0">
              <a:solidFill>
                <a:sysClr val="windowText" lastClr="000000"/>
              </a:solidFill>
              <a:latin typeface="Calibri"/>
              <a:ea typeface="宋体"/>
              <a:cs typeface="+mn-cs"/>
            </a:rPr>
            <a:t>Information</a:t>
          </a:r>
          <a:endParaRPr lang="zh-CN" altLang="en-US" sz="2100" kern="1200" dirty="0">
            <a:solidFill>
              <a:sysClr val="windowText" lastClr="000000"/>
            </a:solidFill>
            <a:latin typeface="Calibri"/>
            <a:ea typeface="宋体"/>
            <a:cs typeface="+mn-cs"/>
          </a:endParaRPr>
        </a:p>
      </dsp:txBody>
      <dsp:txXfrm>
        <a:off x="2261397" y="825170"/>
        <a:ext cx="1535162" cy="898728"/>
      </dsp:txXfrm>
    </dsp:sp>
    <dsp:sp modelId="{C33536F7-428B-43CC-B32C-52CFFBABB61C}">
      <dsp:nvSpPr>
        <dsp:cNvPr id="0" name=""/>
        <dsp:cNvSpPr/>
      </dsp:nvSpPr>
      <dsp:spPr>
        <a:xfrm>
          <a:off x="3958528" y="1077240"/>
          <a:ext cx="284095" cy="394589"/>
        </a:xfrm>
        <a:prstGeom prst="rightArrow">
          <a:avLst>
            <a:gd name="adj1" fmla="val 60000"/>
            <a:gd name="adj2" fmla="val 50000"/>
          </a:avLst>
        </a:prstGeom>
        <a:gradFill rotWithShape="0">
          <a:gsLst>
            <a:gs pos="0">
              <a:srgbClr val="4BACC6">
                <a:hueOff val="-4966938"/>
                <a:satOff val="19906"/>
                <a:lumOff val="4314"/>
                <a:alphaOff val="0"/>
                <a:tint val="50000"/>
                <a:satMod val="300000"/>
              </a:srgbClr>
            </a:gs>
            <a:gs pos="35000">
              <a:srgbClr val="4BACC6">
                <a:hueOff val="-4966938"/>
                <a:satOff val="19906"/>
                <a:lumOff val="4314"/>
                <a:alphaOff val="0"/>
                <a:tint val="37000"/>
                <a:satMod val="300000"/>
              </a:srgbClr>
            </a:gs>
            <a:gs pos="100000">
              <a:srgbClr val="4BACC6">
                <a:hueOff val="-4966938"/>
                <a:satOff val="19906"/>
                <a:lumOff val="4314"/>
                <a:alphaOff val="0"/>
                <a:tint val="15000"/>
                <a:satMod val="350000"/>
              </a:srgb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solidFill>
              <a:sysClr val="windowText" lastClr="000000"/>
            </a:solidFill>
            <a:latin typeface="Calibri"/>
            <a:ea typeface="宋体"/>
            <a:cs typeface="+mn-cs"/>
          </a:endParaRPr>
        </a:p>
      </dsp:txBody>
      <dsp:txXfrm>
        <a:off x="3958528" y="1156158"/>
        <a:ext cx="198867" cy="236753"/>
      </dsp:txXfrm>
    </dsp:sp>
    <dsp:sp modelId="{1AA9109F-5DAF-4BF7-A578-31DE23AFD7ED}">
      <dsp:nvSpPr>
        <dsp:cNvPr id="0" name=""/>
        <dsp:cNvSpPr/>
      </dsp:nvSpPr>
      <dsp:spPr>
        <a:xfrm>
          <a:off x="4360551" y="797209"/>
          <a:ext cx="1591084" cy="954650"/>
        </a:xfrm>
        <a:prstGeom prst="roundRect">
          <a:avLst>
            <a:gd name="adj" fmla="val 10000"/>
          </a:avLst>
        </a:prstGeom>
        <a:gradFill rotWithShape="0">
          <a:gsLst>
            <a:gs pos="0">
              <a:srgbClr val="4BACC6">
                <a:hueOff val="-6622584"/>
                <a:satOff val="26541"/>
                <a:lumOff val="5752"/>
                <a:alphaOff val="0"/>
                <a:tint val="50000"/>
                <a:satMod val="300000"/>
              </a:srgbClr>
            </a:gs>
            <a:gs pos="35000">
              <a:srgbClr val="4BACC6">
                <a:hueOff val="-6622584"/>
                <a:satOff val="26541"/>
                <a:lumOff val="5752"/>
                <a:alphaOff val="0"/>
                <a:tint val="37000"/>
                <a:satMod val="300000"/>
              </a:srgbClr>
            </a:gs>
            <a:gs pos="100000">
              <a:srgbClr val="4BACC6">
                <a:hueOff val="-6622584"/>
                <a:satOff val="26541"/>
                <a:lumOff val="5752"/>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solidFill>
                <a:sysClr val="windowText" lastClr="000000"/>
              </a:solidFill>
              <a:latin typeface="Calibri"/>
              <a:ea typeface="宋体"/>
              <a:cs typeface="+mn-cs"/>
            </a:rPr>
            <a:t>知识</a:t>
          </a:r>
          <a:endParaRPr lang="en-US" altLang="zh-CN" sz="2100" kern="1200" dirty="0">
            <a:solidFill>
              <a:sysClr val="windowText" lastClr="000000"/>
            </a:solidFill>
            <a:latin typeface="Calibri"/>
            <a:ea typeface="宋体"/>
            <a:cs typeface="+mn-cs"/>
          </a:endParaRPr>
        </a:p>
        <a:p>
          <a:pPr marL="0" lvl="0" indent="0" algn="ctr" defTabSz="933450">
            <a:lnSpc>
              <a:spcPct val="90000"/>
            </a:lnSpc>
            <a:spcBef>
              <a:spcPct val="0"/>
            </a:spcBef>
            <a:spcAft>
              <a:spcPct val="35000"/>
            </a:spcAft>
            <a:buNone/>
          </a:pPr>
          <a:r>
            <a:rPr lang="en-US" altLang="zh-CN" sz="2100" kern="1200" dirty="0">
              <a:solidFill>
                <a:sysClr val="windowText" lastClr="000000"/>
              </a:solidFill>
              <a:latin typeface="Calibri"/>
              <a:ea typeface="宋体"/>
              <a:cs typeface="+mn-cs"/>
            </a:rPr>
            <a:t>Knowledge</a:t>
          </a:r>
          <a:endParaRPr lang="zh-CN" altLang="en-US" sz="2100" kern="1200" dirty="0">
            <a:solidFill>
              <a:sysClr val="windowText" lastClr="000000"/>
            </a:solidFill>
            <a:latin typeface="Calibri"/>
            <a:ea typeface="宋体"/>
            <a:cs typeface="+mn-cs"/>
          </a:endParaRPr>
        </a:p>
      </dsp:txBody>
      <dsp:txXfrm>
        <a:off x="4388512" y="825170"/>
        <a:ext cx="1535162" cy="898728"/>
      </dsp:txXfrm>
    </dsp:sp>
    <dsp:sp modelId="{CCAA9BCB-870D-48AD-94EB-0EF2261F7DE5}">
      <dsp:nvSpPr>
        <dsp:cNvPr id="0" name=""/>
        <dsp:cNvSpPr/>
      </dsp:nvSpPr>
      <dsp:spPr>
        <a:xfrm rot="78299">
          <a:off x="6134226" y="1103933"/>
          <a:ext cx="387298" cy="394589"/>
        </a:xfrm>
        <a:prstGeom prst="rightArrow">
          <a:avLst>
            <a:gd name="adj1" fmla="val 60000"/>
            <a:gd name="adj2" fmla="val 50000"/>
          </a:avLst>
        </a:prstGeom>
        <a:gradFill rotWithShape="0">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solidFill>
              <a:sysClr val="windowText" lastClr="000000"/>
            </a:solidFill>
            <a:latin typeface="Calibri"/>
            <a:ea typeface="宋体"/>
            <a:cs typeface="+mn-cs"/>
          </a:endParaRPr>
        </a:p>
      </dsp:txBody>
      <dsp:txXfrm>
        <a:off x="6134241" y="1181528"/>
        <a:ext cx="271109" cy="236753"/>
      </dsp:txXfrm>
    </dsp:sp>
    <dsp:sp modelId="{CCFC359D-145A-48C7-839F-6837B13D57A3}">
      <dsp:nvSpPr>
        <dsp:cNvPr id="0" name=""/>
        <dsp:cNvSpPr/>
      </dsp:nvSpPr>
      <dsp:spPr>
        <a:xfrm>
          <a:off x="6682199" y="850096"/>
          <a:ext cx="1591084" cy="954650"/>
        </a:xfrm>
        <a:prstGeom prst="roundRect">
          <a:avLst>
            <a:gd name="adj" fmla="val 10000"/>
          </a:avLst>
        </a:prstGeom>
        <a:gradFill rotWithShape="0">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solidFill>
                <a:sysClr val="windowText" lastClr="000000"/>
              </a:solidFill>
              <a:latin typeface="Calibri"/>
              <a:ea typeface="宋体"/>
              <a:cs typeface="+mn-cs"/>
            </a:rPr>
            <a:t>智慧</a:t>
          </a:r>
          <a:endParaRPr lang="en-US" altLang="zh-CN" sz="2100" kern="1200" dirty="0">
            <a:solidFill>
              <a:sysClr val="windowText" lastClr="000000"/>
            </a:solidFill>
            <a:latin typeface="Calibri"/>
            <a:ea typeface="宋体"/>
            <a:cs typeface="+mn-cs"/>
          </a:endParaRPr>
        </a:p>
        <a:p>
          <a:pPr marL="0" lvl="0" indent="0" algn="ctr" defTabSz="933450">
            <a:lnSpc>
              <a:spcPct val="90000"/>
            </a:lnSpc>
            <a:spcBef>
              <a:spcPct val="0"/>
            </a:spcBef>
            <a:spcAft>
              <a:spcPct val="35000"/>
            </a:spcAft>
            <a:buNone/>
          </a:pPr>
          <a:r>
            <a:rPr lang="en-US" altLang="zh-CN" sz="2100" kern="1200" dirty="0">
              <a:solidFill>
                <a:sysClr val="windowText" lastClr="000000"/>
              </a:solidFill>
              <a:latin typeface="Calibri"/>
              <a:ea typeface="宋体"/>
              <a:cs typeface="+mn-cs"/>
            </a:rPr>
            <a:t>Wisdom</a:t>
          </a:r>
          <a:endParaRPr lang="zh-CN" altLang="en-US" sz="2100" kern="1200" dirty="0">
            <a:solidFill>
              <a:sysClr val="windowText" lastClr="000000"/>
            </a:solidFill>
            <a:latin typeface="Calibri"/>
            <a:ea typeface="宋体"/>
            <a:cs typeface="+mn-cs"/>
          </a:endParaRPr>
        </a:p>
      </dsp:txBody>
      <dsp:txXfrm>
        <a:off x="6710160" y="878057"/>
        <a:ext cx="1535162" cy="89872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9070C0-E326-44BB-91A5-1AA4644F7F76}">
      <dsp:nvSpPr>
        <dsp:cNvPr id="0" name=""/>
        <dsp:cNvSpPr/>
      </dsp:nvSpPr>
      <dsp:spPr>
        <a:xfrm>
          <a:off x="3639" y="1760471"/>
          <a:ext cx="1591084" cy="954650"/>
        </a:xfrm>
        <a:prstGeom prst="roundRect">
          <a:avLst>
            <a:gd name="adj" fmla="val 10000"/>
          </a:avLst>
        </a:prstGeom>
        <a:gradFill rotWithShape="0">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solidFill>
                <a:sysClr val="windowText" lastClr="000000"/>
              </a:solidFill>
              <a:latin typeface="Calibri"/>
              <a:ea typeface="宋体"/>
              <a:cs typeface="+mn-cs"/>
            </a:rPr>
            <a:t>数据</a:t>
          </a:r>
          <a:endParaRPr lang="en-US" altLang="zh-CN" sz="2100" kern="1200" dirty="0">
            <a:solidFill>
              <a:sysClr val="windowText" lastClr="000000"/>
            </a:solidFill>
            <a:latin typeface="Calibri"/>
            <a:ea typeface="宋体"/>
            <a:cs typeface="+mn-cs"/>
          </a:endParaRPr>
        </a:p>
        <a:p>
          <a:pPr marL="0" lvl="0" indent="0" algn="ctr" defTabSz="933450">
            <a:lnSpc>
              <a:spcPct val="90000"/>
            </a:lnSpc>
            <a:spcBef>
              <a:spcPct val="0"/>
            </a:spcBef>
            <a:spcAft>
              <a:spcPct val="35000"/>
            </a:spcAft>
            <a:buNone/>
          </a:pPr>
          <a:r>
            <a:rPr lang="en-US" altLang="zh-CN" sz="2100" kern="1200" dirty="0">
              <a:solidFill>
                <a:sysClr val="windowText" lastClr="000000"/>
              </a:solidFill>
              <a:latin typeface="Calibri"/>
              <a:ea typeface="宋体"/>
              <a:cs typeface="+mn-cs"/>
            </a:rPr>
            <a:t>Data</a:t>
          </a:r>
          <a:endParaRPr lang="zh-CN" altLang="en-US" sz="2100" kern="1200" dirty="0">
            <a:solidFill>
              <a:sysClr val="windowText" lastClr="000000"/>
            </a:solidFill>
            <a:latin typeface="Calibri"/>
            <a:ea typeface="宋体"/>
            <a:cs typeface="+mn-cs"/>
          </a:endParaRPr>
        </a:p>
      </dsp:txBody>
      <dsp:txXfrm>
        <a:off x="31600" y="1788432"/>
        <a:ext cx="1535162" cy="898728"/>
      </dsp:txXfrm>
    </dsp:sp>
    <dsp:sp modelId="{364B9130-EE23-4811-ABBF-E1CE6C1D7070}">
      <dsp:nvSpPr>
        <dsp:cNvPr id="0" name=""/>
        <dsp:cNvSpPr/>
      </dsp:nvSpPr>
      <dsp:spPr>
        <a:xfrm>
          <a:off x="1753832" y="2040501"/>
          <a:ext cx="337310" cy="394589"/>
        </a:xfrm>
        <a:prstGeom prst="rightArrow">
          <a:avLst>
            <a:gd name="adj1" fmla="val 60000"/>
            <a:gd name="adj2" fmla="val 50000"/>
          </a:avLst>
        </a:prstGeom>
        <a:gradFill rotWithShape="0">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solidFill>
              <a:sysClr val="windowText" lastClr="000000"/>
            </a:solidFill>
            <a:latin typeface="Calibri"/>
            <a:ea typeface="宋体"/>
            <a:cs typeface="+mn-cs"/>
          </a:endParaRPr>
        </a:p>
      </dsp:txBody>
      <dsp:txXfrm>
        <a:off x="1753832" y="2119419"/>
        <a:ext cx="236117" cy="236753"/>
      </dsp:txXfrm>
    </dsp:sp>
    <dsp:sp modelId="{A79ABF93-3963-48E0-BDFF-A98C9B3A290D}">
      <dsp:nvSpPr>
        <dsp:cNvPr id="0" name=""/>
        <dsp:cNvSpPr/>
      </dsp:nvSpPr>
      <dsp:spPr>
        <a:xfrm>
          <a:off x="2231158" y="1760471"/>
          <a:ext cx="1591084" cy="954650"/>
        </a:xfrm>
        <a:prstGeom prst="roundRect">
          <a:avLst>
            <a:gd name="adj" fmla="val 10000"/>
          </a:avLst>
        </a:prstGeom>
        <a:gradFill rotWithShape="0">
          <a:gsLst>
            <a:gs pos="0">
              <a:srgbClr val="4BACC6">
                <a:hueOff val="-3311292"/>
                <a:satOff val="13270"/>
                <a:lumOff val="2876"/>
                <a:alphaOff val="0"/>
                <a:tint val="50000"/>
                <a:satMod val="300000"/>
              </a:srgbClr>
            </a:gs>
            <a:gs pos="35000">
              <a:srgbClr val="4BACC6">
                <a:hueOff val="-3311292"/>
                <a:satOff val="13270"/>
                <a:lumOff val="2876"/>
                <a:alphaOff val="0"/>
                <a:tint val="37000"/>
                <a:satMod val="300000"/>
              </a:srgbClr>
            </a:gs>
            <a:gs pos="100000">
              <a:srgbClr val="4BACC6">
                <a:hueOff val="-3311292"/>
                <a:satOff val="13270"/>
                <a:lumOff val="2876"/>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solidFill>
                <a:sysClr val="windowText" lastClr="000000"/>
              </a:solidFill>
              <a:latin typeface="Calibri"/>
              <a:ea typeface="宋体"/>
              <a:cs typeface="+mn-cs"/>
            </a:rPr>
            <a:t>信息</a:t>
          </a:r>
          <a:endParaRPr lang="en-US" altLang="zh-CN" sz="2100" kern="1200" dirty="0">
            <a:solidFill>
              <a:sysClr val="windowText" lastClr="000000"/>
            </a:solidFill>
            <a:latin typeface="Calibri"/>
            <a:ea typeface="宋体"/>
            <a:cs typeface="+mn-cs"/>
          </a:endParaRPr>
        </a:p>
        <a:p>
          <a:pPr marL="0" lvl="0" indent="0" algn="ctr" defTabSz="933450">
            <a:lnSpc>
              <a:spcPct val="90000"/>
            </a:lnSpc>
            <a:spcBef>
              <a:spcPct val="0"/>
            </a:spcBef>
            <a:spcAft>
              <a:spcPct val="35000"/>
            </a:spcAft>
            <a:buNone/>
          </a:pPr>
          <a:r>
            <a:rPr lang="en-US" altLang="zh-CN" sz="2100" kern="1200" dirty="0">
              <a:solidFill>
                <a:sysClr val="windowText" lastClr="000000"/>
              </a:solidFill>
              <a:latin typeface="Calibri"/>
              <a:ea typeface="宋体"/>
              <a:cs typeface="+mn-cs"/>
            </a:rPr>
            <a:t>Information</a:t>
          </a:r>
          <a:endParaRPr lang="zh-CN" altLang="en-US" sz="2100" kern="1200" dirty="0">
            <a:solidFill>
              <a:sysClr val="windowText" lastClr="000000"/>
            </a:solidFill>
            <a:latin typeface="Calibri"/>
            <a:ea typeface="宋体"/>
            <a:cs typeface="+mn-cs"/>
          </a:endParaRPr>
        </a:p>
      </dsp:txBody>
      <dsp:txXfrm>
        <a:off x="2259119" y="1788432"/>
        <a:ext cx="1535162" cy="898728"/>
      </dsp:txXfrm>
    </dsp:sp>
    <dsp:sp modelId="{C33536F7-428B-43CC-B32C-52CFFBABB61C}">
      <dsp:nvSpPr>
        <dsp:cNvPr id="0" name=""/>
        <dsp:cNvSpPr/>
      </dsp:nvSpPr>
      <dsp:spPr>
        <a:xfrm>
          <a:off x="3981351" y="2040501"/>
          <a:ext cx="337310" cy="394589"/>
        </a:xfrm>
        <a:prstGeom prst="rightArrow">
          <a:avLst>
            <a:gd name="adj1" fmla="val 60000"/>
            <a:gd name="adj2" fmla="val 50000"/>
          </a:avLst>
        </a:prstGeom>
        <a:gradFill rotWithShape="0">
          <a:gsLst>
            <a:gs pos="0">
              <a:srgbClr val="4BACC6">
                <a:hueOff val="-4966938"/>
                <a:satOff val="19906"/>
                <a:lumOff val="4314"/>
                <a:alphaOff val="0"/>
                <a:tint val="50000"/>
                <a:satMod val="300000"/>
              </a:srgbClr>
            </a:gs>
            <a:gs pos="35000">
              <a:srgbClr val="4BACC6">
                <a:hueOff val="-4966938"/>
                <a:satOff val="19906"/>
                <a:lumOff val="4314"/>
                <a:alphaOff val="0"/>
                <a:tint val="37000"/>
                <a:satMod val="300000"/>
              </a:srgbClr>
            </a:gs>
            <a:gs pos="100000">
              <a:srgbClr val="4BACC6">
                <a:hueOff val="-4966938"/>
                <a:satOff val="19906"/>
                <a:lumOff val="4314"/>
                <a:alphaOff val="0"/>
                <a:tint val="15000"/>
                <a:satMod val="350000"/>
              </a:srgb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solidFill>
              <a:sysClr val="windowText" lastClr="000000"/>
            </a:solidFill>
            <a:latin typeface="Calibri"/>
            <a:ea typeface="宋体"/>
            <a:cs typeface="+mn-cs"/>
          </a:endParaRPr>
        </a:p>
      </dsp:txBody>
      <dsp:txXfrm>
        <a:off x="3981351" y="2119419"/>
        <a:ext cx="236117" cy="236753"/>
      </dsp:txXfrm>
    </dsp:sp>
    <dsp:sp modelId="{1AA9109F-5DAF-4BF7-A578-31DE23AFD7ED}">
      <dsp:nvSpPr>
        <dsp:cNvPr id="0" name=""/>
        <dsp:cNvSpPr/>
      </dsp:nvSpPr>
      <dsp:spPr>
        <a:xfrm>
          <a:off x="4458676" y="1760471"/>
          <a:ext cx="1591084" cy="954650"/>
        </a:xfrm>
        <a:prstGeom prst="roundRect">
          <a:avLst>
            <a:gd name="adj" fmla="val 10000"/>
          </a:avLst>
        </a:prstGeom>
        <a:gradFill rotWithShape="0">
          <a:gsLst>
            <a:gs pos="0">
              <a:srgbClr val="4BACC6">
                <a:hueOff val="-6622584"/>
                <a:satOff val="26541"/>
                <a:lumOff val="5752"/>
                <a:alphaOff val="0"/>
                <a:tint val="50000"/>
                <a:satMod val="300000"/>
              </a:srgbClr>
            </a:gs>
            <a:gs pos="35000">
              <a:srgbClr val="4BACC6">
                <a:hueOff val="-6622584"/>
                <a:satOff val="26541"/>
                <a:lumOff val="5752"/>
                <a:alphaOff val="0"/>
                <a:tint val="37000"/>
                <a:satMod val="300000"/>
              </a:srgbClr>
            </a:gs>
            <a:gs pos="100000">
              <a:srgbClr val="4BACC6">
                <a:hueOff val="-6622584"/>
                <a:satOff val="26541"/>
                <a:lumOff val="5752"/>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solidFill>
                <a:sysClr val="windowText" lastClr="000000"/>
              </a:solidFill>
              <a:latin typeface="Calibri"/>
              <a:ea typeface="宋体"/>
              <a:cs typeface="+mn-cs"/>
            </a:rPr>
            <a:t>知识</a:t>
          </a:r>
          <a:endParaRPr lang="en-US" altLang="zh-CN" sz="2100" kern="1200" dirty="0">
            <a:solidFill>
              <a:sysClr val="windowText" lastClr="000000"/>
            </a:solidFill>
            <a:latin typeface="Calibri"/>
            <a:ea typeface="宋体"/>
            <a:cs typeface="+mn-cs"/>
          </a:endParaRPr>
        </a:p>
        <a:p>
          <a:pPr marL="0" lvl="0" indent="0" algn="ctr" defTabSz="933450">
            <a:lnSpc>
              <a:spcPct val="90000"/>
            </a:lnSpc>
            <a:spcBef>
              <a:spcPct val="0"/>
            </a:spcBef>
            <a:spcAft>
              <a:spcPct val="35000"/>
            </a:spcAft>
            <a:buNone/>
          </a:pPr>
          <a:r>
            <a:rPr lang="en-US" altLang="zh-CN" sz="2100" kern="1200" dirty="0">
              <a:solidFill>
                <a:sysClr val="windowText" lastClr="000000"/>
              </a:solidFill>
              <a:latin typeface="Calibri"/>
              <a:ea typeface="宋体"/>
              <a:cs typeface="+mn-cs"/>
            </a:rPr>
            <a:t>Knowledge</a:t>
          </a:r>
          <a:endParaRPr lang="zh-CN" altLang="en-US" sz="2100" kern="1200" dirty="0">
            <a:solidFill>
              <a:sysClr val="windowText" lastClr="000000"/>
            </a:solidFill>
            <a:latin typeface="Calibri"/>
            <a:ea typeface="宋体"/>
            <a:cs typeface="+mn-cs"/>
          </a:endParaRPr>
        </a:p>
      </dsp:txBody>
      <dsp:txXfrm>
        <a:off x="4486637" y="1788432"/>
        <a:ext cx="1535162" cy="898728"/>
      </dsp:txXfrm>
    </dsp:sp>
    <dsp:sp modelId="{CCAA9BCB-870D-48AD-94EB-0EF2261F7DE5}">
      <dsp:nvSpPr>
        <dsp:cNvPr id="0" name=""/>
        <dsp:cNvSpPr/>
      </dsp:nvSpPr>
      <dsp:spPr>
        <a:xfrm>
          <a:off x="6208870" y="2040501"/>
          <a:ext cx="337310" cy="394589"/>
        </a:xfrm>
        <a:prstGeom prst="rightArrow">
          <a:avLst>
            <a:gd name="adj1" fmla="val 60000"/>
            <a:gd name="adj2" fmla="val 50000"/>
          </a:avLst>
        </a:prstGeom>
        <a:gradFill rotWithShape="0">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solidFill>
              <a:sysClr val="windowText" lastClr="000000"/>
            </a:solidFill>
            <a:latin typeface="Calibri"/>
            <a:ea typeface="宋体"/>
            <a:cs typeface="+mn-cs"/>
          </a:endParaRPr>
        </a:p>
      </dsp:txBody>
      <dsp:txXfrm>
        <a:off x="6208870" y="2119419"/>
        <a:ext cx="236117" cy="236753"/>
      </dsp:txXfrm>
    </dsp:sp>
    <dsp:sp modelId="{CCFC359D-145A-48C7-839F-6837B13D57A3}">
      <dsp:nvSpPr>
        <dsp:cNvPr id="0" name=""/>
        <dsp:cNvSpPr/>
      </dsp:nvSpPr>
      <dsp:spPr>
        <a:xfrm>
          <a:off x="6686195" y="1760471"/>
          <a:ext cx="1591084" cy="954650"/>
        </a:xfrm>
        <a:prstGeom prst="roundRect">
          <a:avLst>
            <a:gd name="adj" fmla="val 10000"/>
          </a:avLst>
        </a:prstGeom>
        <a:gradFill rotWithShape="0">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solidFill>
                <a:sysClr val="windowText" lastClr="000000"/>
              </a:solidFill>
              <a:latin typeface="Calibri"/>
              <a:ea typeface="宋体"/>
              <a:cs typeface="+mn-cs"/>
            </a:rPr>
            <a:t>智慧</a:t>
          </a:r>
          <a:endParaRPr lang="en-US" altLang="zh-CN" sz="2100" kern="1200" dirty="0">
            <a:solidFill>
              <a:sysClr val="windowText" lastClr="000000"/>
            </a:solidFill>
            <a:latin typeface="Calibri"/>
            <a:ea typeface="宋体"/>
            <a:cs typeface="+mn-cs"/>
          </a:endParaRPr>
        </a:p>
        <a:p>
          <a:pPr marL="0" lvl="0" indent="0" algn="ctr" defTabSz="933450">
            <a:lnSpc>
              <a:spcPct val="90000"/>
            </a:lnSpc>
            <a:spcBef>
              <a:spcPct val="0"/>
            </a:spcBef>
            <a:spcAft>
              <a:spcPct val="35000"/>
            </a:spcAft>
            <a:buNone/>
          </a:pPr>
          <a:r>
            <a:rPr lang="en-US" altLang="zh-CN" sz="2100" kern="1200" dirty="0">
              <a:solidFill>
                <a:sysClr val="windowText" lastClr="000000"/>
              </a:solidFill>
              <a:latin typeface="Calibri"/>
              <a:ea typeface="宋体"/>
              <a:cs typeface="+mn-cs"/>
            </a:rPr>
            <a:t>Wisdom</a:t>
          </a:r>
          <a:endParaRPr lang="zh-CN" altLang="en-US" sz="2100" kern="1200" dirty="0">
            <a:solidFill>
              <a:sysClr val="windowText" lastClr="000000"/>
            </a:solidFill>
            <a:latin typeface="Calibri"/>
            <a:ea typeface="宋体"/>
            <a:cs typeface="+mn-cs"/>
          </a:endParaRPr>
        </a:p>
      </dsp:txBody>
      <dsp:txXfrm>
        <a:off x="6714156" y="1788432"/>
        <a:ext cx="1535162" cy="89872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F9B665-2B89-4885-8307-DEE13AAF5575}">
      <dsp:nvSpPr>
        <dsp:cNvPr id="0" name=""/>
        <dsp:cNvSpPr/>
      </dsp:nvSpPr>
      <dsp:spPr>
        <a:xfrm>
          <a:off x="6184243" y="2501107"/>
          <a:ext cx="91440" cy="354224"/>
        </a:xfrm>
        <a:custGeom>
          <a:avLst/>
          <a:gdLst/>
          <a:ahLst/>
          <a:cxnLst/>
          <a:rect l="0" t="0" r="0" b="0"/>
          <a:pathLst>
            <a:path>
              <a:moveTo>
                <a:pt x="45720" y="0"/>
              </a:moveTo>
              <a:lnTo>
                <a:pt x="45720" y="354224"/>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E4CC5F-7492-4077-AE0C-E006634264DC}">
      <dsp:nvSpPr>
        <dsp:cNvPr id="0" name=""/>
        <dsp:cNvSpPr/>
      </dsp:nvSpPr>
      <dsp:spPr>
        <a:xfrm>
          <a:off x="5326461" y="1604515"/>
          <a:ext cx="903502" cy="244005"/>
        </a:xfrm>
        <a:custGeom>
          <a:avLst/>
          <a:gdLst/>
          <a:ahLst/>
          <a:cxnLst/>
          <a:rect l="0" t="0" r="0" b="0"/>
          <a:pathLst>
            <a:path>
              <a:moveTo>
                <a:pt x="0" y="0"/>
              </a:moveTo>
              <a:lnTo>
                <a:pt x="0" y="148800"/>
              </a:lnTo>
              <a:lnTo>
                <a:pt x="903502" y="148800"/>
              </a:lnTo>
              <a:lnTo>
                <a:pt x="903502" y="244005"/>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E4CAB9-85E1-4754-B665-E1CB9BCB85FA}">
      <dsp:nvSpPr>
        <dsp:cNvPr id="0" name=""/>
        <dsp:cNvSpPr/>
      </dsp:nvSpPr>
      <dsp:spPr>
        <a:xfrm>
          <a:off x="3954221" y="2501955"/>
          <a:ext cx="91440" cy="352922"/>
        </a:xfrm>
        <a:custGeom>
          <a:avLst/>
          <a:gdLst/>
          <a:ahLst/>
          <a:cxnLst/>
          <a:rect l="0" t="0" r="0" b="0"/>
          <a:pathLst>
            <a:path>
              <a:moveTo>
                <a:pt x="45720" y="0"/>
              </a:moveTo>
              <a:lnTo>
                <a:pt x="45720" y="352922"/>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F44249-AA66-499C-AB6B-640798F335B3}">
      <dsp:nvSpPr>
        <dsp:cNvPr id="0" name=""/>
        <dsp:cNvSpPr/>
      </dsp:nvSpPr>
      <dsp:spPr>
        <a:xfrm>
          <a:off x="3999941" y="1604515"/>
          <a:ext cx="1326519" cy="244853"/>
        </a:xfrm>
        <a:custGeom>
          <a:avLst/>
          <a:gdLst/>
          <a:ahLst/>
          <a:cxnLst/>
          <a:rect l="0" t="0" r="0" b="0"/>
          <a:pathLst>
            <a:path>
              <a:moveTo>
                <a:pt x="1326519" y="0"/>
              </a:moveTo>
              <a:lnTo>
                <a:pt x="1326519" y="149649"/>
              </a:lnTo>
              <a:lnTo>
                <a:pt x="0" y="149649"/>
              </a:lnTo>
              <a:lnTo>
                <a:pt x="0" y="24485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99456D-04C0-4411-956F-DF297C7681F6}">
      <dsp:nvSpPr>
        <dsp:cNvPr id="0" name=""/>
        <dsp:cNvSpPr/>
      </dsp:nvSpPr>
      <dsp:spPr>
        <a:xfrm>
          <a:off x="3292500" y="544107"/>
          <a:ext cx="2033960" cy="407821"/>
        </a:xfrm>
        <a:custGeom>
          <a:avLst/>
          <a:gdLst/>
          <a:ahLst/>
          <a:cxnLst/>
          <a:rect l="0" t="0" r="0" b="0"/>
          <a:pathLst>
            <a:path>
              <a:moveTo>
                <a:pt x="0" y="0"/>
              </a:moveTo>
              <a:lnTo>
                <a:pt x="0" y="312616"/>
              </a:lnTo>
              <a:lnTo>
                <a:pt x="2033960" y="312616"/>
              </a:lnTo>
              <a:lnTo>
                <a:pt x="2033960" y="407821"/>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4389FD-6FD9-4B22-9D56-2CBB1BFE6EE2}">
      <dsp:nvSpPr>
        <dsp:cNvPr id="0" name=""/>
        <dsp:cNvSpPr/>
      </dsp:nvSpPr>
      <dsp:spPr>
        <a:xfrm>
          <a:off x="1147785" y="2555990"/>
          <a:ext cx="1519685" cy="298888"/>
        </a:xfrm>
        <a:custGeom>
          <a:avLst/>
          <a:gdLst/>
          <a:ahLst/>
          <a:cxnLst/>
          <a:rect l="0" t="0" r="0" b="0"/>
          <a:pathLst>
            <a:path>
              <a:moveTo>
                <a:pt x="0" y="0"/>
              </a:moveTo>
              <a:lnTo>
                <a:pt x="0" y="203683"/>
              </a:lnTo>
              <a:lnTo>
                <a:pt x="1519685" y="203683"/>
              </a:lnTo>
              <a:lnTo>
                <a:pt x="1519685" y="298888"/>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200E111-760C-4E55-AE1D-6F74E8C04B79}">
      <dsp:nvSpPr>
        <dsp:cNvPr id="0" name=""/>
        <dsp:cNvSpPr/>
      </dsp:nvSpPr>
      <dsp:spPr>
        <a:xfrm>
          <a:off x="399659" y="2555990"/>
          <a:ext cx="748126" cy="299342"/>
        </a:xfrm>
        <a:custGeom>
          <a:avLst/>
          <a:gdLst/>
          <a:ahLst/>
          <a:cxnLst/>
          <a:rect l="0" t="0" r="0" b="0"/>
          <a:pathLst>
            <a:path>
              <a:moveTo>
                <a:pt x="748126" y="0"/>
              </a:moveTo>
              <a:lnTo>
                <a:pt x="748126" y="204137"/>
              </a:lnTo>
              <a:lnTo>
                <a:pt x="0" y="204137"/>
              </a:lnTo>
              <a:lnTo>
                <a:pt x="0" y="299342"/>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A630D0-AFB0-4A15-AB07-E1A1EFE99A9B}">
      <dsp:nvSpPr>
        <dsp:cNvPr id="0" name=""/>
        <dsp:cNvSpPr/>
      </dsp:nvSpPr>
      <dsp:spPr>
        <a:xfrm>
          <a:off x="1101962" y="1658699"/>
          <a:ext cx="91440" cy="244703"/>
        </a:xfrm>
        <a:custGeom>
          <a:avLst/>
          <a:gdLst/>
          <a:ahLst/>
          <a:cxnLst/>
          <a:rect l="0" t="0" r="0" b="0"/>
          <a:pathLst>
            <a:path>
              <a:moveTo>
                <a:pt x="45720" y="0"/>
              </a:moveTo>
              <a:lnTo>
                <a:pt x="45720" y="149499"/>
              </a:lnTo>
              <a:lnTo>
                <a:pt x="45822" y="149499"/>
              </a:lnTo>
              <a:lnTo>
                <a:pt x="45822" y="24470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404FEBC-E7A8-4A5D-B2C6-ABEA170BFE5B}">
      <dsp:nvSpPr>
        <dsp:cNvPr id="0" name=""/>
        <dsp:cNvSpPr/>
      </dsp:nvSpPr>
      <dsp:spPr>
        <a:xfrm>
          <a:off x="1147682" y="544107"/>
          <a:ext cx="2144818" cy="462005"/>
        </a:xfrm>
        <a:custGeom>
          <a:avLst/>
          <a:gdLst/>
          <a:ahLst/>
          <a:cxnLst/>
          <a:rect l="0" t="0" r="0" b="0"/>
          <a:pathLst>
            <a:path>
              <a:moveTo>
                <a:pt x="2144818" y="0"/>
              </a:moveTo>
              <a:lnTo>
                <a:pt x="2144818" y="366800"/>
              </a:lnTo>
              <a:lnTo>
                <a:pt x="0" y="366800"/>
              </a:lnTo>
              <a:lnTo>
                <a:pt x="0" y="462005"/>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5DFD7F-E58B-4BF4-8D03-7E071CEF1486}">
      <dsp:nvSpPr>
        <dsp:cNvPr id="0" name=""/>
        <dsp:cNvSpPr/>
      </dsp:nvSpPr>
      <dsp:spPr>
        <a:xfrm>
          <a:off x="2778653" y="-108478"/>
          <a:ext cx="1027695"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4A94BDC-93F4-4D13-9B76-B3ED59E27BBF}">
      <dsp:nvSpPr>
        <dsp:cNvPr id="0" name=""/>
        <dsp:cNvSpPr/>
      </dsp:nvSpPr>
      <dsp:spPr>
        <a:xfrm>
          <a:off x="2892841" y="0"/>
          <a:ext cx="1027695"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信息系统视角</a:t>
          </a:r>
        </a:p>
      </dsp:txBody>
      <dsp:txXfrm>
        <a:off x="2911955" y="19114"/>
        <a:ext cx="989467" cy="614358"/>
      </dsp:txXfrm>
    </dsp:sp>
    <dsp:sp modelId="{5F159C22-E531-4A80-886C-2D9030ED9AA8}">
      <dsp:nvSpPr>
        <dsp:cNvPr id="0" name=""/>
        <dsp:cNvSpPr/>
      </dsp:nvSpPr>
      <dsp:spPr>
        <a:xfrm>
          <a:off x="633835" y="1006113"/>
          <a:ext cx="1027695"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712A71-6F72-46CF-A7CF-0FCEA1E35348}">
      <dsp:nvSpPr>
        <dsp:cNvPr id="0" name=""/>
        <dsp:cNvSpPr/>
      </dsp:nvSpPr>
      <dsp:spPr>
        <a:xfrm>
          <a:off x="748023" y="1114592"/>
          <a:ext cx="1027695"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用（</a:t>
          </a:r>
          <a:r>
            <a:rPr lang="en-US" altLang="zh-CN" sz="900" kern="1200" dirty="0"/>
            <a:t>use</a:t>
          </a:r>
          <a:r>
            <a:rPr lang="zh-CN" altLang="en-US" sz="900" kern="1200" dirty="0"/>
            <a:t>）</a:t>
          </a:r>
        </a:p>
      </dsp:txBody>
      <dsp:txXfrm>
        <a:off x="767137" y="1133706"/>
        <a:ext cx="989467" cy="614358"/>
      </dsp:txXfrm>
    </dsp:sp>
    <dsp:sp modelId="{063BD6C3-C027-4C4B-96B1-FB2BB977F401}">
      <dsp:nvSpPr>
        <dsp:cNvPr id="0" name=""/>
        <dsp:cNvSpPr/>
      </dsp:nvSpPr>
      <dsp:spPr>
        <a:xfrm>
          <a:off x="633937" y="1903403"/>
          <a:ext cx="1027695"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50FC4F-2182-42B3-AB3F-841D8C33FE4A}">
      <dsp:nvSpPr>
        <dsp:cNvPr id="0" name=""/>
        <dsp:cNvSpPr/>
      </dsp:nvSpPr>
      <dsp:spPr>
        <a:xfrm>
          <a:off x="748126" y="2011882"/>
          <a:ext cx="1027695"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信息系统</a:t>
          </a:r>
        </a:p>
      </dsp:txBody>
      <dsp:txXfrm>
        <a:off x="767240" y="2030996"/>
        <a:ext cx="989467" cy="614358"/>
      </dsp:txXfrm>
    </dsp:sp>
    <dsp:sp modelId="{152A7E41-4FC0-49B6-B1B2-2A51C4AC3CFF}">
      <dsp:nvSpPr>
        <dsp:cNvPr id="0" name=""/>
        <dsp:cNvSpPr/>
      </dsp:nvSpPr>
      <dsp:spPr>
        <a:xfrm>
          <a:off x="-114188" y="2855332"/>
          <a:ext cx="1027695"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F38DFE6-2DB8-4637-99C4-A83BDED33B4B}">
      <dsp:nvSpPr>
        <dsp:cNvPr id="0" name=""/>
        <dsp:cNvSpPr/>
      </dsp:nvSpPr>
      <dsp:spPr>
        <a:xfrm>
          <a:off x="0" y="2963811"/>
          <a:ext cx="1027695"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行为</a:t>
          </a:r>
        </a:p>
      </dsp:txBody>
      <dsp:txXfrm>
        <a:off x="19114" y="2982925"/>
        <a:ext cx="989467" cy="614358"/>
      </dsp:txXfrm>
    </dsp:sp>
    <dsp:sp modelId="{8CCDBC53-3FCD-446A-842E-4A86F19F7B3D}">
      <dsp:nvSpPr>
        <dsp:cNvPr id="0" name=""/>
        <dsp:cNvSpPr/>
      </dsp:nvSpPr>
      <dsp:spPr>
        <a:xfrm>
          <a:off x="2153623" y="2854878"/>
          <a:ext cx="1027695"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EF7B6E-EFC2-4DCA-90AC-475B0B1628DD}">
      <dsp:nvSpPr>
        <dsp:cNvPr id="0" name=""/>
        <dsp:cNvSpPr/>
      </dsp:nvSpPr>
      <dsp:spPr>
        <a:xfrm>
          <a:off x="2267811" y="2963357"/>
          <a:ext cx="1027695"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经济学</a:t>
          </a:r>
        </a:p>
      </dsp:txBody>
      <dsp:txXfrm>
        <a:off x="2286925" y="2982471"/>
        <a:ext cx="989467" cy="614358"/>
      </dsp:txXfrm>
    </dsp:sp>
    <dsp:sp modelId="{45311954-CD5E-4FB9-A5A3-6C45DA4A59E2}">
      <dsp:nvSpPr>
        <dsp:cNvPr id="0" name=""/>
        <dsp:cNvSpPr/>
      </dsp:nvSpPr>
      <dsp:spPr>
        <a:xfrm>
          <a:off x="4812613" y="951928"/>
          <a:ext cx="1027695"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BC189E1-4865-4CEF-B080-9B00ECC85FF6}">
      <dsp:nvSpPr>
        <dsp:cNvPr id="0" name=""/>
        <dsp:cNvSpPr/>
      </dsp:nvSpPr>
      <dsp:spPr>
        <a:xfrm>
          <a:off x="4926802" y="1060407"/>
          <a:ext cx="1027695"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造（</a:t>
          </a:r>
          <a:r>
            <a:rPr lang="en-US" altLang="zh-CN" sz="900" kern="1200" dirty="0"/>
            <a:t>make</a:t>
          </a:r>
          <a:r>
            <a:rPr lang="zh-CN" altLang="en-US" sz="900" kern="1200" dirty="0"/>
            <a:t>）</a:t>
          </a:r>
        </a:p>
      </dsp:txBody>
      <dsp:txXfrm>
        <a:off x="4945916" y="1079521"/>
        <a:ext cx="989467" cy="614358"/>
      </dsp:txXfrm>
    </dsp:sp>
    <dsp:sp modelId="{B11D9765-7271-4705-BDCB-997ABFD25AD7}">
      <dsp:nvSpPr>
        <dsp:cNvPr id="0" name=""/>
        <dsp:cNvSpPr/>
      </dsp:nvSpPr>
      <dsp:spPr>
        <a:xfrm>
          <a:off x="3486094" y="1849369"/>
          <a:ext cx="1027695"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68DB6B2-8E54-4C17-B8C6-DD0775391090}">
      <dsp:nvSpPr>
        <dsp:cNvPr id="0" name=""/>
        <dsp:cNvSpPr/>
      </dsp:nvSpPr>
      <dsp:spPr>
        <a:xfrm>
          <a:off x="3600282" y="1957848"/>
          <a:ext cx="1027695"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信息</a:t>
          </a:r>
        </a:p>
      </dsp:txBody>
      <dsp:txXfrm>
        <a:off x="3619396" y="1976962"/>
        <a:ext cx="989467" cy="614358"/>
      </dsp:txXfrm>
    </dsp:sp>
    <dsp:sp modelId="{439D1D71-B820-4407-A4E3-FB0B6430ADF6}">
      <dsp:nvSpPr>
        <dsp:cNvPr id="0" name=""/>
        <dsp:cNvSpPr/>
      </dsp:nvSpPr>
      <dsp:spPr>
        <a:xfrm>
          <a:off x="3409695" y="2854878"/>
          <a:ext cx="1180493"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A7A853-03FC-4292-A276-CBA56F2270BD}">
      <dsp:nvSpPr>
        <dsp:cNvPr id="0" name=""/>
        <dsp:cNvSpPr/>
      </dsp:nvSpPr>
      <dsp:spPr>
        <a:xfrm>
          <a:off x="3523883" y="2963357"/>
          <a:ext cx="1180493"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商务分析</a:t>
          </a:r>
          <a:endParaRPr lang="en-US" altLang="zh-CN" sz="900" kern="1200" dirty="0"/>
        </a:p>
        <a:p>
          <a:pPr marL="0" lvl="0" indent="0" algn="ctr" defTabSz="400050">
            <a:lnSpc>
              <a:spcPct val="90000"/>
            </a:lnSpc>
            <a:spcBef>
              <a:spcPct val="0"/>
            </a:spcBef>
            <a:spcAft>
              <a:spcPct val="35000"/>
            </a:spcAft>
            <a:buNone/>
          </a:pPr>
          <a:r>
            <a:rPr lang="zh-CN" altLang="en-US" sz="900" kern="1200" dirty="0"/>
            <a:t>（</a:t>
          </a:r>
          <a:r>
            <a:rPr lang="en-US" altLang="zh-CN" sz="900" kern="1200" dirty="0"/>
            <a:t>business analysis</a:t>
          </a:r>
          <a:r>
            <a:rPr lang="zh-CN" altLang="en-US" sz="900" kern="1200" dirty="0"/>
            <a:t>）</a:t>
          </a:r>
        </a:p>
      </dsp:txBody>
      <dsp:txXfrm>
        <a:off x="3542997" y="2982471"/>
        <a:ext cx="1142265" cy="614358"/>
      </dsp:txXfrm>
    </dsp:sp>
    <dsp:sp modelId="{F55193D1-0E63-4B21-A05B-0401A3BAD26D}">
      <dsp:nvSpPr>
        <dsp:cNvPr id="0" name=""/>
        <dsp:cNvSpPr/>
      </dsp:nvSpPr>
      <dsp:spPr>
        <a:xfrm>
          <a:off x="5716116" y="1848521"/>
          <a:ext cx="1027695"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F319E84-F7B8-4492-BE04-284D6B1192BC}">
      <dsp:nvSpPr>
        <dsp:cNvPr id="0" name=""/>
        <dsp:cNvSpPr/>
      </dsp:nvSpPr>
      <dsp:spPr>
        <a:xfrm>
          <a:off x="5830304" y="1956999"/>
          <a:ext cx="1027695"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系统</a:t>
          </a:r>
        </a:p>
      </dsp:txBody>
      <dsp:txXfrm>
        <a:off x="5849418" y="1976113"/>
        <a:ext cx="989467" cy="614358"/>
      </dsp:txXfrm>
    </dsp:sp>
    <dsp:sp modelId="{3CC30BF7-DB66-45A2-8196-A3D3AADF07D6}">
      <dsp:nvSpPr>
        <dsp:cNvPr id="0" name=""/>
        <dsp:cNvSpPr/>
      </dsp:nvSpPr>
      <dsp:spPr>
        <a:xfrm>
          <a:off x="5716116" y="2855332"/>
          <a:ext cx="1027695" cy="65258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FC8DA9-2E39-4A05-B155-5CD1E1696C25}">
      <dsp:nvSpPr>
        <dsp:cNvPr id="0" name=""/>
        <dsp:cNvSpPr/>
      </dsp:nvSpPr>
      <dsp:spPr>
        <a:xfrm>
          <a:off x="5830304" y="2963811"/>
          <a:ext cx="1027695" cy="652586"/>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zh-CN" altLang="en-US" sz="900" kern="1200" dirty="0"/>
            <a:t>分析设计</a:t>
          </a:r>
          <a:endParaRPr lang="en-US" altLang="zh-CN" sz="900" kern="1200" dirty="0"/>
        </a:p>
        <a:p>
          <a:pPr marL="0" lvl="0" indent="0" algn="ctr" defTabSz="400050">
            <a:lnSpc>
              <a:spcPct val="90000"/>
            </a:lnSpc>
            <a:spcBef>
              <a:spcPct val="0"/>
            </a:spcBef>
            <a:spcAft>
              <a:spcPct val="35000"/>
            </a:spcAft>
            <a:buNone/>
          </a:pPr>
          <a:r>
            <a:rPr lang="zh-CN" altLang="en-US" sz="900" kern="1200" dirty="0"/>
            <a:t>（</a:t>
          </a:r>
          <a:r>
            <a:rPr lang="en-US" altLang="zh-CN" sz="900" kern="1200" dirty="0" err="1"/>
            <a:t>analysis&amp;design</a:t>
          </a:r>
          <a:r>
            <a:rPr lang="zh-CN" altLang="en-US" sz="900" kern="1200" dirty="0"/>
            <a:t>）</a:t>
          </a:r>
        </a:p>
      </dsp:txBody>
      <dsp:txXfrm>
        <a:off x="5849418" y="2982925"/>
        <a:ext cx="989467" cy="614358"/>
      </dsp:txXfrm>
    </dsp:sp>
  </dsp:spTree>
</dsp:drawing>
</file>

<file path=ppt/diagrams/layout1.xml><?xml version="1.0" encoding="utf-8"?>
<dgm:layoutDef xmlns:dgm="http://schemas.openxmlformats.org/drawingml/2006/diagram" xmlns:a="http://schemas.openxmlformats.org/drawingml/2006/main" uniqueId="urn:microsoft.com/office/officeart/2008/layout/SquareAccentList">
  <dgm:title val=""/>
  <dgm:desc val=""/>
  <dgm:catLst>
    <dgm:cat type="list" pri="5500"/>
  </dgm:catLst>
  <dgm:samp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23">
          <dgm:prSet phldr="1"/>
        </dgm:pt>
      </dgm:ptLst>
      <dgm:cxnLst>
        <dgm:cxn modelId="1" srcId="0" destId="10" srcOrd="0" destOrd="0"/>
        <dgm:cxn modelId="2" srcId="10" destId="11" srcOrd="0" destOrd="0"/>
        <dgm:cxn modelId="3" srcId="10" destId="12" srcOrd="1" destOrd="0"/>
        <dgm:cxn modelId="4" srcId="10" destId="13" srcOrd="2" destOrd="0"/>
        <dgm:cxn modelId="5" srcId="0" destId="20" srcOrd="0" destOrd="0"/>
        <dgm:cxn modelId="6" srcId="20" destId="21" srcOrd="0" destOrd="0"/>
        <dgm:cxn modelId="7" srcId="20" destId="22" srcOrd="1" destOrd="0"/>
        <dgm:cxn modelId="8" srcId="20" destId="23" srcOrd="2" destOrd="0"/>
      </dgm:cxnLst>
      <dgm:bg/>
      <dgm:whole/>
    </dgm:dataModel>
  </dgm:sampData>
  <dgm:style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23">
          <dgm:prSet phldr="1"/>
        </dgm:pt>
      </dgm:ptLst>
      <dgm:cxnLst>
        <dgm:cxn modelId="1" srcId="0" destId="10" srcOrd="0" destOrd="0"/>
        <dgm:cxn modelId="2" srcId="10" destId="11" srcOrd="0" destOrd="0"/>
        <dgm:cxn modelId="3" srcId="10" destId="12" srcOrd="1" destOrd="0"/>
        <dgm:cxn modelId="4" srcId="10" destId="13" srcOrd="2" destOrd="0"/>
        <dgm:cxn modelId="5" srcId="0" destId="20" srcOrd="0" destOrd="0"/>
        <dgm:cxn modelId="6" srcId="20" destId="21" srcOrd="0" destOrd="0"/>
        <dgm:cxn modelId="7" srcId="20" destId="22" srcOrd="1" destOrd="0"/>
        <dgm:cxn modelId="8" srcId="20" destId="23" srcOrd="2"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23">
          <dgm:prSet phldr="1"/>
        </dgm:pt>
      </dgm:ptLst>
      <dgm:cxnLst>
        <dgm:cxn modelId="1" srcId="0" destId="10" srcOrd="0" destOrd="0"/>
        <dgm:cxn modelId="2" srcId="10" destId="11" srcOrd="0" destOrd="0"/>
        <dgm:cxn modelId="3" srcId="10" destId="12" srcOrd="1" destOrd="0"/>
        <dgm:cxn modelId="4" srcId="10" destId="13" srcOrd="2" destOrd="0"/>
        <dgm:cxn modelId="5" srcId="0" destId="20" srcOrd="0" destOrd="0"/>
        <dgm:cxn modelId="6" srcId="20" destId="21" srcOrd="0" destOrd="0"/>
        <dgm:cxn modelId="7" srcId="20" destId="22" srcOrd="1" destOrd="0"/>
        <dgm:cxn modelId="8" srcId="20" destId="23" srcOrd="2" destOrd="0"/>
      </dgm:cxnLst>
      <dgm:bg/>
      <dgm:whole/>
    </dgm:dataModel>
  </dgm:clrData>
  <dgm:layoutNode name="layout">
    <dgm:varLst>
      <dgm:chMax/>
      <dgm:chPref/>
      <dgm:dir/>
      <dgm:resizeHandles/>
    </dgm:varLst>
    <dgm:choose name="Name0">
      <dgm:if name="Name1" func="var" arg="dir" op="equ" val="norm">
        <dgm:alg type="hierChild">
          <dgm:param type="linDir" val="fromL"/>
          <dgm:param type="vertAlign" val="t"/>
          <dgm:param type="nodeVertAlign" val="t"/>
          <dgm:param type="horzAlign" val="ctr"/>
          <dgm:param type="fallback" val="1D"/>
        </dgm:alg>
      </dgm:if>
      <dgm:else name="Name2">
        <dgm:alg type="hierChild">
          <dgm:param type="linDir" val="fromR"/>
          <dgm:param type="vertAlign" val="t"/>
          <dgm:param type="nodeVertAlign" val="t"/>
          <dgm:param type="horzAlign" val="ctr"/>
          <dgm:param type="fallback" val="1D"/>
        </dgm:alg>
      </dgm:else>
    </dgm:choose>
    <dgm:shape xmlns:r="http://schemas.openxmlformats.org/officeDocument/2006/relationships" r:blip="">
      <dgm:adjLst/>
    </dgm:shape>
    <dgm:presOf/>
    <dgm:constrLst>
      <dgm:constr type="primFontSz" for="des" forName="Parent" op="equ" val="65"/>
      <dgm:constr type="primFontSz" for="des" forName="Child" op="equ" val="65"/>
      <dgm:constr type="primFontSz" for="des" forName="Child" refType="primFontSz" refFor="des" refForName="Parent" op="lte"/>
      <dgm:constr type="w" for="des" forName="rootComposite" refType="h" refFor="des" refForName="rootComposite" fact="3.0396"/>
      <dgm:constr type="h" for="des" forName="rootComposite" refType="h"/>
      <dgm:constr type="w" for="des" forName="childComposite" refType="w" refFor="des" refForName="rootComposite"/>
      <dgm:constr type="h" for="des" forName="childComposite" refType="h" refFor="des" refForName="rootComposite" fact="0.5205"/>
      <dgm:constr type="sibSp" refType="w" refFor="des" refForName="rootComposite" fact="0.05"/>
      <dgm:constr type="sp" for="des" forName="root" refType="h" refFor="des" refForName="childComposite" fact="0.2855"/>
    </dgm:constrLst>
    <dgm:ruleLst/>
    <dgm:forEach name="Name3" axis="ch">
      <dgm:forEach name="Name4" axis="self" ptType="node" cnt="1">
        <dgm:layoutNode name="root">
          <dgm:varLst>
            <dgm:chMax/>
            <dgm:chPref/>
          </dgm:varLst>
          <dgm:alg type="hierRoot">
            <dgm:param type="hierAlign" val="tL"/>
          </dgm:alg>
          <dgm:shape xmlns:r="http://schemas.openxmlformats.org/officeDocument/2006/relationships" r:blip="">
            <dgm:adjLst/>
          </dgm:shape>
          <dgm:presOf/>
          <dgm:constrLst/>
          <dgm:ruleLst/>
          <dgm:layoutNode name="rootComposite">
            <dgm:varLst/>
            <dgm:alg type="composite"/>
            <dgm:shape xmlns:r="http://schemas.openxmlformats.org/officeDocument/2006/relationships" r:blip="">
              <dgm:adjLst/>
            </dgm:shape>
            <dgm:presOf axis="self" ptType="node" cnt="1"/>
            <dgm:choose name="Name5">
              <dgm:if name="Name6" func="var" arg="dir" op="equ" val="norm">
                <dgm:constrLst>
                  <dgm:constr type="l" for="ch" forName="Parent" refType="w" fact="0"/>
                  <dgm:constr type="t" for="ch" forName="Parent" refType="h" fact="0"/>
                  <dgm:constr type="w" for="ch" forName="Parent" refType="w"/>
                  <dgm:constr type="h" for="ch" forName="Parent" refType="h" fact="0.6424"/>
                  <dgm:constr type="l" for="ch" forName="ParentAccent" refType="w" fact="0"/>
                  <dgm:constr type="b" for="ch" forName="ParentAccent" refType="h"/>
                  <dgm:constr type="w" for="ch" forName="ParentAccent" refType="w"/>
                  <dgm:constr type="h" for="ch" forName="ParentAccent" refType="h" fact="0.3576"/>
                  <dgm:constr type="l" for="ch" forName="ParentSmallAccent" refType="w" fact="0"/>
                  <dgm:constr type="b" for="ch" forName="ParentSmallAccent" refType="h"/>
                  <dgm:constr type="w" for="ch" forName="ParentSmallAccent" refType="h" fact="0.2233"/>
                  <dgm:constr type="h" for="ch" forName="ParentSmallAccent" refType="h" fact="0.2233"/>
                </dgm:constrLst>
              </dgm:if>
              <dgm:else name="Name7">
                <dgm:constrLst>
                  <dgm:constr type="l" for="ch" forName="Parent" refType="w" fact="0"/>
                  <dgm:constr type="t" for="ch" forName="Parent" refType="h" fact="0"/>
                  <dgm:constr type="w" for="ch" forName="Parent" refType="w"/>
                  <dgm:constr type="h" for="ch" forName="Parent" refType="h" fact="0.6424"/>
                  <dgm:constr type="l" for="ch" forName="ParentAccent" refType="w" fact="0"/>
                  <dgm:constr type="b" for="ch" forName="ParentAccent" refType="h"/>
                  <dgm:constr type="w" for="ch" forName="ParentAccent" refType="w"/>
                  <dgm:constr type="h" for="ch" forName="ParentAccent" refType="h" fact="0.3576"/>
                  <dgm:constr type="r" for="ch" forName="ParentSmallAccent" refType="w"/>
                  <dgm:constr type="b" for="ch" forName="ParentSmallAccent" refType="h"/>
                  <dgm:constr type="w" for="ch" forName="ParentSmallAccent" refType="h" fact="0.2233"/>
                  <dgm:constr type="h" for="ch" forName="ParentSmallAccent" refType="h" fact="0.2233"/>
                </dgm:constrLst>
              </dgm:else>
            </dgm:choose>
            <dgm:ruleLst/>
            <dgm:layoutNode name="ParentAccent" styleLbl="alignNode1">
              <dgm:alg type="sp"/>
              <dgm:shape xmlns:r="http://schemas.openxmlformats.org/officeDocument/2006/relationships" type="rect" r:blip="">
                <dgm:adjLst/>
              </dgm:shape>
              <dgm:presOf/>
            </dgm:layoutNode>
            <dgm:layoutNode name="ParentSmallAccent" styleLbl="fgAcc1">
              <dgm:alg type="sp"/>
              <dgm:shape xmlns:r="http://schemas.openxmlformats.org/officeDocument/2006/relationships" type="rect" r:blip="">
                <dgm:adjLst/>
              </dgm:shape>
              <dgm:presOf/>
            </dgm:layoutNode>
            <dgm:layoutNode name="Parent" styleLbl="revTx">
              <dgm:varLst>
                <dgm:chMax/>
                <dgm:chPref val="4"/>
                <dgm:bulletEnabled val="1"/>
              </dgm:varLst>
              <dgm:choose name="Name8">
                <dgm:if name="Name9" func="var" arg="dir" op="equ" val="norm">
                  <dgm:alg type="tx">
                    <dgm:param type="txAnchorVertCh" val="mid"/>
                    <dgm:param type="parTxLTRAlign" val="l"/>
                  </dgm:alg>
                </dgm:if>
                <dgm:else name="Name10">
                  <dgm:alg type="tx">
                    <dgm:param type="txAnchorVertCh" val="mid"/>
                    <dgm:param type="parTxLTRAlign" val="r"/>
                  </dgm:alg>
                </dgm:else>
              </dgm:choose>
              <dgm:shape xmlns:r="http://schemas.openxmlformats.org/officeDocument/2006/relationships" type="rect" r:blip="">
                <dgm:adjLst/>
              </dgm:shape>
              <dgm:presOf axis="self" ptType="node"/>
              <dgm:constrLst>
                <dgm:constr type="tMarg" refType="primFontSz" fact="0.1"/>
                <dgm:constr type="bMarg" refType="primFontSz" fact="0.1"/>
                <dgm:constr type="lMarg" refType="primFontSz" fact="0.15"/>
                <dgm:constr type="rMarg" refType="primFontSz" fact="0.15"/>
              </dgm:constrLst>
              <dgm:ruleLst>
                <dgm:rule type="primFontSz" val="5" fact="NaN" max="NaN"/>
                <dgm:rule type="primFontSz" val="65" fact="NaN" max="NaN"/>
              </dgm:ruleLst>
            </dgm:layoutNode>
          </dgm:layoutNode>
          <dgm:layoutNode name="childShape">
            <dgm:varLst>
              <dgm:chMax val="0"/>
              <dgm:chPref val="0"/>
            </dgm:varLst>
            <dgm:alg type="hierChild">
              <dgm:param type="chAlign" val="r"/>
              <dgm:param type="linDir" val="fromT"/>
              <dgm:param type="fallback" val="2D"/>
            </dgm:alg>
            <dgm:shape xmlns:r="http://schemas.openxmlformats.org/officeDocument/2006/relationships" r:blip="">
              <dgm:adjLst/>
            </dgm:shape>
            <dgm:presOf/>
            <dgm:constrLst/>
            <dgm:ruleLst/>
            <dgm:forEach name="Name11" axis="ch">
              <dgm:forEach name="Name12" axis="self" ptType="node">
                <dgm:layoutNode name="childComposite">
                  <dgm:varLst>
                    <dgm:chMax val="0"/>
                    <dgm:chPref val="0"/>
                  </dgm:varLst>
                  <dgm:alg type="composite"/>
                  <dgm:shape xmlns:r="http://schemas.openxmlformats.org/officeDocument/2006/relationships" r:blip="">
                    <dgm:adjLst/>
                  </dgm:shape>
                  <dgm:presOf/>
                  <dgm:choose name="Name13">
                    <dgm:if name="Name14" func="var" arg="dir" op="equ" val="norm">
                      <dgm:constrLst>
                        <dgm:constr type="w" for="ch" forName="ChildAccent" refType="h" fact="0.429"/>
                        <dgm:constr type="h" for="ch" forName="ChildAccent" refType="h" fact="0.429"/>
                        <dgm:constr type="l" for="ch" forName="ChildAccent" refType="w" fact="0"/>
                        <dgm:constr type="t" for="ch" forName="ChildAccent" refType="h" fact="0.2855"/>
                        <dgm:constr type="w" for="ch" forName="Child" refType="w" fact="0.93"/>
                        <dgm:constr type="h" for="ch" forName="Child" refType="h"/>
                        <dgm:constr type="l" for="ch" forName="Child" refType="w" fact="0.07"/>
                        <dgm:constr type="t" for="ch" forName="Child" refType="h" fact="0"/>
                      </dgm:constrLst>
                    </dgm:if>
                    <dgm:else name="Name15">
                      <dgm:constrLst>
                        <dgm:constr type="w" for="ch" forName="ChildAccent" refType="h" fact="0.429"/>
                        <dgm:constr type="h" for="ch" forName="ChildAccent" refType="h" fact="0.429"/>
                        <dgm:constr type="r" for="ch" forName="ChildAccent" refType="w"/>
                        <dgm:constr type="t" for="ch" forName="ChildAccent" refType="h" fact="0.2855"/>
                        <dgm:constr type="w" for="ch" forName="Child" refType="w" fact="0.93"/>
                        <dgm:constr type="h" for="ch" forName="Child" refType="h"/>
                        <dgm:constr type="r" for="ch" forName="Child" refType="w" fact="0.93"/>
                        <dgm:constr type="t" for="ch" forName="Child" refType="h" fact="0"/>
                      </dgm:constrLst>
                    </dgm:else>
                  </dgm:choose>
                  <dgm:ruleLst/>
                  <dgm:layoutNode name="ChildAccent" styleLbl="solidFgAcc1">
                    <dgm:alg type="sp"/>
                    <dgm:shape xmlns:r="http://schemas.openxmlformats.org/officeDocument/2006/relationships" type="rect" r:blip="">
                      <dgm:adjLst/>
                    </dgm:shape>
                    <dgm:presOf/>
                  </dgm:layoutNode>
                  <dgm:layoutNode name="Child" styleLbl="revTx">
                    <dgm:varLst>
                      <dgm:chMax val="0"/>
                      <dgm:chPref val="0"/>
                      <dgm:bulletEnabled val="1"/>
                    </dgm:varLst>
                    <dgm:choose name="Name16">
                      <dgm:if name="Name17" func="var" arg="dir" op="equ" val="norm">
                        <dgm:alg type="tx">
                          <dgm:param type="txAnchorVertCh" val="mid"/>
                          <dgm:param type="parTxLTRAlign" val="l"/>
                        </dgm:alg>
                      </dgm:if>
                      <dgm:else name="Name18">
                        <dgm:alg type="tx">
                          <dgm:param type="txAnchorVertCh" val="mid"/>
                          <dgm:param type="parTxLTRAlign" val="r"/>
                        </dgm:alg>
                      </dgm:else>
                    </dgm:choose>
                    <dgm:shape xmlns:r="http://schemas.openxmlformats.org/officeDocument/2006/relationships" type="rect" r:blip="">
                      <dgm:adjLst/>
                    </dgm:shape>
                    <dgm:presOf axis="desOrSelf" ptType="node node"/>
                    <dgm:ruleLst>
                      <dgm:rule type="primFontSz" val="5" fact="NaN" max="NaN"/>
                    </dgm:ruleLs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2">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3">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png>
</file>

<file path=ppt/media/image42.png>
</file>

<file path=ppt/media/image43.jpeg>
</file>

<file path=ppt/media/image44.jpeg>
</file>

<file path=ppt/media/image45.jpeg>
</file>

<file path=ppt/media/image46.jpeg>
</file>

<file path=ppt/media/image47.png>
</file>

<file path=ppt/media/image48.png>
</file>

<file path=ppt/media/image49.jpeg>
</file>

<file path=ppt/media/image5.jpeg>
</file>

<file path=ppt/media/image50.jpeg>
</file>

<file path=ppt/media/image51.png>
</file>

<file path=ppt/media/image52.png>
</file>

<file path=ppt/media/image53.jpeg>
</file>

<file path=ppt/media/image54.png>
</file>

<file path=ppt/media/image55.jpeg>
</file>

<file path=ppt/media/image56.png>
</file>

<file path=ppt/media/image57.png>
</file>

<file path=ppt/media/image58.png>
</file>

<file path=ppt/media/image59.png>
</file>

<file path=ppt/media/image6.jpe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03CD96-77C3-4C22-8022-CCF8611A636C}" type="datetimeFigureOut">
              <a:rPr lang="zh-CN" altLang="en-US" smtClean="0"/>
              <a:t>2021/12/12</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3CD84F4-6D94-4782-A51D-C62AC67B3A10}" type="slidenum">
              <a:rPr lang="zh-CN" altLang="en-US" smtClean="0"/>
              <a:t>‹#›</a:t>
            </a:fld>
            <a:endParaRPr lang="zh-CN" altLang="en-US"/>
          </a:p>
        </p:txBody>
      </p:sp>
    </p:spTree>
    <p:extLst>
      <p:ext uri="{BB962C8B-B14F-4D97-AF65-F5344CB8AC3E}">
        <p14:creationId xmlns:p14="http://schemas.microsoft.com/office/powerpoint/2010/main" val="2746441603"/>
      </p:ext>
    </p:extLst>
  </p:cSld>
  <p:clrMap bg1="lt1" tx1="dk1" bg2="lt2" tx2="dk2" accent1="accent1" accent2="accent2" accent3="accent3" accent4="accent4" accent5="accent5" accent6="accent6" hlink="hlink" folHlink="folHlink"/>
  <p:notesStyle>
    <a:lvl1pPr marL="0" algn="l" defTabSz="879061" rtl="0" eaLnBrk="1" latinLnBrk="0" hangingPunct="1">
      <a:defRPr sz="1200" kern="1200">
        <a:solidFill>
          <a:schemeClr val="tx1"/>
        </a:solidFill>
        <a:latin typeface="+mn-lt"/>
        <a:ea typeface="+mn-ea"/>
        <a:cs typeface="+mn-cs"/>
      </a:defRPr>
    </a:lvl1pPr>
    <a:lvl2pPr marL="439531" algn="l" defTabSz="879061" rtl="0" eaLnBrk="1" latinLnBrk="0" hangingPunct="1">
      <a:defRPr sz="1200" kern="1200">
        <a:solidFill>
          <a:schemeClr val="tx1"/>
        </a:solidFill>
        <a:latin typeface="+mn-lt"/>
        <a:ea typeface="+mn-ea"/>
        <a:cs typeface="+mn-cs"/>
      </a:defRPr>
    </a:lvl2pPr>
    <a:lvl3pPr marL="879061" algn="l" defTabSz="879061" rtl="0" eaLnBrk="1" latinLnBrk="0" hangingPunct="1">
      <a:defRPr sz="1200" kern="1200">
        <a:solidFill>
          <a:schemeClr val="tx1"/>
        </a:solidFill>
        <a:latin typeface="+mn-lt"/>
        <a:ea typeface="+mn-ea"/>
        <a:cs typeface="+mn-cs"/>
      </a:defRPr>
    </a:lvl3pPr>
    <a:lvl4pPr marL="1318592" algn="l" defTabSz="879061" rtl="0" eaLnBrk="1" latinLnBrk="0" hangingPunct="1">
      <a:defRPr sz="1200" kern="1200">
        <a:solidFill>
          <a:schemeClr val="tx1"/>
        </a:solidFill>
        <a:latin typeface="+mn-lt"/>
        <a:ea typeface="+mn-ea"/>
        <a:cs typeface="+mn-cs"/>
      </a:defRPr>
    </a:lvl4pPr>
    <a:lvl5pPr marL="1758122" algn="l" defTabSz="879061" rtl="0" eaLnBrk="1" latinLnBrk="0" hangingPunct="1">
      <a:defRPr sz="1200" kern="1200">
        <a:solidFill>
          <a:schemeClr val="tx1"/>
        </a:solidFill>
        <a:latin typeface="+mn-lt"/>
        <a:ea typeface="+mn-ea"/>
        <a:cs typeface="+mn-cs"/>
      </a:defRPr>
    </a:lvl5pPr>
    <a:lvl6pPr marL="2197653" algn="l" defTabSz="879061" rtl="0" eaLnBrk="1" latinLnBrk="0" hangingPunct="1">
      <a:defRPr sz="1200" kern="1200">
        <a:solidFill>
          <a:schemeClr val="tx1"/>
        </a:solidFill>
        <a:latin typeface="+mn-lt"/>
        <a:ea typeface="+mn-ea"/>
        <a:cs typeface="+mn-cs"/>
      </a:defRPr>
    </a:lvl6pPr>
    <a:lvl7pPr marL="2637184" algn="l" defTabSz="879061" rtl="0" eaLnBrk="1" latinLnBrk="0" hangingPunct="1">
      <a:defRPr sz="1200" kern="1200">
        <a:solidFill>
          <a:schemeClr val="tx1"/>
        </a:solidFill>
        <a:latin typeface="+mn-lt"/>
        <a:ea typeface="+mn-ea"/>
        <a:cs typeface="+mn-cs"/>
      </a:defRPr>
    </a:lvl7pPr>
    <a:lvl8pPr marL="3076714" algn="l" defTabSz="879061" rtl="0" eaLnBrk="1" latinLnBrk="0" hangingPunct="1">
      <a:defRPr sz="1200" kern="1200">
        <a:solidFill>
          <a:schemeClr val="tx1"/>
        </a:solidFill>
        <a:latin typeface="+mn-lt"/>
        <a:ea typeface="+mn-ea"/>
        <a:cs typeface="+mn-cs"/>
      </a:defRPr>
    </a:lvl8pPr>
    <a:lvl9pPr marL="3516245" algn="l" defTabSz="879061"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a:t>
            </a:fld>
            <a:endParaRPr lang="zh-CN" altLang="en-US">
              <a:solidFill>
                <a:prstClr val="black"/>
              </a:solidFill>
            </a:endParaRPr>
          </a:p>
        </p:txBody>
      </p:sp>
    </p:spTree>
    <p:extLst>
      <p:ext uri="{BB962C8B-B14F-4D97-AF65-F5344CB8AC3E}">
        <p14:creationId xmlns:p14="http://schemas.microsoft.com/office/powerpoint/2010/main" val="36071086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15</a:t>
            </a:fld>
            <a:endParaRPr lang="zh-CN" altLang="en-US">
              <a:solidFill>
                <a:prstClr val="black"/>
              </a:solidFill>
            </a:endParaRPr>
          </a:p>
        </p:txBody>
      </p:sp>
    </p:spTree>
    <p:extLst>
      <p:ext uri="{BB962C8B-B14F-4D97-AF65-F5344CB8AC3E}">
        <p14:creationId xmlns:p14="http://schemas.microsoft.com/office/powerpoint/2010/main" val="316428134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107</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108</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109</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16</a:t>
            </a:fld>
            <a:endParaRPr lang="zh-CN" altLang="en-US">
              <a:solidFill>
                <a:prstClr val="black"/>
              </a:solidFill>
            </a:endParaRPr>
          </a:p>
        </p:txBody>
      </p:sp>
    </p:spTree>
    <p:extLst>
      <p:ext uri="{BB962C8B-B14F-4D97-AF65-F5344CB8AC3E}">
        <p14:creationId xmlns:p14="http://schemas.microsoft.com/office/powerpoint/2010/main" val="3607108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17</a:t>
            </a:fld>
            <a:endParaRPr lang="zh-CN" altLang="en-US">
              <a:solidFill>
                <a:prstClr val="black"/>
              </a:solidFill>
            </a:endParaRPr>
          </a:p>
        </p:txBody>
      </p:sp>
    </p:spTree>
    <p:extLst>
      <p:ext uri="{BB962C8B-B14F-4D97-AF65-F5344CB8AC3E}">
        <p14:creationId xmlns:p14="http://schemas.microsoft.com/office/powerpoint/2010/main" val="3607108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18</a:t>
            </a:fld>
            <a:endParaRPr lang="zh-CN" altLang="en-US">
              <a:solidFill>
                <a:prstClr val="black"/>
              </a:solidFill>
            </a:endParaRPr>
          </a:p>
        </p:txBody>
      </p:sp>
    </p:spTree>
    <p:extLst>
      <p:ext uri="{BB962C8B-B14F-4D97-AF65-F5344CB8AC3E}">
        <p14:creationId xmlns:p14="http://schemas.microsoft.com/office/powerpoint/2010/main" val="15712248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19</a:t>
            </a:fld>
            <a:endParaRPr lang="zh-CN" altLang="en-US">
              <a:solidFill>
                <a:prstClr val="black"/>
              </a:solidFill>
            </a:endParaRPr>
          </a:p>
        </p:txBody>
      </p:sp>
    </p:spTree>
    <p:extLst>
      <p:ext uri="{BB962C8B-B14F-4D97-AF65-F5344CB8AC3E}">
        <p14:creationId xmlns:p14="http://schemas.microsoft.com/office/powerpoint/2010/main" val="30771802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20</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21</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22</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23</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24</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a:t>
            </a:fld>
            <a:endParaRPr lang="zh-CN" altLang="en-US">
              <a:solidFill>
                <a:prstClr val="black"/>
              </a:solidFill>
            </a:endParaRPr>
          </a:p>
        </p:txBody>
      </p:sp>
    </p:spTree>
    <p:extLst>
      <p:ext uri="{BB962C8B-B14F-4D97-AF65-F5344CB8AC3E}">
        <p14:creationId xmlns:p14="http://schemas.microsoft.com/office/powerpoint/2010/main" val="36071086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25</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26</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27</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28</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29</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30</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31</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32</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33</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34</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a:t>
            </a:fld>
            <a:endParaRPr lang="zh-CN" altLang="en-US">
              <a:solidFill>
                <a:prstClr val="black"/>
              </a:solidFill>
            </a:endParaRPr>
          </a:p>
        </p:txBody>
      </p:sp>
    </p:spTree>
    <p:extLst>
      <p:ext uri="{BB962C8B-B14F-4D97-AF65-F5344CB8AC3E}">
        <p14:creationId xmlns:p14="http://schemas.microsoft.com/office/powerpoint/2010/main" val="36071086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35</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36</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37</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38</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39</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40</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41</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42</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43</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44</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a:t>
            </a:fld>
            <a:endParaRPr lang="zh-CN" altLang="en-US">
              <a:solidFill>
                <a:prstClr val="black"/>
              </a:solidFill>
            </a:endParaRPr>
          </a:p>
        </p:txBody>
      </p:sp>
    </p:spTree>
    <p:extLst>
      <p:ext uri="{BB962C8B-B14F-4D97-AF65-F5344CB8AC3E}">
        <p14:creationId xmlns:p14="http://schemas.microsoft.com/office/powerpoint/2010/main" val="36071086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45</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46</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47</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48</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49</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50</a:t>
            </a:fld>
            <a:endParaRPr lang="zh-CN" altLang="en-US">
              <a:solidFill>
                <a:prstClr val="black"/>
              </a:solidFill>
            </a:endParaRPr>
          </a:p>
        </p:txBody>
      </p:sp>
    </p:spTree>
    <p:extLst>
      <p:ext uri="{BB962C8B-B14F-4D97-AF65-F5344CB8AC3E}">
        <p14:creationId xmlns:p14="http://schemas.microsoft.com/office/powerpoint/2010/main" val="29731310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52</a:t>
            </a:fld>
            <a:endParaRPr lang="zh-CN" altLang="en-US">
              <a:solidFill>
                <a:prstClr val="black"/>
              </a:solidFill>
            </a:endParaRPr>
          </a:p>
        </p:txBody>
      </p:sp>
    </p:spTree>
    <p:extLst>
      <p:ext uri="{BB962C8B-B14F-4D97-AF65-F5344CB8AC3E}">
        <p14:creationId xmlns:p14="http://schemas.microsoft.com/office/powerpoint/2010/main" val="4963551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53</a:t>
            </a:fld>
            <a:endParaRPr lang="zh-CN" altLang="en-US">
              <a:solidFill>
                <a:prstClr val="black"/>
              </a:solidFill>
            </a:endParaRPr>
          </a:p>
        </p:txBody>
      </p:sp>
    </p:spTree>
    <p:extLst>
      <p:ext uri="{BB962C8B-B14F-4D97-AF65-F5344CB8AC3E}">
        <p14:creationId xmlns:p14="http://schemas.microsoft.com/office/powerpoint/2010/main" val="375644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54</a:t>
            </a:fld>
            <a:endParaRPr lang="zh-CN" altLang="en-US">
              <a:solidFill>
                <a:prstClr val="black"/>
              </a:solidFill>
            </a:endParaRPr>
          </a:p>
        </p:txBody>
      </p:sp>
    </p:spTree>
    <p:extLst>
      <p:ext uri="{BB962C8B-B14F-4D97-AF65-F5344CB8AC3E}">
        <p14:creationId xmlns:p14="http://schemas.microsoft.com/office/powerpoint/2010/main" val="10048704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55</a:t>
            </a:fld>
            <a:endParaRPr lang="zh-CN" altLang="en-US">
              <a:solidFill>
                <a:prstClr val="black"/>
              </a:solidFill>
            </a:endParaRPr>
          </a:p>
        </p:txBody>
      </p:sp>
    </p:spTree>
    <p:extLst>
      <p:ext uri="{BB962C8B-B14F-4D97-AF65-F5344CB8AC3E}">
        <p14:creationId xmlns:p14="http://schemas.microsoft.com/office/powerpoint/2010/main" val="10048704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EEC51A20-CD35-464D-BD61-6AB26F2EF96C}" type="slidenum">
              <a:rPr lang="zh-CN" altLang="en-US" smtClean="0">
                <a:solidFill>
                  <a:prstClr val="black"/>
                </a:solidFill>
              </a:rPr>
              <a:pPr>
                <a:defRPr/>
              </a:pPr>
              <a:t>9</a:t>
            </a:fld>
            <a:endParaRPr lang="zh-CN" altLang="en-US">
              <a:solidFill>
                <a:prstClr val="black"/>
              </a:solidFill>
            </a:endParaRPr>
          </a:p>
        </p:txBody>
      </p:sp>
    </p:spTree>
    <p:extLst>
      <p:ext uri="{BB962C8B-B14F-4D97-AF65-F5344CB8AC3E}">
        <p14:creationId xmlns:p14="http://schemas.microsoft.com/office/powerpoint/2010/main" val="10321346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56</a:t>
            </a:fld>
            <a:endParaRPr lang="zh-CN" altLang="en-US">
              <a:solidFill>
                <a:prstClr val="black"/>
              </a:solidFill>
            </a:endParaRPr>
          </a:p>
        </p:txBody>
      </p:sp>
    </p:spTree>
    <p:extLst>
      <p:ext uri="{BB962C8B-B14F-4D97-AF65-F5344CB8AC3E}">
        <p14:creationId xmlns:p14="http://schemas.microsoft.com/office/powerpoint/2010/main" val="100487047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57</a:t>
            </a:fld>
            <a:endParaRPr lang="zh-CN" altLang="en-US">
              <a:solidFill>
                <a:prstClr val="black"/>
              </a:solidFill>
            </a:endParaRPr>
          </a:p>
        </p:txBody>
      </p:sp>
    </p:spTree>
    <p:extLst>
      <p:ext uri="{BB962C8B-B14F-4D97-AF65-F5344CB8AC3E}">
        <p14:creationId xmlns:p14="http://schemas.microsoft.com/office/powerpoint/2010/main" val="157748110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59</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60</a:t>
            </a:fld>
            <a:endParaRPr lang="zh-CN" altLang="en-US">
              <a:solidFill>
                <a:prstClr val="black"/>
              </a:solidFill>
            </a:endParaRPr>
          </a:p>
        </p:txBody>
      </p:sp>
    </p:spTree>
    <p:extLst>
      <p:ext uri="{BB962C8B-B14F-4D97-AF65-F5344CB8AC3E}">
        <p14:creationId xmlns:p14="http://schemas.microsoft.com/office/powerpoint/2010/main" val="224128121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61</a:t>
            </a:fld>
            <a:endParaRPr lang="zh-CN" altLang="en-US">
              <a:solidFill>
                <a:prstClr val="black"/>
              </a:solidFill>
            </a:endParaRPr>
          </a:p>
        </p:txBody>
      </p:sp>
    </p:spTree>
    <p:extLst>
      <p:ext uri="{BB962C8B-B14F-4D97-AF65-F5344CB8AC3E}">
        <p14:creationId xmlns:p14="http://schemas.microsoft.com/office/powerpoint/2010/main" val="224128121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62</a:t>
            </a:fld>
            <a:endParaRPr lang="zh-CN" altLang="en-US">
              <a:solidFill>
                <a:prstClr val="black"/>
              </a:solidFill>
            </a:endParaRPr>
          </a:p>
        </p:txBody>
      </p:sp>
    </p:spTree>
    <p:extLst>
      <p:ext uri="{BB962C8B-B14F-4D97-AF65-F5344CB8AC3E}">
        <p14:creationId xmlns:p14="http://schemas.microsoft.com/office/powerpoint/2010/main" val="407725510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63</a:t>
            </a:fld>
            <a:endParaRPr lang="zh-CN" altLang="en-US">
              <a:solidFill>
                <a:prstClr val="black"/>
              </a:solidFill>
            </a:endParaRPr>
          </a:p>
        </p:txBody>
      </p:sp>
    </p:spTree>
    <p:extLst>
      <p:ext uri="{BB962C8B-B14F-4D97-AF65-F5344CB8AC3E}">
        <p14:creationId xmlns:p14="http://schemas.microsoft.com/office/powerpoint/2010/main" val="407725510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64</a:t>
            </a:fld>
            <a:endParaRPr lang="zh-CN" altLang="en-US">
              <a:solidFill>
                <a:prstClr val="black"/>
              </a:solidFill>
            </a:endParaRPr>
          </a:p>
        </p:txBody>
      </p:sp>
    </p:spTree>
    <p:extLst>
      <p:ext uri="{BB962C8B-B14F-4D97-AF65-F5344CB8AC3E}">
        <p14:creationId xmlns:p14="http://schemas.microsoft.com/office/powerpoint/2010/main" val="407725510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65</a:t>
            </a:fld>
            <a:endParaRPr lang="zh-CN" altLang="en-US">
              <a:solidFill>
                <a:prstClr val="black"/>
              </a:solidFill>
            </a:endParaRPr>
          </a:p>
        </p:txBody>
      </p:sp>
    </p:spTree>
    <p:extLst>
      <p:ext uri="{BB962C8B-B14F-4D97-AF65-F5344CB8AC3E}">
        <p14:creationId xmlns:p14="http://schemas.microsoft.com/office/powerpoint/2010/main" val="407725510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66</a:t>
            </a:fld>
            <a:endParaRPr lang="zh-CN" altLang="en-US">
              <a:solidFill>
                <a:prstClr val="black"/>
              </a:solidFill>
            </a:endParaRPr>
          </a:p>
        </p:txBody>
      </p:sp>
    </p:spTree>
    <p:extLst>
      <p:ext uri="{BB962C8B-B14F-4D97-AF65-F5344CB8AC3E}">
        <p14:creationId xmlns:p14="http://schemas.microsoft.com/office/powerpoint/2010/main" val="2106311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a:t>
            </a:fld>
            <a:endParaRPr lang="zh-CN" altLang="en-US">
              <a:solidFill>
                <a:prstClr val="black"/>
              </a:solidFill>
            </a:endParaRPr>
          </a:p>
        </p:txBody>
      </p:sp>
    </p:spTree>
    <p:extLst>
      <p:ext uri="{BB962C8B-B14F-4D97-AF65-F5344CB8AC3E}">
        <p14:creationId xmlns:p14="http://schemas.microsoft.com/office/powerpoint/2010/main" val="360710867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67</a:t>
            </a:fld>
            <a:endParaRPr lang="zh-CN" altLang="en-US">
              <a:solidFill>
                <a:prstClr val="black"/>
              </a:solidFill>
            </a:endParaRPr>
          </a:p>
        </p:txBody>
      </p:sp>
    </p:spTree>
    <p:extLst>
      <p:ext uri="{BB962C8B-B14F-4D97-AF65-F5344CB8AC3E}">
        <p14:creationId xmlns:p14="http://schemas.microsoft.com/office/powerpoint/2010/main" val="10318276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68</a:t>
            </a:fld>
            <a:endParaRPr lang="zh-CN" altLang="en-US">
              <a:solidFill>
                <a:prstClr val="black"/>
              </a:solidFill>
            </a:endParaRPr>
          </a:p>
        </p:txBody>
      </p:sp>
    </p:spTree>
    <p:extLst>
      <p:ext uri="{BB962C8B-B14F-4D97-AF65-F5344CB8AC3E}">
        <p14:creationId xmlns:p14="http://schemas.microsoft.com/office/powerpoint/2010/main" val="403957408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69</a:t>
            </a:fld>
            <a:endParaRPr lang="zh-CN" altLang="en-US">
              <a:solidFill>
                <a:prstClr val="black"/>
              </a:solidFill>
            </a:endParaRPr>
          </a:p>
        </p:txBody>
      </p:sp>
    </p:spTree>
    <p:extLst>
      <p:ext uri="{BB962C8B-B14F-4D97-AF65-F5344CB8AC3E}">
        <p14:creationId xmlns:p14="http://schemas.microsoft.com/office/powerpoint/2010/main" val="163702618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70</a:t>
            </a:fld>
            <a:endParaRPr lang="zh-CN" altLang="en-US">
              <a:solidFill>
                <a:prstClr val="black"/>
              </a:solidFill>
            </a:endParaRPr>
          </a:p>
        </p:txBody>
      </p:sp>
    </p:spTree>
    <p:extLst>
      <p:ext uri="{BB962C8B-B14F-4D97-AF65-F5344CB8AC3E}">
        <p14:creationId xmlns:p14="http://schemas.microsoft.com/office/powerpoint/2010/main" val="163702618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CD84F4-6D94-4782-A51D-C62AC67B3A10}" type="slidenum">
              <a:rPr lang="zh-CN" altLang="en-US" smtClean="0"/>
              <a:t>71</a:t>
            </a:fld>
            <a:endParaRPr lang="zh-CN" altLang="en-US"/>
          </a:p>
        </p:txBody>
      </p:sp>
    </p:spTree>
    <p:extLst>
      <p:ext uri="{BB962C8B-B14F-4D97-AF65-F5344CB8AC3E}">
        <p14:creationId xmlns:p14="http://schemas.microsoft.com/office/powerpoint/2010/main" val="226056708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72</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73</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74</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75</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76</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12</a:t>
            </a:fld>
            <a:endParaRPr lang="zh-CN" altLang="en-US">
              <a:solidFill>
                <a:prstClr val="black"/>
              </a:solidFill>
            </a:endParaRPr>
          </a:p>
        </p:txBody>
      </p:sp>
    </p:spTree>
    <p:extLst>
      <p:ext uri="{BB962C8B-B14F-4D97-AF65-F5344CB8AC3E}">
        <p14:creationId xmlns:p14="http://schemas.microsoft.com/office/powerpoint/2010/main" val="60025448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77</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78</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altLang="zh-CN" sz="1200" b="0" i="0" kern="1200" dirty="0">
                <a:solidFill>
                  <a:schemeClr val="tx1"/>
                </a:solidFill>
                <a:effectLst/>
                <a:latin typeface="+mn-lt"/>
                <a:ea typeface="+mn-ea"/>
                <a:cs typeface="+mn-cs"/>
              </a:rPr>
              <a:t>2012</a:t>
            </a:r>
            <a:r>
              <a:rPr lang="zh-CN" altLang="en-US" sz="1200" b="0" i="0" kern="1200" dirty="0">
                <a:solidFill>
                  <a:schemeClr val="tx1"/>
                </a:solidFill>
                <a:effectLst/>
                <a:latin typeface="+mn-lt"/>
                <a:ea typeface="+mn-ea"/>
                <a:cs typeface="+mn-cs"/>
              </a:rPr>
              <a:t>年，阿里巴巴提出</a:t>
            </a:r>
            <a:r>
              <a:rPr lang="en-US" altLang="zh-CN" sz="1200" b="0" i="0" kern="1200" dirty="0" err="1">
                <a:solidFill>
                  <a:schemeClr val="tx1"/>
                </a:solidFill>
                <a:effectLst/>
                <a:latin typeface="+mn-lt"/>
                <a:ea typeface="+mn-ea"/>
                <a:cs typeface="+mn-cs"/>
              </a:rPr>
              <a:t>C2B</a:t>
            </a:r>
            <a:r>
              <a:rPr lang="zh-CN" altLang="en-US"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CustomertoBusiness</a:t>
            </a:r>
            <a:r>
              <a:rPr lang="zh-CN" altLang="en-US" sz="1200" b="0" i="0" kern="1200" dirty="0">
                <a:solidFill>
                  <a:schemeClr val="tx1"/>
                </a:solidFill>
                <a:effectLst/>
                <a:latin typeface="+mn-lt"/>
                <a:ea typeface="+mn-ea"/>
                <a:cs typeface="+mn-cs"/>
              </a:rPr>
              <a:t>，即企业按消费者的需求提供个性化产品和服务）模式，认为是对传统工业时代</a:t>
            </a:r>
            <a:r>
              <a:rPr lang="en-US" altLang="zh-CN" sz="1200" b="0" i="0" kern="1200" dirty="0" err="1">
                <a:solidFill>
                  <a:schemeClr val="tx1"/>
                </a:solidFill>
                <a:effectLst/>
                <a:latin typeface="+mn-lt"/>
                <a:ea typeface="+mn-ea"/>
                <a:cs typeface="+mn-cs"/>
              </a:rPr>
              <a:t>B2C</a:t>
            </a:r>
            <a:r>
              <a:rPr lang="zh-CN" altLang="en-US" sz="1200" b="0" i="0" kern="1200" dirty="0">
                <a:solidFill>
                  <a:schemeClr val="tx1"/>
                </a:solidFill>
                <a:effectLst/>
                <a:latin typeface="+mn-lt"/>
                <a:ea typeface="+mn-ea"/>
                <a:cs typeface="+mn-cs"/>
              </a:rPr>
              <a:t>模式的最根本颠覆，是新商业创新最重要的工作。</a:t>
            </a:r>
            <a:r>
              <a:rPr lang="en-US" altLang="zh-CN" sz="1200" b="0" i="0" kern="1200" dirty="0" err="1">
                <a:solidFill>
                  <a:schemeClr val="tx1"/>
                </a:solidFill>
                <a:effectLst/>
                <a:latin typeface="+mn-lt"/>
                <a:ea typeface="+mn-ea"/>
                <a:cs typeface="+mn-cs"/>
              </a:rPr>
              <a:t>C2B</a:t>
            </a:r>
            <a:r>
              <a:rPr lang="zh-CN" altLang="en-US" sz="1200" b="0" i="0" kern="1200" dirty="0">
                <a:solidFill>
                  <a:schemeClr val="tx1"/>
                </a:solidFill>
                <a:effectLst/>
                <a:latin typeface="+mn-lt"/>
                <a:ea typeface="+mn-ea"/>
                <a:cs typeface="+mn-cs"/>
              </a:rPr>
              <a:t>的大规模兴起是互联网重构整个商务的全链路，商业网络从传统的供应链走向网络协同的商业范式革命，然而完成这个革命依然任重而道远。因此，</a:t>
            </a:r>
            <a:r>
              <a:rPr lang="en-US" altLang="zh-CN" sz="1200" b="0" i="0" kern="1200" dirty="0">
                <a:solidFill>
                  <a:schemeClr val="tx1"/>
                </a:solidFill>
                <a:effectLst/>
                <a:latin typeface="+mn-lt"/>
                <a:ea typeface="+mn-ea"/>
                <a:cs typeface="+mn-cs"/>
              </a:rPr>
              <a:t>2017</a:t>
            </a:r>
            <a:r>
              <a:rPr lang="zh-CN" altLang="en-US" sz="1200" b="0" i="0" kern="1200" dirty="0">
                <a:solidFill>
                  <a:schemeClr val="tx1"/>
                </a:solidFill>
                <a:effectLst/>
                <a:latin typeface="+mn-lt"/>
                <a:ea typeface="+mn-ea"/>
                <a:cs typeface="+mn-cs"/>
              </a:rPr>
              <a:t>年，阿里巴巴总参谋长曾鸣提出</a:t>
            </a:r>
            <a:r>
              <a:rPr lang="en-US" altLang="zh-CN" sz="1200" b="0" i="0" kern="1200" dirty="0" err="1">
                <a:solidFill>
                  <a:schemeClr val="tx1"/>
                </a:solidFill>
                <a:effectLst/>
                <a:latin typeface="+mn-lt"/>
                <a:ea typeface="+mn-ea"/>
                <a:cs typeface="+mn-cs"/>
              </a:rPr>
              <a:t>S2b</a:t>
            </a:r>
            <a:r>
              <a:rPr lang="zh-CN" altLang="en-US" sz="1200" b="0" i="0" kern="1200" dirty="0">
                <a:solidFill>
                  <a:schemeClr val="tx1"/>
                </a:solidFill>
                <a:effectLst/>
                <a:latin typeface="+mn-lt"/>
                <a:ea typeface="+mn-ea"/>
                <a:cs typeface="+mn-cs"/>
              </a:rPr>
              <a:t>的概念，即一个强大的供应链平台（</a:t>
            </a:r>
            <a:r>
              <a:rPr lang="en-US" altLang="zh-CN" sz="1200" b="0" i="0" kern="1200" dirty="0">
                <a:solidFill>
                  <a:schemeClr val="tx1"/>
                </a:solidFill>
                <a:effectLst/>
                <a:latin typeface="+mn-lt"/>
                <a:ea typeface="+mn-ea"/>
                <a:cs typeface="+mn-cs"/>
              </a:rPr>
              <a:t>S</a:t>
            </a:r>
            <a:r>
              <a:rPr lang="zh-CN" altLang="en-US" sz="1200" b="0" i="0" kern="1200" dirty="0">
                <a:solidFill>
                  <a:schemeClr val="tx1"/>
                </a:solidFill>
                <a:effectLst/>
                <a:latin typeface="+mn-lt"/>
                <a:ea typeface="+mn-ea"/>
                <a:cs typeface="+mn-cs"/>
              </a:rPr>
              <a:t>），与千万个直接服务客户的商家（</a:t>
            </a:r>
            <a:r>
              <a:rPr lang="en-US" altLang="zh-CN" sz="1200" b="0" i="0" kern="1200" dirty="0">
                <a:solidFill>
                  <a:schemeClr val="tx1"/>
                </a:solidFill>
                <a:effectLst/>
                <a:latin typeface="+mn-lt"/>
                <a:ea typeface="+mn-ea"/>
                <a:cs typeface="+mn-cs"/>
              </a:rPr>
              <a:t>b</a:t>
            </a:r>
            <a:r>
              <a:rPr lang="zh-CN" altLang="en-US" sz="1200" b="0" i="0" kern="1200" dirty="0">
                <a:solidFill>
                  <a:schemeClr val="tx1"/>
                </a:solidFill>
                <a:effectLst/>
                <a:latin typeface="+mn-lt"/>
                <a:ea typeface="+mn-ea"/>
                <a:cs typeface="+mn-cs"/>
              </a:rPr>
              <a:t>），结合人的创造性和系统网络的创造力培育出一个全新的赋能平台，在</a:t>
            </a:r>
            <a:r>
              <a:rPr lang="en-US" altLang="zh-CN" sz="1200" b="0" i="0" kern="1200" dirty="0">
                <a:solidFill>
                  <a:schemeClr val="tx1"/>
                </a:solidFill>
                <a:effectLst/>
                <a:latin typeface="+mn-lt"/>
                <a:ea typeface="+mn-ea"/>
                <a:cs typeface="+mn-cs"/>
              </a:rPr>
              <a:t>2018</a:t>
            </a:r>
            <a:r>
              <a:rPr lang="zh-CN" altLang="en-US" sz="1200" b="0" i="0" kern="1200" dirty="0">
                <a:solidFill>
                  <a:schemeClr val="tx1"/>
                </a:solidFill>
                <a:effectLst/>
                <a:latin typeface="+mn-lt"/>
                <a:ea typeface="+mn-ea"/>
                <a:cs typeface="+mn-cs"/>
              </a:rPr>
              <a:t>年到</a:t>
            </a:r>
            <a:r>
              <a:rPr lang="en-US" altLang="zh-CN" sz="1200" b="0" i="0" kern="1200" dirty="0">
                <a:solidFill>
                  <a:schemeClr val="tx1"/>
                </a:solidFill>
                <a:effectLst/>
                <a:latin typeface="+mn-lt"/>
                <a:ea typeface="+mn-ea"/>
                <a:cs typeface="+mn-cs"/>
              </a:rPr>
              <a:t>2023</a:t>
            </a:r>
            <a:r>
              <a:rPr lang="zh-CN" altLang="en-US" sz="1200" b="0" i="0" kern="1200" dirty="0">
                <a:solidFill>
                  <a:schemeClr val="tx1"/>
                </a:solidFill>
                <a:effectLst/>
                <a:latin typeface="+mn-lt"/>
                <a:ea typeface="+mn-ea"/>
                <a:cs typeface="+mn-cs"/>
              </a:rPr>
              <a:t>年这</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年里，</a:t>
            </a:r>
            <a:r>
              <a:rPr lang="en-US" altLang="zh-CN" sz="1200" b="0" i="0" kern="1200" dirty="0" err="1">
                <a:solidFill>
                  <a:schemeClr val="tx1"/>
                </a:solidFill>
                <a:effectLst/>
                <a:latin typeface="+mn-lt"/>
                <a:ea typeface="+mn-ea"/>
                <a:cs typeface="+mn-cs"/>
              </a:rPr>
              <a:t>S2b</a:t>
            </a:r>
            <a:r>
              <a:rPr lang="zh-CN" altLang="en-US" sz="1200" b="0" i="0" kern="1200" dirty="0">
                <a:solidFill>
                  <a:schemeClr val="tx1"/>
                </a:solidFill>
                <a:effectLst/>
                <a:latin typeface="+mn-lt"/>
                <a:ea typeface="+mn-ea"/>
                <a:cs typeface="+mn-cs"/>
              </a:rPr>
              <a:t>将会是一个新的领先商业模式，并在此商业模式的基础上迎接大规模</a:t>
            </a:r>
            <a:r>
              <a:rPr lang="en-US" altLang="zh-CN" sz="1200" b="0" i="0" kern="1200" dirty="0" err="1">
                <a:solidFill>
                  <a:schemeClr val="tx1"/>
                </a:solidFill>
                <a:effectLst/>
                <a:latin typeface="+mn-lt"/>
                <a:ea typeface="+mn-ea"/>
                <a:cs typeface="+mn-cs"/>
              </a:rPr>
              <a:t>C2B</a:t>
            </a:r>
            <a:r>
              <a:rPr lang="zh-CN" altLang="en-US" sz="1200" b="0" i="0" kern="1200" dirty="0">
                <a:solidFill>
                  <a:schemeClr val="tx1"/>
                </a:solidFill>
                <a:effectLst/>
                <a:latin typeface="+mn-lt"/>
                <a:ea typeface="+mn-ea"/>
                <a:cs typeface="+mn-cs"/>
              </a:rPr>
              <a:t>的到来。</a:t>
            </a: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79</a:t>
            </a:fld>
            <a:endParaRPr lang="zh-CN" altLang="en-US">
              <a:solidFill>
                <a:prstClr val="black"/>
              </a:solidFill>
            </a:endParaRPr>
          </a:p>
        </p:txBody>
      </p:sp>
    </p:spTree>
    <p:extLst>
      <p:ext uri="{BB962C8B-B14F-4D97-AF65-F5344CB8AC3E}">
        <p14:creationId xmlns:p14="http://schemas.microsoft.com/office/powerpoint/2010/main" val="356441622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80</a:t>
            </a:fld>
            <a:endParaRPr lang="zh-CN" altLang="en-US">
              <a:solidFill>
                <a:prstClr val="black"/>
              </a:solidFill>
            </a:endParaRPr>
          </a:p>
        </p:txBody>
      </p:sp>
    </p:spTree>
    <p:extLst>
      <p:ext uri="{BB962C8B-B14F-4D97-AF65-F5344CB8AC3E}">
        <p14:creationId xmlns:p14="http://schemas.microsoft.com/office/powerpoint/2010/main" val="59869359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altLang="zh-CN" sz="1200" b="0" i="0" kern="1200" dirty="0" err="1">
                <a:solidFill>
                  <a:schemeClr val="tx1"/>
                </a:solidFill>
                <a:effectLst/>
                <a:latin typeface="+mn-lt"/>
                <a:ea typeface="+mn-ea"/>
                <a:cs typeface="+mn-cs"/>
              </a:rPr>
              <a:t>S2B2C</a:t>
            </a:r>
            <a:r>
              <a:rPr lang="zh-CN" altLang="en-US" sz="1200" b="0" i="0" kern="1200" dirty="0">
                <a:solidFill>
                  <a:schemeClr val="tx1"/>
                </a:solidFill>
                <a:effectLst/>
                <a:latin typeface="+mn-lt"/>
                <a:ea typeface="+mn-ea"/>
                <a:cs typeface="+mn-cs"/>
              </a:rPr>
              <a:t>模式最核心的是</a:t>
            </a:r>
            <a:r>
              <a:rPr lang="en-US" altLang="zh-CN" sz="1200" b="0" i="0" kern="1200" dirty="0">
                <a:solidFill>
                  <a:schemeClr val="tx1"/>
                </a:solidFill>
                <a:effectLst/>
                <a:latin typeface="+mn-lt"/>
                <a:ea typeface="+mn-ea"/>
                <a:cs typeface="+mn-cs"/>
              </a:rPr>
              <a:t>S</a:t>
            </a:r>
            <a:r>
              <a:rPr lang="zh-CN" altLang="en-US" sz="1200" b="0" i="0" kern="1200" dirty="0">
                <a:solidFill>
                  <a:schemeClr val="tx1"/>
                </a:solidFill>
                <a:effectLst/>
                <a:latin typeface="+mn-lt"/>
                <a:ea typeface="+mn-ea"/>
                <a:cs typeface="+mn-cs"/>
              </a:rPr>
              <a:t>（平台）和</a:t>
            </a:r>
            <a:r>
              <a:rPr lang="en-US" altLang="zh-CN" sz="1200" b="0" i="0" kern="1200" dirty="0">
                <a:solidFill>
                  <a:schemeClr val="tx1"/>
                </a:solidFill>
                <a:effectLst/>
                <a:latin typeface="+mn-lt"/>
                <a:ea typeface="+mn-ea"/>
                <a:cs typeface="+mn-cs"/>
              </a:rPr>
              <a:t>B</a:t>
            </a:r>
            <a:r>
              <a:rPr lang="zh-CN" altLang="en-US" sz="1200" b="0" i="0" kern="1200" dirty="0">
                <a:solidFill>
                  <a:schemeClr val="tx1"/>
                </a:solidFill>
                <a:effectLst/>
                <a:latin typeface="+mn-lt"/>
                <a:ea typeface="+mn-ea"/>
                <a:cs typeface="+mn-cs"/>
              </a:rPr>
              <a:t>（商家）要共同服务</a:t>
            </a:r>
            <a:r>
              <a:rPr lang="en-US" altLang="zh-CN" sz="1200" b="0" i="0" kern="1200" dirty="0">
                <a:solidFill>
                  <a:schemeClr val="tx1"/>
                </a:solidFill>
                <a:effectLst/>
                <a:latin typeface="+mn-lt"/>
                <a:ea typeface="+mn-ea"/>
                <a:cs typeface="+mn-cs"/>
              </a:rPr>
              <a:t>C</a:t>
            </a:r>
            <a:r>
              <a:rPr lang="zh-CN" altLang="en-US" sz="1200" b="0" i="0" kern="1200" dirty="0">
                <a:solidFill>
                  <a:schemeClr val="tx1"/>
                </a:solidFill>
                <a:effectLst/>
                <a:latin typeface="+mn-lt"/>
                <a:ea typeface="+mn-ea"/>
                <a:cs typeface="+mn-cs"/>
              </a:rPr>
              <a:t>（消费者）。</a:t>
            </a:r>
            <a:r>
              <a:rPr lang="en-US" altLang="zh-CN" sz="1200" b="0" i="0" kern="1200" dirty="0">
                <a:solidFill>
                  <a:schemeClr val="tx1"/>
                </a:solidFill>
                <a:effectLst/>
                <a:latin typeface="+mn-lt"/>
                <a:ea typeface="+mn-ea"/>
                <a:cs typeface="+mn-cs"/>
              </a:rPr>
              <a:t>B</a:t>
            </a:r>
            <a:r>
              <a:rPr lang="zh-CN" altLang="en-US" sz="1200" b="0" i="0" kern="1200" dirty="0">
                <a:solidFill>
                  <a:schemeClr val="tx1"/>
                </a:solidFill>
                <a:effectLst/>
                <a:latin typeface="+mn-lt"/>
                <a:ea typeface="+mn-ea"/>
                <a:cs typeface="+mn-cs"/>
              </a:rPr>
              <a:t>服务</a:t>
            </a:r>
            <a:r>
              <a:rPr lang="en-US" altLang="zh-CN" sz="1200" b="0" i="0" kern="1200" dirty="0">
                <a:solidFill>
                  <a:schemeClr val="tx1"/>
                </a:solidFill>
                <a:effectLst/>
                <a:latin typeface="+mn-lt"/>
                <a:ea typeface="+mn-ea"/>
                <a:cs typeface="+mn-cs"/>
              </a:rPr>
              <a:t>C</a:t>
            </a:r>
            <a:r>
              <a:rPr lang="zh-CN" altLang="en-US" sz="1200" b="0" i="0" kern="1200" dirty="0">
                <a:solidFill>
                  <a:schemeClr val="tx1"/>
                </a:solidFill>
                <a:effectLst/>
                <a:latin typeface="+mn-lt"/>
                <a:ea typeface="+mn-ea"/>
                <a:cs typeface="+mn-cs"/>
              </a:rPr>
              <a:t>离不开</a:t>
            </a:r>
            <a:r>
              <a:rPr lang="en-US" altLang="zh-CN" sz="1200" b="0" i="0" kern="1200" dirty="0">
                <a:solidFill>
                  <a:schemeClr val="tx1"/>
                </a:solidFill>
                <a:effectLst/>
                <a:latin typeface="+mn-lt"/>
                <a:ea typeface="+mn-ea"/>
                <a:cs typeface="+mn-cs"/>
              </a:rPr>
              <a:t>S</a:t>
            </a:r>
            <a:r>
              <a:rPr lang="zh-CN" altLang="en-US" sz="1200" b="0" i="0" kern="1200" dirty="0">
                <a:solidFill>
                  <a:schemeClr val="tx1"/>
                </a:solidFill>
                <a:effectLst/>
                <a:latin typeface="+mn-lt"/>
                <a:ea typeface="+mn-ea"/>
                <a:cs typeface="+mn-cs"/>
              </a:rPr>
              <a:t>平台提供的种种支持，但是</a:t>
            </a:r>
            <a:r>
              <a:rPr lang="en-US" altLang="zh-CN" sz="1200" b="0" i="0" kern="1200" dirty="0">
                <a:solidFill>
                  <a:schemeClr val="tx1"/>
                </a:solidFill>
                <a:effectLst/>
                <a:latin typeface="+mn-lt"/>
                <a:ea typeface="+mn-ea"/>
                <a:cs typeface="+mn-cs"/>
              </a:rPr>
              <a:t>S</a:t>
            </a:r>
            <a:r>
              <a:rPr lang="zh-CN" altLang="en-US" sz="1200" b="0" i="0" kern="1200" dirty="0">
                <a:solidFill>
                  <a:schemeClr val="tx1"/>
                </a:solidFill>
                <a:effectLst/>
                <a:latin typeface="+mn-lt"/>
                <a:ea typeface="+mn-ea"/>
                <a:cs typeface="+mn-cs"/>
              </a:rPr>
              <a:t>也需要通过</a:t>
            </a:r>
            <a:r>
              <a:rPr lang="en-US" altLang="zh-CN" sz="1200" b="0" i="0" kern="1200" dirty="0">
                <a:solidFill>
                  <a:schemeClr val="tx1"/>
                </a:solidFill>
                <a:effectLst/>
                <a:latin typeface="+mn-lt"/>
                <a:ea typeface="+mn-ea"/>
                <a:cs typeface="+mn-cs"/>
              </a:rPr>
              <a:t>B</a:t>
            </a:r>
            <a:r>
              <a:rPr lang="zh-CN" altLang="en-US" sz="1200" b="0" i="0" kern="1200" dirty="0">
                <a:solidFill>
                  <a:schemeClr val="tx1"/>
                </a:solidFill>
                <a:effectLst/>
                <a:latin typeface="+mn-lt"/>
                <a:ea typeface="+mn-ea"/>
                <a:cs typeface="+mn-cs"/>
              </a:rPr>
              <a:t>来服务</a:t>
            </a:r>
            <a:r>
              <a:rPr lang="en-US" altLang="zh-CN" sz="1200" b="0" i="0" kern="1200" dirty="0">
                <a:solidFill>
                  <a:schemeClr val="tx1"/>
                </a:solidFill>
                <a:effectLst/>
                <a:latin typeface="+mn-lt"/>
                <a:ea typeface="+mn-ea"/>
                <a:cs typeface="+mn-cs"/>
              </a:rPr>
              <a:t>C</a:t>
            </a:r>
            <a:r>
              <a:rPr lang="zh-CN" altLang="en-US" sz="1200" b="0" i="0" kern="1200" dirty="0">
                <a:solidFill>
                  <a:schemeClr val="tx1"/>
                </a:solidFill>
                <a:effectLst/>
                <a:latin typeface="+mn-lt"/>
                <a:ea typeface="+mn-ea"/>
                <a:cs typeface="+mn-cs"/>
              </a:rPr>
              <a:t>获得成长，最终三者变为共生共赢关系。</a:t>
            </a: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81</a:t>
            </a:fld>
            <a:endParaRPr lang="zh-CN" altLang="en-US">
              <a:solidFill>
                <a:prstClr val="black"/>
              </a:solidFill>
            </a:endParaRPr>
          </a:p>
        </p:txBody>
      </p:sp>
    </p:spTree>
    <p:extLst>
      <p:ext uri="{BB962C8B-B14F-4D97-AF65-F5344CB8AC3E}">
        <p14:creationId xmlns:p14="http://schemas.microsoft.com/office/powerpoint/2010/main" val="161634737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82</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83</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84</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85</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86</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zh-CN" altLang="en-US" dirty="0"/>
              <a:t>那么，什么是信息呢？在不同的约束条件下，信息的定义不尽相同。过去，人们对信息的理解相对肤浅，甚至将“信息”看作是“消息”的同义语。古代唐朝诗人就曾吟出了“梦断美人沉信息、目穿长路倚楼台”的佳句，这里的“信息”就是音信、消息的意思。在英文中，“</a:t>
            </a:r>
            <a:r>
              <a:rPr lang="en-US" altLang="zh-CN" dirty="0"/>
              <a:t>information</a:t>
            </a:r>
            <a:r>
              <a:rPr lang="zh-CN" altLang="en-US" dirty="0"/>
              <a:t>（信息）”和“</a:t>
            </a:r>
            <a:r>
              <a:rPr lang="en-US" altLang="zh-CN" dirty="0"/>
              <a:t>message”</a:t>
            </a:r>
            <a:r>
              <a:rPr lang="zh-CN" altLang="en-US" dirty="0"/>
              <a:t>也经常相互通用。在通信领域，信息被最早作为科学对象来加以研究，这也是对信息最常见的一种理解，即通讯专家申农的信息定义，“信息是用来减少随机不确定性的东西。”</a:t>
            </a:r>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13</a:t>
            </a:fld>
            <a:endParaRPr lang="zh-CN" altLang="en-US">
              <a:solidFill>
                <a:prstClr val="black"/>
              </a:solidFill>
            </a:endParaRPr>
          </a:p>
        </p:txBody>
      </p:sp>
    </p:spTree>
    <p:extLst>
      <p:ext uri="{BB962C8B-B14F-4D97-AF65-F5344CB8AC3E}">
        <p14:creationId xmlns:p14="http://schemas.microsoft.com/office/powerpoint/2010/main" val="294213492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87</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88</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89</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90</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91</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92</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93</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94</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95</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96</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14</a:t>
            </a:fld>
            <a:endParaRPr lang="zh-CN" altLang="en-US">
              <a:solidFill>
                <a:prstClr val="black"/>
              </a:solidFill>
            </a:endParaRPr>
          </a:p>
        </p:txBody>
      </p:sp>
    </p:spTree>
    <p:extLst>
      <p:ext uri="{BB962C8B-B14F-4D97-AF65-F5344CB8AC3E}">
        <p14:creationId xmlns:p14="http://schemas.microsoft.com/office/powerpoint/2010/main" val="294213492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97</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98</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99</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100</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101</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102</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103</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104</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105</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p:cNvSpPr>
          <p:nvPr>
            <p:ph type="sldImg"/>
          </p:nvPr>
        </p:nvSpPr>
        <p:spPr bwMode="auto">
          <a:xfrm>
            <a:off x="685800" y="1143000"/>
            <a:ext cx="5486400" cy="3086100"/>
          </a:xfrm>
          <a:noFill/>
          <a:ln>
            <a:solidFill>
              <a:srgbClr val="000000"/>
            </a:solidFill>
            <a:miter lim="800000"/>
            <a:headEnd/>
            <a:tailEnd/>
          </a:ln>
        </p:spPr>
      </p:sp>
      <p:sp>
        <p:nvSpPr>
          <p:cNvPr id="2355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235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0F080DE-DB23-45BD-814B-4FF7DA62411C}" type="slidenum">
              <a:rPr lang="zh-CN" altLang="en-US">
                <a:solidFill>
                  <a:prstClr val="black"/>
                </a:solidFill>
              </a:rPr>
              <a:pPr fontAlgn="base">
                <a:spcBef>
                  <a:spcPct val="0"/>
                </a:spcBef>
                <a:spcAft>
                  <a:spcPct val="0"/>
                </a:spcAft>
                <a:defRPr/>
              </a:pPr>
              <a:t>106</a:t>
            </a:fld>
            <a:endParaRPr lang="zh-CN" altLang="en-US">
              <a:solidFill>
                <a:prstClr val="black"/>
              </a:solidFill>
            </a:endParaRPr>
          </a:p>
        </p:txBody>
      </p:sp>
    </p:spTree>
    <p:extLst>
      <p:ext uri="{BB962C8B-B14F-4D97-AF65-F5344CB8AC3E}">
        <p14:creationId xmlns:p14="http://schemas.microsoft.com/office/powerpoint/2010/main" val="1945896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22"/>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39531" indent="0" algn="ctr">
              <a:buNone/>
              <a:defRPr>
                <a:solidFill>
                  <a:schemeClr val="tx1">
                    <a:tint val="75000"/>
                  </a:schemeClr>
                </a:solidFill>
              </a:defRPr>
            </a:lvl2pPr>
            <a:lvl3pPr marL="879061" indent="0" algn="ctr">
              <a:buNone/>
              <a:defRPr>
                <a:solidFill>
                  <a:schemeClr val="tx1">
                    <a:tint val="75000"/>
                  </a:schemeClr>
                </a:solidFill>
              </a:defRPr>
            </a:lvl3pPr>
            <a:lvl4pPr marL="1318592" indent="0" algn="ctr">
              <a:buNone/>
              <a:defRPr>
                <a:solidFill>
                  <a:schemeClr val="tx1">
                    <a:tint val="75000"/>
                  </a:schemeClr>
                </a:solidFill>
              </a:defRPr>
            </a:lvl4pPr>
            <a:lvl5pPr marL="1758122" indent="0" algn="ctr">
              <a:buNone/>
              <a:defRPr>
                <a:solidFill>
                  <a:schemeClr val="tx1">
                    <a:tint val="75000"/>
                  </a:schemeClr>
                </a:solidFill>
              </a:defRPr>
            </a:lvl5pPr>
            <a:lvl6pPr marL="2197653" indent="0" algn="ctr">
              <a:buNone/>
              <a:defRPr>
                <a:solidFill>
                  <a:schemeClr val="tx1">
                    <a:tint val="75000"/>
                  </a:schemeClr>
                </a:solidFill>
              </a:defRPr>
            </a:lvl6pPr>
            <a:lvl7pPr marL="2637184" indent="0" algn="ctr">
              <a:buNone/>
              <a:defRPr>
                <a:solidFill>
                  <a:schemeClr val="tx1">
                    <a:tint val="75000"/>
                  </a:schemeClr>
                </a:solidFill>
              </a:defRPr>
            </a:lvl7pPr>
            <a:lvl8pPr marL="3076714" indent="0" algn="ctr">
              <a:buNone/>
              <a:defRPr>
                <a:solidFill>
                  <a:schemeClr val="tx1">
                    <a:tint val="75000"/>
                  </a:schemeClr>
                </a:solidFill>
              </a:defRPr>
            </a:lvl8pPr>
            <a:lvl9pPr marL="3516245"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80"/>
            <a:ext cx="2057400" cy="438864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1" y="205980"/>
            <a:ext cx="6019800" cy="438864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4750739"/>
            <a:ext cx="9144000" cy="498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5800" spc="-37"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825038" y="3341717"/>
            <a:ext cx="7543800" cy="857250"/>
          </a:xfrm>
        </p:spPr>
        <p:txBody>
          <a:bodyPr lIns="65930" rIns="65930">
            <a:normAutofit/>
          </a:bodyPr>
          <a:lstStyle>
            <a:lvl1pPr marL="0" indent="0" algn="l">
              <a:buNone/>
              <a:defRPr sz="1700" cap="all" spc="144" baseline="0">
                <a:solidFill>
                  <a:schemeClr val="tx2"/>
                </a:solidFill>
                <a:latin typeface="+mj-lt"/>
              </a:defRPr>
            </a:lvl1pPr>
            <a:lvl2pPr marL="329648" indent="0" algn="ctr">
              <a:buNone/>
              <a:defRPr sz="1700"/>
            </a:lvl2pPr>
            <a:lvl3pPr marL="659296" indent="0" algn="ctr">
              <a:buNone/>
              <a:defRPr sz="1700"/>
            </a:lvl3pPr>
            <a:lvl4pPr marL="988946" indent="0" algn="ctr">
              <a:buNone/>
              <a:defRPr sz="1400"/>
            </a:lvl4pPr>
            <a:lvl5pPr marL="1318592" indent="0" algn="ctr">
              <a:buNone/>
              <a:defRPr sz="1400"/>
            </a:lvl5pPr>
            <a:lvl6pPr marL="1648240" indent="0" algn="ctr">
              <a:buNone/>
              <a:defRPr sz="1400"/>
            </a:lvl6pPr>
            <a:lvl7pPr marL="1977889" indent="0" algn="ctr">
              <a:buNone/>
              <a:defRPr sz="1400"/>
            </a:lvl7pPr>
            <a:lvl8pPr marL="2307536" indent="0" algn="ctr">
              <a:buNone/>
              <a:defRPr sz="1400"/>
            </a:lvl8pPr>
            <a:lvl9pPr marL="2637184" indent="0" algn="ctr">
              <a:buNone/>
              <a:defRPr sz="14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pPr>
              <a:defRPr/>
            </a:pPr>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73BED89E-2848-48DC-83CE-D905AD249AFE}" type="slidenum">
              <a:rPr lang="zh-CN" altLang="en-US" smtClean="0"/>
              <a:pPr>
                <a:defRPr/>
              </a:pPr>
              <a:t>‹#›</a:t>
            </a:fld>
            <a:endParaRPr lang="zh-CN" altLang="en-US" dirty="0"/>
          </a:p>
        </p:txBody>
      </p:sp>
      <p:cxnSp>
        <p:nvCxnSpPr>
          <p:cNvPr id="9" name="Straight Connector 8"/>
          <p:cNvCxnSpPr/>
          <p:nvPr/>
        </p:nvCxnSpPr>
        <p:spPr>
          <a:xfrm>
            <a:off x="905745"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840310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pPr/>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fld id="{ACE60949-047D-4EB5-89A6-A4958CCE797D}" type="slidenum">
              <a:rPr lang="zh-CN" altLang="en-US" smtClean="0"/>
              <a:pPr>
                <a:defRPr/>
              </a:pPr>
              <a:t>‹#›</a:t>
            </a:fld>
            <a:endParaRPr lang="zh-CN" altLang="en-US" dirty="0"/>
          </a:p>
        </p:txBody>
      </p:sp>
      <p:cxnSp>
        <p:nvCxnSpPr>
          <p:cNvPr id="7" name="直接连接符 7"/>
          <p:cNvCxnSpPr/>
          <p:nvPr userDrawn="1"/>
        </p:nvCxnSpPr>
        <p:spPr>
          <a:xfrm>
            <a:off x="0" y="782242"/>
            <a:ext cx="9144000" cy="0"/>
          </a:xfrm>
          <a:prstGeom prst="line">
            <a:avLst/>
          </a:prstGeom>
          <a:ln w="82550">
            <a:solidFill>
              <a:srgbClr val="6D0D4F"/>
            </a:solidFill>
          </a:ln>
        </p:spPr>
        <p:style>
          <a:lnRef idx="1">
            <a:schemeClr val="accent1"/>
          </a:lnRef>
          <a:fillRef idx="0">
            <a:schemeClr val="accent1"/>
          </a:fillRef>
          <a:effectRef idx="0">
            <a:schemeClr val="accent1"/>
          </a:effectRef>
          <a:fontRef idx="minor">
            <a:schemeClr val="tx1"/>
          </a:fontRef>
        </p:style>
      </p:cxnSp>
      <p:pic>
        <p:nvPicPr>
          <p:cNvPr id="8" name="图片 6"/>
          <p:cNvPicPr>
            <a:picLocks noChangeAspect="1"/>
          </p:cNvPicPr>
          <p:nvPr userDrawn="1"/>
        </p:nvPicPr>
        <p:blipFill>
          <a:blip r:embed="rId2" cstate="print"/>
          <a:srcRect/>
          <a:stretch>
            <a:fillRect/>
          </a:stretch>
        </p:blipFill>
        <p:spPr bwMode="auto">
          <a:xfrm>
            <a:off x="8434393" y="88108"/>
            <a:ext cx="612775" cy="576263"/>
          </a:xfrm>
          <a:prstGeom prst="rect">
            <a:avLst/>
          </a:prstGeom>
          <a:noFill/>
          <a:ln w="9525">
            <a:noFill/>
            <a:miter lim="800000"/>
            <a:headEnd/>
            <a:tailEnd/>
          </a:ln>
        </p:spPr>
      </p:pic>
    </p:spTree>
    <p:extLst>
      <p:ext uri="{BB962C8B-B14F-4D97-AF65-F5344CB8AC3E}">
        <p14:creationId xmlns:p14="http://schemas.microsoft.com/office/powerpoint/2010/main" val="625409628"/>
      </p:ext>
    </p:extLst>
  </p:cSld>
  <p:clrMapOvr>
    <a:masterClrMapping/>
  </p:clrMapOvr>
  <p:transition>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7"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7"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58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2960" y="3339846"/>
            <a:ext cx="7543800" cy="857250"/>
          </a:xfrm>
        </p:spPr>
        <p:txBody>
          <a:bodyPr lIns="65930" rIns="65930" anchor="t" anchorCtr="0">
            <a:normAutofit/>
          </a:bodyPr>
          <a:lstStyle>
            <a:lvl1pPr marL="0" indent="0">
              <a:buNone/>
              <a:defRPr sz="1700" cap="all" spc="144" baseline="0">
                <a:solidFill>
                  <a:schemeClr val="tx2"/>
                </a:solidFill>
                <a:latin typeface="+mj-lt"/>
              </a:defRPr>
            </a:lvl1pPr>
            <a:lvl2pPr marL="329648" indent="0">
              <a:buNone/>
              <a:defRPr sz="1300">
                <a:solidFill>
                  <a:schemeClr val="tx1">
                    <a:tint val="75000"/>
                  </a:schemeClr>
                </a:solidFill>
              </a:defRPr>
            </a:lvl2pPr>
            <a:lvl3pPr marL="659296" indent="0">
              <a:buNone/>
              <a:defRPr sz="1200">
                <a:solidFill>
                  <a:schemeClr val="tx1">
                    <a:tint val="75000"/>
                  </a:schemeClr>
                </a:solidFill>
              </a:defRPr>
            </a:lvl3pPr>
            <a:lvl4pPr marL="988946" indent="0">
              <a:buNone/>
              <a:defRPr sz="1100">
                <a:solidFill>
                  <a:schemeClr val="tx1">
                    <a:tint val="75000"/>
                  </a:schemeClr>
                </a:solidFill>
              </a:defRPr>
            </a:lvl4pPr>
            <a:lvl5pPr marL="1318592" indent="0">
              <a:buNone/>
              <a:defRPr sz="1100">
                <a:solidFill>
                  <a:schemeClr val="tx1">
                    <a:tint val="75000"/>
                  </a:schemeClr>
                </a:solidFill>
              </a:defRPr>
            </a:lvl5pPr>
            <a:lvl6pPr marL="1648240" indent="0">
              <a:buNone/>
              <a:defRPr sz="1100">
                <a:solidFill>
                  <a:schemeClr val="tx1">
                    <a:tint val="75000"/>
                  </a:schemeClr>
                </a:solidFill>
              </a:defRPr>
            </a:lvl6pPr>
            <a:lvl7pPr marL="1977889" indent="0">
              <a:buNone/>
              <a:defRPr sz="1100">
                <a:solidFill>
                  <a:schemeClr val="tx1">
                    <a:tint val="75000"/>
                  </a:schemeClr>
                </a:solidFill>
              </a:defRPr>
            </a:lvl7pPr>
            <a:lvl8pPr marL="2307536" indent="0">
              <a:buNone/>
              <a:defRPr sz="1100">
                <a:solidFill>
                  <a:schemeClr val="tx1">
                    <a:tint val="75000"/>
                  </a:schemeClr>
                </a:solidFill>
              </a:defRPr>
            </a:lvl8pPr>
            <a:lvl9pPr marL="2637184" indent="0">
              <a:buNone/>
              <a:defRPr sz="11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pPr>
              <a:defRPr/>
            </a:pPr>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F06C7C20-20D4-484C-86A7-6EDA4AB727D2}" type="slidenum">
              <a:rPr lang="zh-CN" altLang="en-US" smtClean="0"/>
              <a:pPr>
                <a:defRPr/>
              </a:pPr>
              <a:t>‹#›</a:t>
            </a:fld>
            <a:endParaRPr lang="zh-CN" altLang="en-US" dirty="0"/>
          </a:p>
        </p:txBody>
      </p:sp>
      <p:cxnSp>
        <p:nvCxnSpPr>
          <p:cNvPr id="9" name="Straight Connector 8"/>
          <p:cNvCxnSpPr/>
          <p:nvPr/>
        </p:nvCxnSpPr>
        <p:spPr>
          <a:xfrm>
            <a:off x="905745"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0140517"/>
      </p:ext>
    </p:extLst>
  </p:cSld>
  <p:clrMapOvr>
    <a:masterClrMapping/>
  </p:clrMapOvr>
  <p:transition>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5"/>
            <a:ext cx="7543800" cy="1088068"/>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2960" y="1384307"/>
            <a:ext cx="3703320" cy="301751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pPr>
              <a:defRPr/>
            </a:pPr>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F7DAF934-81E4-46F9-A011-0D2CF8F6CDBA}" type="slidenum">
              <a:rPr lang="zh-CN" altLang="en-US" smtClean="0"/>
              <a:pPr>
                <a:defRPr/>
              </a:pPr>
              <a:t>‹#›</a:t>
            </a:fld>
            <a:endParaRPr lang="zh-CN" altLang="en-US" dirty="0"/>
          </a:p>
        </p:txBody>
      </p:sp>
    </p:spTree>
    <p:extLst>
      <p:ext uri="{BB962C8B-B14F-4D97-AF65-F5344CB8AC3E}">
        <p14:creationId xmlns:p14="http://schemas.microsoft.com/office/powerpoint/2010/main" val="1398880239"/>
      </p:ext>
    </p:extLst>
  </p:cSld>
  <p:clrMapOvr>
    <a:masterClrMapping/>
  </p:clrMapOvr>
  <p:transition>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5"/>
            <a:ext cx="7543800" cy="108806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384540"/>
            <a:ext cx="3703320" cy="552212"/>
          </a:xfrm>
        </p:spPr>
        <p:txBody>
          <a:bodyPr lIns="65930" rIns="65930" anchor="ctr">
            <a:normAutofit/>
          </a:bodyPr>
          <a:lstStyle>
            <a:lvl1pPr marL="0" indent="0">
              <a:buNone/>
              <a:defRPr sz="1400" b="0" cap="all" baseline="0">
                <a:solidFill>
                  <a:schemeClr val="tx2"/>
                </a:solidFill>
              </a:defRPr>
            </a:lvl1pPr>
            <a:lvl2pPr marL="329648" indent="0">
              <a:buNone/>
              <a:defRPr sz="1400" b="1"/>
            </a:lvl2pPr>
            <a:lvl3pPr marL="659296" indent="0">
              <a:buNone/>
              <a:defRPr sz="1300" b="1"/>
            </a:lvl3pPr>
            <a:lvl4pPr marL="988946" indent="0">
              <a:buNone/>
              <a:defRPr sz="1200" b="1"/>
            </a:lvl4pPr>
            <a:lvl5pPr marL="1318592" indent="0">
              <a:buNone/>
              <a:defRPr sz="1200" b="1"/>
            </a:lvl5pPr>
            <a:lvl6pPr marL="1648240" indent="0">
              <a:buNone/>
              <a:defRPr sz="1200" b="1"/>
            </a:lvl6pPr>
            <a:lvl7pPr marL="1977889" indent="0">
              <a:buNone/>
              <a:defRPr sz="1200" b="1"/>
            </a:lvl7pPr>
            <a:lvl8pPr marL="2307536" indent="0">
              <a:buNone/>
              <a:defRPr sz="1200" b="1"/>
            </a:lvl8pPr>
            <a:lvl9pPr marL="2637184" indent="0">
              <a:buNone/>
              <a:defRPr sz="1200" b="1"/>
            </a:lvl9pPr>
          </a:lstStyle>
          <a:p>
            <a:pPr lvl="0"/>
            <a:r>
              <a:rPr lang="zh-CN" altLang="en-US"/>
              <a:t>编辑母版文本样式</a:t>
            </a:r>
          </a:p>
        </p:txBody>
      </p:sp>
      <p:sp>
        <p:nvSpPr>
          <p:cNvPr id="4" name="Content Placeholder 3"/>
          <p:cNvSpPr>
            <a:spLocks noGrp="1"/>
          </p:cNvSpPr>
          <p:nvPr>
            <p:ph sz="half" idx="2"/>
          </p:nvPr>
        </p:nvSpPr>
        <p:spPr>
          <a:xfrm>
            <a:off x="822960" y="1936751"/>
            <a:ext cx="3703320" cy="246507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63440" y="1384540"/>
            <a:ext cx="3703320" cy="552212"/>
          </a:xfrm>
        </p:spPr>
        <p:txBody>
          <a:bodyPr lIns="65930" rIns="65930" anchor="ctr">
            <a:normAutofit/>
          </a:bodyPr>
          <a:lstStyle>
            <a:lvl1pPr marL="0" indent="0">
              <a:buNone/>
              <a:defRPr sz="1400" b="0" cap="all" baseline="0">
                <a:solidFill>
                  <a:schemeClr val="tx2"/>
                </a:solidFill>
              </a:defRPr>
            </a:lvl1pPr>
            <a:lvl2pPr marL="329648" indent="0">
              <a:buNone/>
              <a:defRPr sz="1400" b="1"/>
            </a:lvl2pPr>
            <a:lvl3pPr marL="659296" indent="0">
              <a:buNone/>
              <a:defRPr sz="1300" b="1"/>
            </a:lvl3pPr>
            <a:lvl4pPr marL="988946" indent="0">
              <a:buNone/>
              <a:defRPr sz="1200" b="1"/>
            </a:lvl4pPr>
            <a:lvl5pPr marL="1318592" indent="0">
              <a:buNone/>
              <a:defRPr sz="1200" b="1"/>
            </a:lvl5pPr>
            <a:lvl6pPr marL="1648240" indent="0">
              <a:buNone/>
              <a:defRPr sz="1200" b="1"/>
            </a:lvl6pPr>
            <a:lvl7pPr marL="1977889" indent="0">
              <a:buNone/>
              <a:defRPr sz="1200" b="1"/>
            </a:lvl7pPr>
            <a:lvl8pPr marL="2307536" indent="0">
              <a:buNone/>
              <a:defRPr sz="1200" b="1"/>
            </a:lvl8pPr>
            <a:lvl9pPr marL="2637184" indent="0">
              <a:buNone/>
              <a:defRPr sz="1200" b="1"/>
            </a:lvl9pPr>
          </a:lstStyle>
          <a:p>
            <a:pPr lvl="0"/>
            <a:r>
              <a:rPr lang="zh-CN" altLang="en-US"/>
              <a:t>编辑母版文本样式</a:t>
            </a:r>
          </a:p>
        </p:txBody>
      </p:sp>
      <p:sp>
        <p:nvSpPr>
          <p:cNvPr id="6" name="Content Placeholder 5"/>
          <p:cNvSpPr>
            <a:spLocks noGrp="1"/>
          </p:cNvSpPr>
          <p:nvPr>
            <p:ph sz="quarter" idx="4"/>
          </p:nvPr>
        </p:nvSpPr>
        <p:spPr>
          <a:xfrm>
            <a:off x="4663440" y="1936751"/>
            <a:ext cx="3703320" cy="246507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pPr>
              <a:defRPr/>
            </a:pPr>
            <a:endParaRPr lang="zh-CN" altLang="en-US"/>
          </a:p>
        </p:txBody>
      </p:sp>
      <p:sp>
        <p:nvSpPr>
          <p:cNvPr id="8" name="Footer Placeholder 7"/>
          <p:cNvSpPr>
            <a:spLocks noGrp="1"/>
          </p:cNvSpPr>
          <p:nvPr>
            <p:ph type="ftr" sz="quarter" idx="11"/>
          </p:nvPr>
        </p:nvSpPr>
        <p:spPr/>
        <p:txBody>
          <a:bodyPr/>
          <a:lstStyle/>
          <a:p>
            <a:pPr>
              <a:defRPr/>
            </a:pPr>
            <a:endParaRPr lang="zh-CN" altLang="en-US"/>
          </a:p>
        </p:txBody>
      </p:sp>
      <p:sp>
        <p:nvSpPr>
          <p:cNvPr id="9" name="Slide Number Placeholder 8"/>
          <p:cNvSpPr>
            <a:spLocks noGrp="1"/>
          </p:cNvSpPr>
          <p:nvPr>
            <p:ph type="sldNum" sz="quarter" idx="12"/>
          </p:nvPr>
        </p:nvSpPr>
        <p:spPr/>
        <p:txBody>
          <a:bodyPr/>
          <a:lstStyle/>
          <a:p>
            <a:pPr>
              <a:defRPr/>
            </a:pPr>
            <a:fld id="{5EDAC19F-51A0-4593-9193-6A95BA1639D4}" type="slidenum">
              <a:rPr lang="zh-CN" altLang="en-US" smtClean="0"/>
              <a:pPr>
                <a:defRPr/>
              </a:pPr>
              <a:t>‹#›</a:t>
            </a:fld>
            <a:endParaRPr lang="zh-CN" altLang="en-US" dirty="0"/>
          </a:p>
        </p:txBody>
      </p:sp>
    </p:spTree>
    <p:extLst>
      <p:ext uri="{BB962C8B-B14F-4D97-AF65-F5344CB8AC3E}">
        <p14:creationId xmlns:p14="http://schemas.microsoft.com/office/powerpoint/2010/main" val="2737089672"/>
      </p:ext>
    </p:extLst>
  </p:cSld>
  <p:clrMapOvr>
    <a:masterClrMapping/>
  </p:clrMapOvr>
  <p:transition>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a:defRPr/>
            </a:pPr>
            <a:endParaRPr lang="zh-CN" altLang="en-US"/>
          </a:p>
        </p:txBody>
      </p:sp>
      <p:sp>
        <p:nvSpPr>
          <p:cNvPr id="4" name="Footer Placeholder 3"/>
          <p:cNvSpPr>
            <a:spLocks noGrp="1"/>
          </p:cNvSpPr>
          <p:nvPr>
            <p:ph type="ftr" sz="quarter" idx="11"/>
          </p:nvPr>
        </p:nvSpPr>
        <p:spPr/>
        <p:txBody>
          <a:bodyPr/>
          <a:lstStyle/>
          <a:p>
            <a:pPr>
              <a:defRPr/>
            </a:pPr>
            <a:endParaRPr lang="zh-CN" altLang="en-US"/>
          </a:p>
        </p:txBody>
      </p:sp>
      <p:sp>
        <p:nvSpPr>
          <p:cNvPr id="5" name="Slide Number Placeholder 4"/>
          <p:cNvSpPr>
            <a:spLocks noGrp="1"/>
          </p:cNvSpPr>
          <p:nvPr>
            <p:ph type="sldNum" sz="quarter" idx="12"/>
          </p:nvPr>
        </p:nvSpPr>
        <p:spPr/>
        <p:txBody>
          <a:bodyPr/>
          <a:lstStyle/>
          <a:p>
            <a:pPr>
              <a:defRPr/>
            </a:pPr>
            <a:fld id="{BE323C5E-71B4-4CE1-8CCD-0D0D90543403}" type="slidenum">
              <a:rPr lang="zh-CN" altLang="en-US" smtClean="0"/>
              <a:pPr>
                <a:defRPr/>
              </a:pPr>
              <a:t>‹#›</a:t>
            </a:fld>
            <a:endParaRPr lang="zh-CN" altLang="en-US" dirty="0"/>
          </a:p>
        </p:txBody>
      </p:sp>
    </p:spTree>
    <p:extLst>
      <p:ext uri="{BB962C8B-B14F-4D97-AF65-F5344CB8AC3E}">
        <p14:creationId xmlns:p14="http://schemas.microsoft.com/office/powerpoint/2010/main" val="3975746965"/>
      </p:ext>
    </p:extLst>
  </p:cSld>
  <p:clrMapOvr>
    <a:masterClrMapping/>
  </p:clrMapOvr>
  <p:transition>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7"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7"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pPr>
              <a:defRPr/>
            </a:pPr>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pPr>
              <a:defRPr/>
            </a:pPr>
            <a:endParaRPr lang="zh-CN" altLang="en-US"/>
          </a:p>
        </p:txBody>
      </p:sp>
      <p:sp>
        <p:nvSpPr>
          <p:cNvPr id="9" name="Slide Number Placeholder 8"/>
          <p:cNvSpPr>
            <a:spLocks noGrp="1"/>
          </p:cNvSpPr>
          <p:nvPr>
            <p:ph type="sldNum" sz="quarter" idx="12"/>
          </p:nvPr>
        </p:nvSpPr>
        <p:spPr/>
        <p:txBody>
          <a:bodyPr/>
          <a:lstStyle/>
          <a:p>
            <a:pPr>
              <a:defRPr/>
            </a:pPr>
            <a:fld id="{2C69FBB6-E99C-45BC-A8D0-F20B296B0ADB}" type="slidenum">
              <a:rPr lang="zh-CN" altLang="en-US" smtClean="0"/>
              <a:pPr>
                <a:defRPr/>
              </a:pPr>
              <a:t>‹#›</a:t>
            </a:fld>
            <a:endParaRPr lang="zh-CN" altLang="en-US" dirty="0"/>
          </a:p>
        </p:txBody>
      </p:sp>
    </p:spTree>
    <p:extLst>
      <p:ext uri="{BB962C8B-B14F-4D97-AF65-F5344CB8AC3E}">
        <p14:creationId xmlns:p14="http://schemas.microsoft.com/office/powerpoint/2010/main" val="709618844"/>
      </p:ext>
    </p:extLst>
  </p:cSld>
  <p:clrMapOvr>
    <a:masterClrMapping/>
  </p:clrMapOvr>
  <p:transition>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8"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70"/>
            <a:ext cx="2400300" cy="1714500"/>
          </a:xfrm>
        </p:spPr>
        <p:txBody>
          <a:bodyPr anchor="b">
            <a:normAutofit/>
          </a:bodyPr>
          <a:lstStyle>
            <a:lvl1pPr>
              <a:defRPr sz="2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3600450" y="548641"/>
            <a:ext cx="4869180" cy="394335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342900" y="2194562"/>
            <a:ext cx="2400300" cy="2534343"/>
          </a:xfrm>
        </p:spPr>
        <p:txBody>
          <a:bodyPr lIns="65930" rIns="65930">
            <a:normAutofit/>
          </a:bodyPr>
          <a:lstStyle>
            <a:lvl1pPr marL="0" indent="0">
              <a:buNone/>
              <a:defRPr sz="1100">
                <a:solidFill>
                  <a:srgbClr val="FFFFFF"/>
                </a:solidFill>
              </a:defRPr>
            </a:lvl1pPr>
            <a:lvl2pPr marL="329648" indent="0">
              <a:buNone/>
              <a:defRPr sz="900"/>
            </a:lvl2pPr>
            <a:lvl3pPr marL="659296" indent="0">
              <a:buNone/>
              <a:defRPr sz="800"/>
            </a:lvl3pPr>
            <a:lvl4pPr marL="988946" indent="0">
              <a:buNone/>
              <a:defRPr sz="700"/>
            </a:lvl4pPr>
            <a:lvl5pPr marL="1318592" indent="0">
              <a:buNone/>
              <a:defRPr sz="700"/>
            </a:lvl5pPr>
            <a:lvl6pPr marL="1648240" indent="0">
              <a:buNone/>
              <a:defRPr sz="700"/>
            </a:lvl6pPr>
            <a:lvl7pPr marL="1977889" indent="0">
              <a:buNone/>
              <a:defRPr sz="700"/>
            </a:lvl7pPr>
            <a:lvl8pPr marL="2307536" indent="0">
              <a:buNone/>
              <a:defRPr sz="700"/>
            </a:lvl8pPr>
            <a:lvl9pPr marL="2637184" indent="0">
              <a:buNone/>
              <a:defRPr sz="700"/>
            </a:lvl9pPr>
          </a:lstStyle>
          <a:p>
            <a:pPr lvl="0"/>
            <a:r>
              <a:rPr lang="zh-CN" altLang="en-US"/>
              <a:t>编辑母版文本样式</a:t>
            </a:r>
          </a:p>
        </p:txBody>
      </p:sp>
      <p:sp>
        <p:nvSpPr>
          <p:cNvPr id="5" name="Date Placeholder 4"/>
          <p:cNvSpPr>
            <a:spLocks noGrp="1"/>
          </p:cNvSpPr>
          <p:nvPr>
            <p:ph type="dt" sz="half" idx="10"/>
          </p:nvPr>
        </p:nvSpPr>
        <p:spPr>
          <a:xfrm>
            <a:off x="349139" y="4844841"/>
            <a:ext cx="1963883" cy="273844"/>
          </a:xfrm>
        </p:spPr>
        <p:txBody>
          <a:bodyPr/>
          <a:lstStyle>
            <a:lvl1pPr algn="l">
              <a:defRPr/>
            </a:lvl1pPr>
          </a:lstStyle>
          <a:p>
            <a:pPr>
              <a:defRPr/>
            </a:pPr>
            <a:endParaRPr lang="zh-CN" altLang="en-US"/>
          </a:p>
        </p:txBody>
      </p:sp>
      <p:sp>
        <p:nvSpPr>
          <p:cNvPr id="6" name="Footer Placeholder 5"/>
          <p:cNvSpPr>
            <a:spLocks noGrp="1"/>
          </p:cNvSpPr>
          <p:nvPr>
            <p:ph type="ftr" sz="quarter" idx="11"/>
          </p:nvPr>
        </p:nvSpPr>
        <p:spPr>
          <a:xfrm>
            <a:off x="3600450" y="4844841"/>
            <a:ext cx="3486150" cy="273844"/>
          </a:xfrm>
        </p:spPr>
        <p:txBody>
          <a:bodyPr/>
          <a:lstStyle>
            <a:lvl1pPr algn="l">
              <a:defRPr>
                <a:solidFill>
                  <a:schemeClr val="tx2"/>
                </a:solidFill>
              </a:defRPr>
            </a:lvl1pPr>
          </a:lstStyle>
          <a:p>
            <a:pPr>
              <a:defRPr/>
            </a:pPr>
            <a:endParaRPr lang="zh-CN" altLang="en-US">
              <a:solidFill>
                <a:srgbClr val="344068"/>
              </a:solidFill>
            </a:endParaRPr>
          </a:p>
        </p:txBody>
      </p:sp>
      <p:sp>
        <p:nvSpPr>
          <p:cNvPr id="7" name="Slide Number Placeholder 6"/>
          <p:cNvSpPr>
            <a:spLocks noGrp="1"/>
          </p:cNvSpPr>
          <p:nvPr>
            <p:ph type="sldNum" sz="quarter" idx="12"/>
          </p:nvPr>
        </p:nvSpPr>
        <p:spPr/>
        <p:txBody>
          <a:bodyPr/>
          <a:lstStyle>
            <a:lvl1pPr>
              <a:defRPr>
                <a:solidFill>
                  <a:schemeClr val="tx2"/>
                </a:solidFill>
              </a:defRPr>
            </a:lvl1pPr>
          </a:lstStyle>
          <a:p>
            <a:pPr>
              <a:defRPr/>
            </a:pPr>
            <a:fld id="{128FC285-AD96-481C-BD96-3654506F4F5D}" type="slidenum">
              <a:rPr lang="zh-CN" altLang="en-US" smtClean="0">
                <a:solidFill>
                  <a:srgbClr val="344068"/>
                </a:solidFill>
              </a:rPr>
              <a:pPr>
                <a:defRPr/>
              </a:pPr>
              <a:t>‹#›</a:t>
            </a:fld>
            <a:endParaRPr lang="zh-CN" altLang="en-US" dirty="0">
              <a:solidFill>
                <a:srgbClr val="344068"/>
              </a:solidFill>
            </a:endParaRPr>
          </a:p>
        </p:txBody>
      </p:sp>
    </p:spTree>
    <p:extLst>
      <p:ext uri="{BB962C8B-B14F-4D97-AF65-F5344CB8AC3E}">
        <p14:creationId xmlns:p14="http://schemas.microsoft.com/office/powerpoint/2010/main" val="4017270807"/>
      </p:ext>
    </p:extLst>
  </p:cSld>
  <p:clrMapOvr>
    <a:masterClrMapping/>
  </p:clrMapOvr>
  <p:transition>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5"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7" y="3686308"/>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5234" cy="617220"/>
          </a:xfrm>
        </p:spPr>
        <p:txBody>
          <a:bodyPr tIns="0" bIns="0" anchor="b">
            <a:noAutofit/>
          </a:bodyPr>
          <a:lstStyle>
            <a:lvl1pPr>
              <a:defRPr sz="2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6" y="2"/>
            <a:ext cx="9143989" cy="3686307"/>
          </a:xfrm>
          <a:solidFill>
            <a:schemeClr val="bg2">
              <a:lumMod val="90000"/>
            </a:schemeClr>
          </a:solidFill>
        </p:spPr>
        <p:txBody>
          <a:bodyPr lIns="329648" tIns="329648" anchor="t"/>
          <a:lstStyle>
            <a:lvl1pPr marL="0" indent="0">
              <a:buNone/>
              <a:defRPr sz="2300"/>
            </a:lvl1pPr>
            <a:lvl2pPr marL="329648" indent="0">
              <a:buNone/>
              <a:defRPr sz="2000"/>
            </a:lvl2pPr>
            <a:lvl3pPr marL="659296" indent="0">
              <a:buNone/>
              <a:defRPr sz="1700"/>
            </a:lvl3pPr>
            <a:lvl4pPr marL="988946" indent="0">
              <a:buNone/>
              <a:defRPr sz="1400"/>
            </a:lvl4pPr>
            <a:lvl5pPr marL="1318592" indent="0">
              <a:buNone/>
              <a:defRPr sz="1400"/>
            </a:lvl5pPr>
            <a:lvl6pPr marL="1648240" indent="0">
              <a:buNone/>
              <a:defRPr sz="1400"/>
            </a:lvl6pPr>
            <a:lvl7pPr marL="1977889" indent="0">
              <a:buNone/>
              <a:defRPr sz="1400"/>
            </a:lvl7pPr>
            <a:lvl8pPr marL="2307536" indent="0">
              <a:buNone/>
              <a:defRPr sz="1400"/>
            </a:lvl8pPr>
            <a:lvl9pPr marL="2637184" indent="0">
              <a:buNone/>
              <a:defRPr sz="1400"/>
            </a:lvl9pPr>
          </a:lstStyle>
          <a:p>
            <a:r>
              <a:rPr lang="zh-CN" altLang="en-US"/>
              <a:t>单击图标添加图片</a:t>
            </a:r>
            <a:endParaRPr lang="en-US" dirty="0"/>
          </a:p>
        </p:txBody>
      </p:sp>
      <p:sp>
        <p:nvSpPr>
          <p:cNvPr id="4" name="Text Placeholder 3"/>
          <p:cNvSpPr>
            <a:spLocks noGrp="1"/>
          </p:cNvSpPr>
          <p:nvPr>
            <p:ph type="body" sz="half" idx="2"/>
          </p:nvPr>
        </p:nvSpPr>
        <p:spPr>
          <a:xfrm>
            <a:off x="822960" y="4430268"/>
            <a:ext cx="7584948" cy="445770"/>
          </a:xfrm>
        </p:spPr>
        <p:txBody>
          <a:bodyPr lIns="65930" tIns="0" rIns="65930" bIns="0">
            <a:normAutofit/>
          </a:bodyPr>
          <a:lstStyle>
            <a:lvl1pPr marL="0" indent="0">
              <a:spcBef>
                <a:spcPts val="0"/>
              </a:spcBef>
              <a:spcAft>
                <a:spcPts val="433"/>
              </a:spcAft>
              <a:buNone/>
              <a:defRPr sz="1100">
                <a:solidFill>
                  <a:srgbClr val="FFFFFF"/>
                </a:solidFill>
              </a:defRPr>
            </a:lvl1pPr>
            <a:lvl2pPr marL="329648" indent="0">
              <a:buNone/>
              <a:defRPr sz="900"/>
            </a:lvl2pPr>
            <a:lvl3pPr marL="659296" indent="0">
              <a:buNone/>
              <a:defRPr sz="800"/>
            </a:lvl3pPr>
            <a:lvl4pPr marL="988946" indent="0">
              <a:buNone/>
              <a:defRPr sz="700"/>
            </a:lvl4pPr>
            <a:lvl5pPr marL="1318592" indent="0">
              <a:buNone/>
              <a:defRPr sz="700"/>
            </a:lvl5pPr>
            <a:lvl6pPr marL="1648240" indent="0">
              <a:buNone/>
              <a:defRPr sz="700"/>
            </a:lvl6pPr>
            <a:lvl7pPr marL="1977889" indent="0">
              <a:buNone/>
              <a:defRPr sz="700"/>
            </a:lvl7pPr>
            <a:lvl8pPr marL="2307536" indent="0">
              <a:buNone/>
              <a:defRPr sz="700"/>
            </a:lvl8pPr>
            <a:lvl9pPr marL="2637184" indent="0">
              <a:buNone/>
              <a:defRPr sz="700"/>
            </a:lvl9pPr>
          </a:lstStyle>
          <a:p>
            <a:pPr lvl="0"/>
            <a:r>
              <a:rPr lang="zh-CN" altLang="en-US"/>
              <a:t>编辑母版文本样式</a:t>
            </a:r>
          </a:p>
        </p:txBody>
      </p:sp>
      <p:sp>
        <p:nvSpPr>
          <p:cNvPr id="5" name="Date Placeholder 4"/>
          <p:cNvSpPr>
            <a:spLocks noGrp="1"/>
          </p:cNvSpPr>
          <p:nvPr>
            <p:ph type="dt" sz="half" idx="10"/>
          </p:nvPr>
        </p:nvSpPr>
        <p:spPr/>
        <p:txBody>
          <a:bodyPr/>
          <a:lstStyle/>
          <a:p>
            <a:pPr>
              <a:defRPr/>
            </a:pPr>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1C8B00C9-8B73-4519-903B-694A9A6358D9}" type="slidenum">
              <a:rPr lang="zh-CN" altLang="en-US" smtClean="0"/>
              <a:pPr>
                <a:defRPr/>
              </a:pPr>
              <a:t>‹#›</a:t>
            </a:fld>
            <a:endParaRPr lang="zh-CN" altLang="en-US" dirty="0"/>
          </a:p>
        </p:txBody>
      </p:sp>
    </p:spTree>
    <p:extLst>
      <p:ext uri="{BB962C8B-B14F-4D97-AF65-F5344CB8AC3E}">
        <p14:creationId xmlns:p14="http://schemas.microsoft.com/office/powerpoint/2010/main" val="3871608468"/>
      </p:ext>
    </p:extLst>
  </p:cSld>
  <p:clrMapOvr>
    <a:masterClrMapping/>
  </p:clrMapOvr>
  <p:transition>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32966" tIns="0" rIns="32966"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A24D93A8-A571-4D88-ABDB-B99C10449EE0}" type="slidenum">
              <a:rPr lang="zh-CN" altLang="en-US" smtClean="0"/>
              <a:pPr>
                <a:defRPr/>
              </a:pPr>
              <a:t>‹#›</a:t>
            </a:fld>
            <a:endParaRPr lang="zh-CN" altLang="en-US" dirty="0"/>
          </a:p>
        </p:txBody>
      </p:sp>
    </p:spTree>
    <p:extLst>
      <p:ext uri="{BB962C8B-B14F-4D97-AF65-F5344CB8AC3E}">
        <p14:creationId xmlns:p14="http://schemas.microsoft.com/office/powerpoint/2010/main" val="930581095"/>
      </p:ext>
    </p:extLst>
  </p:cSld>
  <p:clrMapOvr>
    <a:masterClrMapping/>
  </p:clrMapOvr>
  <p:transition>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2387"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7"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7" y="309227"/>
            <a:ext cx="1971675" cy="4319925"/>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5" y="309227"/>
            <a:ext cx="5800725" cy="4319925"/>
          </a:xfrm>
        </p:spPr>
        <p:txBody>
          <a:bodyPr vert="eaVert" lIns="32966" tIns="0" rIns="32966"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73BED89E-2848-48DC-83CE-D905AD249AFE}" type="slidenum">
              <a:rPr lang="zh-CN" altLang="en-US" smtClean="0"/>
              <a:pPr>
                <a:defRPr/>
              </a:pPr>
              <a:t>‹#›</a:t>
            </a:fld>
            <a:endParaRPr lang="zh-CN" altLang="en-US" dirty="0"/>
          </a:p>
        </p:txBody>
      </p:sp>
    </p:spTree>
    <p:extLst>
      <p:ext uri="{BB962C8B-B14F-4D97-AF65-F5344CB8AC3E}">
        <p14:creationId xmlns:p14="http://schemas.microsoft.com/office/powerpoint/2010/main" val="2853555250"/>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cxnSp>
        <p:nvCxnSpPr>
          <p:cNvPr id="4" name="直接连接符 7"/>
          <p:cNvCxnSpPr/>
          <p:nvPr userDrawn="1"/>
        </p:nvCxnSpPr>
        <p:spPr>
          <a:xfrm>
            <a:off x="0" y="750094"/>
            <a:ext cx="9144000" cy="0"/>
          </a:xfrm>
          <a:prstGeom prst="line">
            <a:avLst/>
          </a:prstGeom>
          <a:ln w="82550">
            <a:solidFill>
              <a:srgbClr val="670749"/>
            </a:solidFill>
          </a:ln>
        </p:spPr>
        <p:style>
          <a:lnRef idx="1">
            <a:schemeClr val="accent1"/>
          </a:lnRef>
          <a:fillRef idx="0">
            <a:schemeClr val="accent1"/>
          </a:fillRef>
          <a:effectRef idx="0">
            <a:schemeClr val="accent1"/>
          </a:effectRef>
          <a:fontRef idx="minor">
            <a:schemeClr val="tx1"/>
          </a:fontRef>
        </p:style>
      </p:cxnSp>
      <p:pic>
        <p:nvPicPr>
          <p:cNvPr id="5" name="图片 6"/>
          <p:cNvPicPr>
            <a:picLocks noChangeAspect="1"/>
          </p:cNvPicPr>
          <p:nvPr userDrawn="1"/>
        </p:nvPicPr>
        <p:blipFill>
          <a:blip r:embed="rId2" cstate="print"/>
          <a:srcRect/>
          <a:stretch>
            <a:fillRect/>
          </a:stretch>
        </p:blipFill>
        <p:spPr bwMode="auto">
          <a:xfrm>
            <a:off x="8434393" y="88108"/>
            <a:ext cx="612775" cy="576263"/>
          </a:xfrm>
          <a:prstGeom prst="rect">
            <a:avLst/>
          </a:prstGeom>
          <a:noFill/>
          <a:ln w="9525">
            <a:noFill/>
            <a:miter lim="800000"/>
            <a:headEnd/>
            <a:tailEnd/>
          </a:ln>
        </p:spPr>
      </p:pic>
      <p:sp>
        <p:nvSpPr>
          <p:cNvPr id="12" name="Content Placeholder 2"/>
          <p:cNvSpPr>
            <a:spLocks noGrp="1"/>
          </p:cNvSpPr>
          <p:nvPr>
            <p:ph idx="1"/>
          </p:nvPr>
        </p:nvSpPr>
        <p:spPr>
          <a:xfrm>
            <a:off x="123825" y="835567"/>
            <a:ext cx="8923338" cy="4093622"/>
          </a:xfrm>
        </p:spPr>
        <p:txBody>
          <a:bodyPr/>
          <a:lstStyle>
            <a:lvl1pPr marL="164825" indent="-164825">
              <a:lnSpc>
                <a:spcPct val="150000"/>
              </a:lnSpc>
              <a:spcBef>
                <a:spcPts val="0"/>
              </a:spcBef>
              <a:buSzPct val="60000"/>
              <a:buFont typeface="Wingdings" panose="05000000000000000000" pitchFamily="2" charset="2"/>
              <a:buChar char="u"/>
              <a:defRPr sz="2300" b="1">
                <a:solidFill>
                  <a:schemeClr val="tx1"/>
                </a:solidFill>
                <a:latin typeface="楷体" panose="02010609060101010101" pitchFamily="49" charset="-122"/>
                <a:ea typeface="楷体" panose="02010609060101010101" pitchFamily="49" charset="-122"/>
              </a:defRPr>
            </a:lvl1pPr>
            <a:lvl2pPr marL="494473" indent="-164825">
              <a:lnSpc>
                <a:spcPct val="150000"/>
              </a:lnSpc>
              <a:spcBef>
                <a:spcPts val="0"/>
              </a:spcBef>
              <a:buSzPct val="60000"/>
              <a:buFont typeface="Wingdings" panose="05000000000000000000" pitchFamily="2" charset="2"/>
              <a:buChar char="p"/>
              <a:defRPr sz="2000" b="1">
                <a:solidFill>
                  <a:schemeClr val="accent1">
                    <a:lumMod val="50000"/>
                  </a:schemeClr>
                </a:solidFill>
                <a:latin typeface="楷体" panose="02010609060101010101" pitchFamily="49" charset="-122"/>
                <a:ea typeface="楷体" panose="02010609060101010101" pitchFamily="49" charset="-122"/>
              </a:defRPr>
            </a:lvl2pPr>
            <a:lvl3pPr marL="824120" indent="-164825">
              <a:lnSpc>
                <a:spcPct val="150000"/>
              </a:lnSpc>
              <a:spcBef>
                <a:spcPts val="0"/>
              </a:spcBef>
              <a:buSzPct val="60000"/>
              <a:buFont typeface="Wingdings" panose="05000000000000000000" pitchFamily="2" charset="2"/>
              <a:buChar char="l"/>
              <a:defRPr sz="2000" b="1">
                <a:solidFill>
                  <a:srgbClr val="7B3D7B"/>
                </a:solidFill>
                <a:latin typeface="楷体" panose="02010609060101010101" pitchFamily="49" charset="-122"/>
                <a:ea typeface="楷体" panose="02010609060101010101" pitchFamily="49" charset="-122"/>
              </a:defRPr>
            </a:lvl3pPr>
            <a:lvl4pPr>
              <a:lnSpc>
                <a:spcPct val="150000"/>
              </a:lnSpc>
              <a:spcBef>
                <a:spcPts val="0"/>
              </a:spcBef>
              <a:defRPr sz="1400" b="1">
                <a:latin typeface="楷体" panose="02010609060101010101" pitchFamily="49" charset="-122"/>
                <a:ea typeface="楷体" panose="02010609060101010101" pitchFamily="49" charset="-122"/>
              </a:defRPr>
            </a:lvl4pPr>
            <a:lvl5pPr>
              <a:lnSpc>
                <a:spcPct val="150000"/>
              </a:lnSpc>
              <a:spcBef>
                <a:spcPts val="0"/>
              </a:spcBef>
              <a:defRPr sz="1400" b="1">
                <a:latin typeface="楷体" panose="02010609060101010101" pitchFamily="49" charset="-122"/>
                <a:ea typeface="楷体" panose="02010609060101010101" pitchFamily="49"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14" name="标题 1"/>
          <p:cNvSpPr>
            <a:spLocks noGrp="1"/>
          </p:cNvSpPr>
          <p:nvPr>
            <p:ph type="title"/>
          </p:nvPr>
        </p:nvSpPr>
        <p:spPr>
          <a:xfrm>
            <a:off x="2232002" y="70717"/>
            <a:ext cx="6202389" cy="608537"/>
          </a:xfrm>
        </p:spPr>
        <p:txBody>
          <a:bodyPr>
            <a:normAutofit/>
          </a:bodyPr>
          <a:lstStyle>
            <a:lvl1pPr>
              <a:defRPr sz="2300" b="1">
                <a:solidFill>
                  <a:srgbClr val="6E0F6C"/>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7" name="灯片编号占位符 5"/>
          <p:cNvSpPr>
            <a:spLocks noGrp="1"/>
          </p:cNvSpPr>
          <p:nvPr>
            <p:ph type="sldNum" sz="quarter" idx="10"/>
          </p:nvPr>
        </p:nvSpPr>
        <p:spPr>
          <a:xfrm rot="16200000" flipV="1">
            <a:off x="8783642" y="4787905"/>
            <a:ext cx="219075" cy="501650"/>
          </a:xfrm>
        </p:spPr>
        <p:txBody>
          <a:bodyPr/>
          <a:lstStyle>
            <a:lvl1pPr algn="ctr">
              <a:defRPr sz="1400" b="1">
                <a:solidFill>
                  <a:schemeClr val="bg1"/>
                </a:solidFill>
                <a:latin typeface="Times New Roman" panose="02020603050405020304" pitchFamily="18" charset="0"/>
                <a:cs typeface="Times New Roman" panose="02020603050405020304" pitchFamily="18" charset="0"/>
              </a:defRPr>
            </a:lvl1pPr>
          </a:lstStyle>
          <a:p>
            <a:pPr>
              <a:defRPr/>
            </a:pPr>
            <a:fld id="{EBBFFBFF-86DF-4712-9C2F-35F045562DF8}" type="slidenum">
              <a:rPr lang="zh-CN" altLang="en-US">
                <a:solidFill>
                  <a:prstClr val="white"/>
                </a:solidFill>
              </a:rPr>
              <a:pPr>
                <a:defRPr/>
              </a:pPr>
              <a:t>‹#›</a:t>
            </a:fld>
            <a:endParaRPr lang="zh-CN" altLang="en-US" dirty="0">
              <a:solidFill>
                <a:prstClr val="white"/>
              </a:solidFill>
            </a:endParaRPr>
          </a:p>
        </p:txBody>
      </p:sp>
    </p:spTree>
    <p:extLst>
      <p:ext uri="{BB962C8B-B14F-4D97-AF65-F5344CB8AC3E}">
        <p14:creationId xmlns:p14="http://schemas.microsoft.com/office/powerpoint/2010/main" val="1270222076"/>
      </p:ext>
    </p:extLst>
  </p:cSld>
  <p:clrMapOvr>
    <a:masterClrMapping/>
  </p:clrMapOvr>
  <p:transition>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cxnSp>
        <p:nvCxnSpPr>
          <p:cNvPr id="4" name="直接连接符 7"/>
          <p:cNvCxnSpPr/>
          <p:nvPr userDrawn="1"/>
        </p:nvCxnSpPr>
        <p:spPr>
          <a:xfrm>
            <a:off x="0" y="782242"/>
            <a:ext cx="9144000" cy="0"/>
          </a:xfrm>
          <a:prstGeom prst="line">
            <a:avLst/>
          </a:prstGeom>
          <a:ln w="82550">
            <a:solidFill>
              <a:srgbClr val="670749"/>
            </a:solidFill>
          </a:ln>
        </p:spPr>
        <p:style>
          <a:lnRef idx="1">
            <a:schemeClr val="accent1"/>
          </a:lnRef>
          <a:fillRef idx="0">
            <a:schemeClr val="accent1"/>
          </a:fillRef>
          <a:effectRef idx="0">
            <a:schemeClr val="accent1"/>
          </a:effectRef>
          <a:fontRef idx="minor">
            <a:schemeClr val="tx1"/>
          </a:fontRef>
        </p:style>
      </p:cxnSp>
      <p:pic>
        <p:nvPicPr>
          <p:cNvPr id="5" name="图片 6"/>
          <p:cNvPicPr>
            <a:picLocks noChangeAspect="1"/>
          </p:cNvPicPr>
          <p:nvPr userDrawn="1"/>
        </p:nvPicPr>
        <p:blipFill>
          <a:blip r:embed="rId2" cstate="print"/>
          <a:srcRect/>
          <a:stretch>
            <a:fillRect/>
          </a:stretch>
        </p:blipFill>
        <p:spPr bwMode="auto">
          <a:xfrm>
            <a:off x="8434393" y="88108"/>
            <a:ext cx="612775" cy="576263"/>
          </a:xfrm>
          <a:prstGeom prst="rect">
            <a:avLst/>
          </a:prstGeom>
          <a:noFill/>
          <a:ln w="9525">
            <a:noFill/>
            <a:miter lim="800000"/>
            <a:headEnd/>
            <a:tailEnd/>
          </a:ln>
        </p:spPr>
      </p:pic>
      <p:sp>
        <p:nvSpPr>
          <p:cNvPr id="13" name="Content Placeholder 2"/>
          <p:cNvSpPr>
            <a:spLocks noGrp="1"/>
          </p:cNvSpPr>
          <p:nvPr>
            <p:ph idx="1"/>
          </p:nvPr>
        </p:nvSpPr>
        <p:spPr>
          <a:xfrm>
            <a:off x="123825" y="835567"/>
            <a:ext cx="8923338" cy="4093622"/>
          </a:xfrm>
        </p:spPr>
        <p:txBody>
          <a:bodyPr/>
          <a:lstStyle>
            <a:lvl1pPr marL="164825" indent="-164825">
              <a:lnSpc>
                <a:spcPct val="150000"/>
              </a:lnSpc>
              <a:spcBef>
                <a:spcPts val="0"/>
              </a:spcBef>
              <a:buSzPct val="60000"/>
              <a:buFont typeface="Wingdings" panose="05000000000000000000" pitchFamily="2" charset="2"/>
              <a:buChar char="u"/>
              <a:defRPr sz="2300" b="1">
                <a:solidFill>
                  <a:schemeClr val="tx1"/>
                </a:solidFill>
                <a:latin typeface="楷体" panose="02010609060101010101" pitchFamily="49" charset="-122"/>
                <a:ea typeface="楷体" panose="02010609060101010101" pitchFamily="49" charset="-122"/>
              </a:defRPr>
            </a:lvl1pPr>
            <a:lvl2pPr marL="494473" indent="-164825">
              <a:lnSpc>
                <a:spcPct val="150000"/>
              </a:lnSpc>
              <a:spcBef>
                <a:spcPts val="0"/>
              </a:spcBef>
              <a:buSzPct val="60000"/>
              <a:buFont typeface="Wingdings" panose="05000000000000000000" pitchFamily="2" charset="2"/>
              <a:buChar char="p"/>
              <a:defRPr sz="2000" b="1">
                <a:solidFill>
                  <a:schemeClr val="accent1">
                    <a:lumMod val="50000"/>
                  </a:schemeClr>
                </a:solidFill>
                <a:latin typeface="楷体" panose="02010609060101010101" pitchFamily="49" charset="-122"/>
                <a:ea typeface="楷体" panose="02010609060101010101" pitchFamily="49" charset="-122"/>
              </a:defRPr>
            </a:lvl2pPr>
            <a:lvl3pPr marL="824120" indent="-164825">
              <a:lnSpc>
                <a:spcPct val="150000"/>
              </a:lnSpc>
              <a:spcBef>
                <a:spcPts val="0"/>
              </a:spcBef>
              <a:buSzPct val="60000"/>
              <a:buFont typeface="Wingdings" panose="05000000000000000000" pitchFamily="2" charset="2"/>
              <a:buChar char="l"/>
              <a:defRPr lang="zh-CN" altLang="en-US" sz="2000" b="1" kern="1200" dirty="0" smtClean="0">
                <a:solidFill>
                  <a:srgbClr val="7B3D7B"/>
                </a:solidFill>
                <a:latin typeface="楷体" panose="02010609060101010101" pitchFamily="49" charset="-122"/>
                <a:ea typeface="楷体" panose="02010609060101010101" pitchFamily="49" charset="-122"/>
                <a:cs typeface="+mn-cs"/>
              </a:defRPr>
            </a:lvl3pPr>
            <a:lvl4pPr>
              <a:lnSpc>
                <a:spcPct val="150000"/>
              </a:lnSpc>
              <a:spcBef>
                <a:spcPts val="0"/>
              </a:spcBef>
              <a:defRPr sz="1400" b="1">
                <a:latin typeface="楷体" panose="02010609060101010101" pitchFamily="49" charset="-122"/>
                <a:ea typeface="楷体" panose="02010609060101010101" pitchFamily="49" charset="-122"/>
              </a:defRPr>
            </a:lvl4pPr>
            <a:lvl5pPr>
              <a:lnSpc>
                <a:spcPct val="150000"/>
              </a:lnSpc>
              <a:spcBef>
                <a:spcPts val="0"/>
              </a:spcBef>
              <a:defRPr sz="1400" b="1">
                <a:latin typeface="楷体" panose="02010609060101010101" pitchFamily="49" charset="-122"/>
                <a:ea typeface="楷体" panose="02010609060101010101" pitchFamily="49"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15" name="标题 1"/>
          <p:cNvSpPr>
            <a:spLocks noGrp="1"/>
          </p:cNvSpPr>
          <p:nvPr>
            <p:ph type="title"/>
          </p:nvPr>
        </p:nvSpPr>
        <p:spPr>
          <a:xfrm>
            <a:off x="1698602" y="114772"/>
            <a:ext cx="6202389" cy="608537"/>
          </a:xfrm>
        </p:spPr>
        <p:txBody>
          <a:bodyPr>
            <a:normAutofit/>
          </a:bodyPr>
          <a:lstStyle>
            <a:lvl1pPr>
              <a:defRPr sz="2300" b="1">
                <a:solidFill>
                  <a:srgbClr val="6E0F6C"/>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7" name="灯片编号占位符 5"/>
          <p:cNvSpPr>
            <a:spLocks noGrp="1"/>
          </p:cNvSpPr>
          <p:nvPr>
            <p:ph type="sldNum" sz="quarter" idx="10"/>
          </p:nvPr>
        </p:nvSpPr>
        <p:spPr>
          <a:xfrm rot="16200000" flipV="1">
            <a:off x="8783642" y="4787905"/>
            <a:ext cx="219075" cy="501650"/>
          </a:xfrm>
        </p:spPr>
        <p:txBody>
          <a:bodyPr/>
          <a:lstStyle>
            <a:lvl1pPr algn="ctr">
              <a:defRPr sz="1400" b="1">
                <a:solidFill>
                  <a:schemeClr val="bg1"/>
                </a:solidFill>
                <a:latin typeface="Times New Roman" panose="02020603050405020304" pitchFamily="18" charset="0"/>
                <a:cs typeface="Times New Roman" panose="02020603050405020304" pitchFamily="18" charset="0"/>
              </a:defRPr>
            </a:lvl1pPr>
          </a:lstStyle>
          <a:p>
            <a:pPr>
              <a:defRPr/>
            </a:pPr>
            <a:fld id="{443228D7-96AD-482D-8E5E-270AC832542B}" type="slidenum">
              <a:rPr lang="zh-CN" altLang="en-US">
                <a:solidFill>
                  <a:prstClr val="white"/>
                </a:solidFill>
              </a:rPr>
              <a:pPr>
                <a:defRPr/>
              </a:pPr>
              <a:t>‹#›</a:t>
            </a:fld>
            <a:endParaRPr lang="zh-CN" altLang="en-US" dirty="0">
              <a:solidFill>
                <a:prstClr val="white"/>
              </a:solidFill>
            </a:endParaRPr>
          </a:p>
        </p:txBody>
      </p:sp>
    </p:spTree>
    <p:extLst>
      <p:ext uri="{BB962C8B-B14F-4D97-AF65-F5344CB8AC3E}">
        <p14:creationId xmlns:p14="http://schemas.microsoft.com/office/powerpoint/2010/main" val="367384567"/>
      </p:ext>
    </p:extLst>
  </p:cSld>
  <p:clrMapOvr>
    <a:masterClrMapping/>
  </p:clrMapOvr>
  <p:transition>
    <p:wip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cxnSp>
        <p:nvCxnSpPr>
          <p:cNvPr id="4" name="直接连接符 7"/>
          <p:cNvCxnSpPr/>
          <p:nvPr userDrawn="1"/>
        </p:nvCxnSpPr>
        <p:spPr>
          <a:xfrm>
            <a:off x="0" y="782242"/>
            <a:ext cx="9144000" cy="0"/>
          </a:xfrm>
          <a:prstGeom prst="line">
            <a:avLst/>
          </a:prstGeom>
          <a:ln w="82550">
            <a:solidFill>
              <a:srgbClr val="6D0D4F"/>
            </a:solidFill>
          </a:ln>
        </p:spPr>
        <p:style>
          <a:lnRef idx="1">
            <a:schemeClr val="accent1"/>
          </a:lnRef>
          <a:fillRef idx="0">
            <a:schemeClr val="accent1"/>
          </a:fillRef>
          <a:effectRef idx="0">
            <a:schemeClr val="accent1"/>
          </a:effectRef>
          <a:fontRef idx="minor">
            <a:schemeClr val="tx1"/>
          </a:fontRef>
        </p:style>
      </p:cxnSp>
      <p:pic>
        <p:nvPicPr>
          <p:cNvPr id="5" name="图片 6"/>
          <p:cNvPicPr>
            <a:picLocks noChangeAspect="1"/>
          </p:cNvPicPr>
          <p:nvPr userDrawn="1"/>
        </p:nvPicPr>
        <p:blipFill>
          <a:blip r:embed="rId2" cstate="print"/>
          <a:srcRect/>
          <a:stretch>
            <a:fillRect/>
          </a:stretch>
        </p:blipFill>
        <p:spPr bwMode="auto">
          <a:xfrm>
            <a:off x="8434393" y="88108"/>
            <a:ext cx="612775" cy="576263"/>
          </a:xfrm>
          <a:prstGeom prst="rect">
            <a:avLst/>
          </a:prstGeom>
          <a:noFill/>
          <a:ln w="9525">
            <a:noFill/>
            <a:miter lim="800000"/>
            <a:headEnd/>
            <a:tailEnd/>
          </a:ln>
        </p:spPr>
      </p:pic>
      <p:sp>
        <p:nvSpPr>
          <p:cNvPr id="13" name="Content Placeholder 2"/>
          <p:cNvSpPr>
            <a:spLocks noGrp="1"/>
          </p:cNvSpPr>
          <p:nvPr>
            <p:ph idx="1"/>
          </p:nvPr>
        </p:nvSpPr>
        <p:spPr>
          <a:xfrm>
            <a:off x="123825" y="835567"/>
            <a:ext cx="8923338" cy="4093622"/>
          </a:xfrm>
        </p:spPr>
        <p:txBody>
          <a:bodyPr/>
          <a:lstStyle>
            <a:lvl1pPr marL="164825" indent="-164825">
              <a:lnSpc>
                <a:spcPct val="150000"/>
              </a:lnSpc>
              <a:spcBef>
                <a:spcPts val="0"/>
              </a:spcBef>
              <a:buSzPct val="60000"/>
              <a:buFont typeface="Wingdings" panose="05000000000000000000" pitchFamily="2" charset="2"/>
              <a:buChar char="u"/>
              <a:defRPr sz="2300" b="1">
                <a:solidFill>
                  <a:schemeClr val="tx1"/>
                </a:solidFill>
                <a:latin typeface="楷体" panose="02010609060101010101" pitchFamily="49" charset="-122"/>
                <a:ea typeface="楷体" panose="02010609060101010101" pitchFamily="49" charset="-122"/>
              </a:defRPr>
            </a:lvl1pPr>
            <a:lvl2pPr marL="494473" indent="-164825">
              <a:lnSpc>
                <a:spcPct val="150000"/>
              </a:lnSpc>
              <a:spcBef>
                <a:spcPts val="0"/>
              </a:spcBef>
              <a:buSzPct val="60000"/>
              <a:buFont typeface="Wingdings" panose="05000000000000000000" pitchFamily="2" charset="2"/>
              <a:buChar char="p"/>
              <a:defRPr sz="2000" b="1">
                <a:solidFill>
                  <a:schemeClr val="accent1">
                    <a:lumMod val="50000"/>
                  </a:schemeClr>
                </a:solidFill>
                <a:latin typeface="楷体" panose="02010609060101010101" pitchFamily="49" charset="-122"/>
                <a:ea typeface="楷体" panose="02010609060101010101" pitchFamily="49" charset="-122"/>
              </a:defRPr>
            </a:lvl2pPr>
            <a:lvl3pPr marL="824120" indent="-164825">
              <a:lnSpc>
                <a:spcPct val="150000"/>
              </a:lnSpc>
              <a:spcBef>
                <a:spcPts val="0"/>
              </a:spcBef>
              <a:buSzPct val="60000"/>
              <a:buFont typeface="Wingdings" panose="05000000000000000000" pitchFamily="2" charset="2"/>
              <a:buChar char="l"/>
              <a:defRPr lang="zh-CN" altLang="en-US" sz="2000" b="1" kern="1200" dirty="0" smtClean="0">
                <a:solidFill>
                  <a:srgbClr val="7B3D7B"/>
                </a:solidFill>
                <a:latin typeface="楷体" panose="02010609060101010101" pitchFamily="49" charset="-122"/>
                <a:ea typeface="楷体" panose="02010609060101010101" pitchFamily="49" charset="-122"/>
                <a:cs typeface="+mn-cs"/>
              </a:defRPr>
            </a:lvl3pPr>
            <a:lvl4pPr>
              <a:lnSpc>
                <a:spcPct val="150000"/>
              </a:lnSpc>
              <a:spcBef>
                <a:spcPts val="0"/>
              </a:spcBef>
              <a:defRPr sz="1400" b="1">
                <a:latin typeface="楷体" panose="02010609060101010101" pitchFamily="49" charset="-122"/>
                <a:ea typeface="楷体" panose="02010609060101010101" pitchFamily="49" charset="-122"/>
              </a:defRPr>
            </a:lvl4pPr>
            <a:lvl5pPr>
              <a:lnSpc>
                <a:spcPct val="150000"/>
              </a:lnSpc>
              <a:spcBef>
                <a:spcPts val="0"/>
              </a:spcBef>
              <a:defRPr sz="1400" b="1">
                <a:latin typeface="楷体" panose="02010609060101010101" pitchFamily="49" charset="-122"/>
                <a:ea typeface="楷体" panose="02010609060101010101" pitchFamily="49"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15" name="标题 1"/>
          <p:cNvSpPr>
            <a:spLocks noGrp="1"/>
          </p:cNvSpPr>
          <p:nvPr>
            <p:ph type="title"/>
          </p:nvPr>
        </p:nvSpPr>
        <p:spPr>
          <a:xfrm>
            <a:off x="1470811" y="88108"/>
            <a:ext cx="5183995" cy="608537"/>
          </a:xfrm>
        </p:spPr>
        <p:txBody>
          <a:bodyPr>
            <a:normAutofit/>
          </a:bodyPr>
          <a:lstStyle>
            <a:lvl1pPr>
              <a:defRPr sz="2300" b="1">
                <a:solidFill>
                  <a:srgbClr val="6E0F6C"/>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7" name="灯片编号占位符 5"/>
          <p:cNvSpPr>
            <a:spLocks noGrp="1"/>
          </p:cNvSpPr>
          <p:nvPr>
            <p:ph type="sldNum" sz="quarter" idx="10"/>
          </p:nvPr>
        </p:nvSpPr>
        <p:spPr>
          <a:xfrm rot="16200000" flipV="1">
            <a:off x="8783642" y="4787905"/>
            <a:ext cx="219075" cy="501650"/>
          </a:xfrm>
        </p:spPr>
        <p:txBody>
          <a:bodyPr/>
          <a:lstStyle>
            <a:lvl1pPr algn="ctr">
              <a:defRPr sz="1400" b="1">
                <a:solidFill>
                  <a:schemeClr val="bg1"/>
                </a:solidFill>
                <a:latin typeface="Times New Roman" panose="02020603050405020304" pitchFamily="18" charset="0"/>
                <a:cs typeface="Times New Roman" panose="02020603050405020304" pitchFamily="18" charset="0"/>
              </a:defRPr>
            </a:lvl1pPr>
          </a:lstStyle>
          <a:p>
            <a:pPr>
              <a:defRPr/>
            </a:pPr>
            <a:fld id="{ACE60949-047D-4EB5-89A6-A4958CCE797D}" type="slidenum">
              <a:rPr lang="zh-CN" altLang="en-US">
                <a:solidFill>
                  <a:prstClr val="white"/>
                </a:solidFill>
              </a:rPr>
              <a:pPr>
                <a:defRPr/>
              </a:pPr>
              <a:t>‹#›</a:t>
            </a:fld>
            <a:endParaRPr lang="zh-CN" altLang="en-US" dirty="0">
              <a:solidFill>
                <a:prstClr val="white"/>
              </a:solidFill>
            </a:endParaRPr>
          </a:p>
        </p:txBody>
      </p:sp>
    </p:spTree>
    <p:extLst>
      <p:ext uri="{BB962C8B-B14F-4D97-AF65-F5344CB8AC3E}">
        <p14:creationId xmlns:p14="http://schemas.microsoft.com/office/powerpoint/2010/main" val="289172347"/>
      </p:ext>
    </p:extLst>
  </p:cSld>
  <p:clrMapOvr>
    <a:masterClrMapping/>
  </p:clrMapOvr>
  <p:transition>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4750737"/>
            <a:ext cx="9144000" cy="498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825038" y="3341716"/>
            <a:ext cx="7543800" cy="857250"/>
          </a:xfrm>
        </p:spPr>
        <p:txBody>
          <a:bodyPr lIns="68580" rIns="6858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pPr>
              <a:defRPr/>
            </a:pPr>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73BED89E-2848-48DC-83CE-D905AD249AFE}" type="slidenum">
              <a:rPr lang="zh-CN" altLang="en-US" smtClean="0"/>
              <a:pPr>
                <a:defRPr/>
              </a:pPr>
              <a:t>‹#›</a:t>
            </a:fld>
            <a:endParaRPr lang="zh-CN" altLang="en-US" dirty="0"/>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1405563"/>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pPr/>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fld id="{ACE60949-047D-4EB5-89A6-A4958CCE797D}" type="slidenum">
              <a:rPr lang="zh-CN" altLang="en-US" smtClean="0"/>
              <a:pPr>
                <a:defRPr/>
              </a:pPr>
              <a:t>‹#›</a:t>
            </a:fld>
            <a:endParaRPr lang="zh-CN" altLang="en-US" dirty="0"/>
          </a:p>
        </p:txBody>
      </p:sp>
      <p:cxnSp>
        <p:nvCxnSpPr>
          <p:cNvPr id="7" name="直接连接符 7"/>
          <p:cNvCxnSpPr/>
          <p:nvPr userDrawn="1"/>
        </p:nvCxnSpPr>
        <p:spPr>
          <a:xfrm>
            <a:off x="0" y="782241"/>
            <a:ext cx="9144000" cy="0"/>
          </a:xfrm>
          <a:prstGeom prst="line">
            <a:avLst/>
          </a:prstGeom>
          <a:ln w="82550">
            <a:solidFill>
              <a:srgbClr val="6D0D4F"/>
            </a:solidFill>
          </a:ln>
        </p:spPr>
        <p:style>
          <a:lnRef idx="1">
            <a:schemeClr val="accent1"/>
          </a:lnRef>
          <a:fillRef idx="0">
            <a:schemeClr val="accent1"/>
          </a:fillRef>
          <a:effectRef idx="0">
            <a:schemeClr val="accent1"/>
          </a:effectRef>
          <a:fontRef idx="minor">
            <a:schemeClr val="tx1"/>
          </a:fontRef>
        </p:style>
      </p:cxnSp>
      <p:pic>
        <p:nvPicPr>
          <p:cNvPr id="8" name="图片 6"/>
          <p:cNvPicPr>
            <a:picLocks noChangeAspect="1"/>
          </p:cNvPicPr>
          <p:nvPr userDrawn="1"/>
        </p:nvPicPr>
        <p:blipFill>
          <a:blip r:embed="rId2" cstate="print"/>
          <a:srcRect/>
          <a:stretch>
            <a:fillRect/>
          </a:stretch>
        </p:blipFill>
        <p:spPr bwMode="auto">
          <a:xfrm>
            <a:off x="8434389" y="88106"/>
            <a:ext cx="612775" cy="576263"/>
          </a:xfrm>
          <a:prstGeom prst="rect">
            <a:avLst/>
          </a:prstGeom>
          <a:noFill/>
          <a:ln w="9525">
            <a:noFill/>
            <a:miter lim="800000"/>
            <a:headEnd/>
            <a:tailEnd/>
          </a:ln>
        </p:spPr>
      </p:pic>
    </p:spTree>
    <p:extLst>
      <p:ext uri="{BB962C8B-B14F-4D97-AF65-F5344CB8AC3E}">
        <p14:creationId xmlns:p14="http://schemas.microsoft.com/office/powerpoint/2010/main" val="3387673209"/>
      </p:ext>
    </p:extLst>
  </p:cSld>
  <p:clrMapOvr>
    <a:masterClrMapping/>
  </p:clrMapOvr>
  <p:transition>
    <p:wip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2960" y="3339846"/>
            <a:ext cx="7543800" cy="857250"/>
          </a:xfrm>
        </p:spPr>
        <p:txBody>
          <a:bodyPr lIns="68580" rIns="68580" anchor="t" anchorCtr="0">
            <a:normAutofit/>
          </a:bodyPr>
          <a:lstStyle>
            <a:lvl1pPr marL="0" indent="0">
              <a:buNone/>
              <a:defRPr sz="1800" cap="all" spc="150" baseline="0">
                <a:solidFill>
                  <a:schemeClr val="tx2"/>
                </a:solidFill>
                <a:latin typeface="+mj-lt"/>
              </a:defRPr>
            </a:lvl1pPr>
            <a:lvl2pPr marL="342900" indent="0">
              <a:buNone/>
              <a:defRPr sz="1400">
                <a:solidFill>
                  <a:schemeClr val="tx1">
                    <a:tint val="75000"/>
                  </a:schemeClr>
                </a:solidFill>
              </a:defRPr>
            </a:lvl2pPr>
            <a:lvl3pPr marL="685800" indent="0">
              <a:buNone/>
              <a:defRPr sz="1200">
                <a:solidFill>
                  <a:schemeClr val="tx1">
                    <a:tint val="75000"/>
                  </a:schemeClr>
                </a:solidFill>
              </a:defRPr>
            </a:lvl3pPr>
            <a:lvl4pPr marL="1028700" indent="0">
              <a:buNone/>
              <a:defRPr sz="1100">
                <a:solidFill>
                  <a:schemeClr val="tx1">
                    <a:tint val="75000"/>
                  </a:schemeClr>
                </a:solidFill>
              </a:defRPr>
            </a:lvl4pPr>
            <a:lvl5pPr marL="1371600" indent="0">
              <a:buNone/>
              <a:defRPr sz="1100">
                <a:solidFill>
                  <a:schemeClr val="tx1">
                    <a:tint val="75000"/>
                  </a:schemeClr>
                </a:solidFill>
              </a:defRPr>
            </a:lvl5pPr>
            <a:lvl6pPr marL="1714500" indent="0">
              <a:buNone/>
              <a:defRPr sz="1100">
                <a:solidFill>
                  <a:schemeClr val="tx1">
                    <a:tint val="75000"/>
                  </a:schemeClr>
                </a:solidFill>
              </a:defRPr>
            </a:lvl6pPr>
            <a:lvl7pPr marL="2057400" indent="0">
              <a:buNone/>
              <a:defRPr sz="1100">
                <a:solidFill>
                  <a:schemeClr val="tx1">
                    <a:tint val="75000"/>
                  </a:schemeClr>
                </a:solidFill>
              </a:defRPr>
            </a:lvl7pPr>
            <a:lvl8pPr marL="2400300" indent="0">
              <a:buNone/>
              <a:defRPr sz="1100">
                <a:solidFill>
                  <a:schemeClr val="tx1">
                    <a:tint val="75000"/>
                  </a:schemeClr>
                </a:solidFill>
              </a:defRPr>
            </a:lvl8pPr>
            <a:lvl9pPr marL="2743200" indent="0">
              <a:buNone/>
              <a:defRPr sz="11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pPr>
              <a:defRPr/>
            </a:pPr>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F06C7C20-20D4-484C-86A7-6EDA4AB727D2}" type="slidenum">
              <a:rPr lang="zh-CN" altLang="en-US" smtClean="0"/>
              <a:pPr>
                <a:defRPr/>
              </a:pPr>
              <a:t>‹#›</a:t>
            </a:fld>
            <a:endParaRPr lang="zh-CN" altLang="en-US" dirty="0"/>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4019415"/>
      </p:ext>
    </p:extLst>
  </p:cSld>
  <p:clrMapOvr>
    <a:masterClrMapping/>
  </p:clrMapOvr>
  <p:transition>
    <p:wip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2960" y="1384301"/>
            <a:ext cx="3703320" cy="301751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pPr>
              <a:defRPr/>
            </a:pPr>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F7DAF934-81E4-46F9-A011-0D2CF8F6CDBA}" type="slidenum">
              <a:rPr lang="zh-CN" altLang="en-US" smtClean="0"/>
              <a:pPr>
                <a:defRPr/>
              </a:pPr>
              <a:t>‹#›</a:t>
            </a:fld>
            <a:endParaRPr lang="zh-CN" altLang="en-US" dirty="0"/>
          </a:p>
        </p:txBody>
      </p:sp>
    </p:spTree>
    <p:extLst>
      <p:ext uri="{BB962C8B-B14F-4D97-AF65-F5344CB8AC3E}">
        <p14:creationId xmlns:p14="http://schemas.microsoft.com/office/powerpoint/2010/main" val="3642831421"/>
      </p:ext>
    </p:extLst>
  </p:cSld>
  <p:clrMapOvr>
    <a:masterClrMapping/>
  </p:clrMapOvr>
  <p:transition>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4" y="3305176"/>
            <a:ext cx="7772400" cy="1021556"/>
          </a:xfrm>
        </p:spPr>
        <p:txBody>
          <a:bodyPr anchor="t"/>
          <a:lstStyle>
            <a:lvl1pPr algn="l">
              <a:defRPr sz="3800" b="1" cap="all"/>
            </a:lvl1pPr>
          </a:lstStyle>
          <a:p>
            <a:r>
              <a:rPr lang="zh-CN" altLang="en-US"/>
              <a:t>单击此处编辑母版标题样式</a:t>
            </a:r>
          </a:p>
        </p:txBody>
      </p:sp>
      <p:sp>
        <p:nvSpPr>
          <p:cNvPr id="3" name="文本占位符 2"/>
          <p:cNvSpPr>
            <a:spLocks noGrp="1"/>
          </p:cNvSpPr>
          <p:nvPr>
            <p:ph type="body" idx="1"/>
          </p:nvPr>
        </p:nvSpPr>
        <p:spPr>
          <a:xfrm>
            <a:off x="722314" y="2180035"/>
            <a:ext cx="7772400" cy="1125140"/>
          </a:xfrm>
        </p:spPr>
        <p:txBody>
          <a:bodyPr anchor="b"/>
          <a:lstStyle>
            <a:lvl1pPr marL="0" indent="0">
              <a:buNone/>
              <a:defRPr sz="2000">
                <a:solidFill>
                  <a:schemeClr val="tx1">
                    <a:tint val="75000"/>
                  </a:schemeClr>
                </a:solidFill>
              </a:defRPr>
            </a:lvl1pPr>
            <a:lvl2pPr marL="439531" indent="0">
              <a:buNone/>
              <a:defRPr sz="1700">
                <a:solidFill>
                  <a:schemeClr val="tx1">
                    <a:tint val="75000"/>
                  </a:schemeClr>
                </a:solidFill>
              </a:defRPr>
            </a:lvl2pPr>
            <a:lvl3pPr marL="879061" indent="0">
              <a:buNone/>
              <a:defRPr sz="1600">
                <a:solidFill>
                  <a:schemeClr val="tx1">
                    <a:tint val="75000"/>
                  </a:schemeClr>
                </a:solidFill>
              </a:defRPr>
            </a:lvl3pPr>
            <a:lvl4pPr marL="1318592" indent="0">
              <a:buNone/>
              <a:defRPr sz="1300">
                <a:solidFill>
                  <a:schemeClr val="tx1">
                    <a:tint val="75000"/>
                  </a:schemeClr>
                </a:solidFill>
              </a:defRPr>
            </a:lvl4pPr>
            <a:lvl5pPr marL="1758122" indent="0">
              <a:buNone/>
              <a:defRPr sz="1300">
                <a:solidFill>
                  <a:schemeClr val="tx1">
                    <a:tint val="75000"/>
                  </a:schemeClr>
                </a:solidFill>
              </a:defRPr>
            </a:lvl5pPr>
            <a:lvl6pPr marL="2197653" indent="0">
              <a:buNone/>
              <a:defRPr sz="1300">
                <a:solidFill>
                  <a:schemeClr val="tx1">
                    <a:tint val="75000"/>
                  </a:schemeClr>
                </a:solidFill>
              </a:defRPr>
            </a:lvl6pPr>
            <a:lvl7pPr marL="2637184" indent="0">
              <a:buNone/>
              <a:defRPr sz="1300">
                <a:solidFill>
                  <a:schemeClr val="tx1">
                    <a:tint val="75000"/>
                  </a:schemeClr>
                </a:solidFill>
              </a:defRPr>
            </a:lvl7pPr>
            <a:lvl8pPr marL="3076714" indent="0">
              <a:buNone/>
              <a:defRPr sz="1300">
                <a:solidFill>
                  <a:schemeClr val="tx1">
                    <a:tint val="75000"/>
                  </a:schemeClr>
                </a:solidFill>
              </a:defRPr>
            </a:lvl8pPr>
            <a:lvl9pPr marL="3516245" indent="0">
              <a:buNone/>
              <a:defRPr sz="13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384539"/>
            <a:ext cx="3703320" cy="552212"/>
          </a:xfrm>
        </p:spPr>
        <p:txBody>
          <a:bodyPr lIns="68580" rIns="68580" anchor="ctr">
            <a:normAutofit/>
          </a:bodyPr>
          <a:lstStyle>
            <a:lvl1pPr marL="0" indent="0">
              <a:buNone/>
              <a:defRPr sz="1500" b="0" cap="all" baseline="0">
                <a:solidFill>
                  <a:schemeClr val="tx2"/>
                </a:solidFill>
              </a:defRPr>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p:nvPr>
        </p:nvSpPr>
        <p:spPr>
          <a:xfrm>
            <a:off x="822960" y="1936751"/>
            <a:ext cx="3703320" cy="246507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63440" y="1384539"/>
            <a:ext cx="3703320" cy="552212"/>
          </a:xfrm>
        </p:spPr>
        <p:txBody>
          <a:bodyPr lIns="68580" rIns="68580" anchor="ctr">
            <a:normAutofit/>
          </a:bodyPr>
          <a:lstStyle>
            <a:lvl1pPr marL="0" indent="0">
              <a:buNone/>
              <a:defRPr sz="1500" b="0" cap="all" baseline="0">
                <a:solidFill>
                  <a:schemeClr val="tx2"/>
                </a:solidFill>
              </a:defRPr>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p:nvPr>
        </p:nvSpPr>
        <p:spPr>
          <a:xfrm>
            <a:off x="4663440" y="1936751"/>
            <a:ext cx="3703320" cy="246507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pPr>
              <a:defRPr/>
            </a:pPr>
            <a:endParaRPr lang="zh-CN" altLang="en-US"/>
          </a:p>
        </p:txBody>
      </p:sp>
      <p:sp>
        <p:nvSpPr>
          <p:cNvPr id="8" name="Footer Placeholder 7"/>
          <p:cNvSpPr>
            <a:spLocks noGrp="1"/>
          </p:cNvSpPr>
          <p:nvPr>
            <p:ph type="ftr" sz="quarter" idx="11"/>
          </p:nvPr>
        </p:nvSpPr>
        <p:spPr/>
        <p:txBody>
          <a:bodyPr/>
          <a:lstStyle/>
          <a:p>
            <a:pPr>
              <a:defRPr/>
            </a:pPr>
            <a:endParaRPr lang="zh-CN" altLang="en-US"/>
          </a:p>
        </p:txBody>
      </p:sp>
      <p:sp>
        <p:nvSpPr>
          <p:cNvPr id="9" name="Slide Number Placeholder 8"/>
          <p:cNvSpPr>
            <a:spLocks noGrp="1"/>
          </p:cNvSpPr>
          <p:nvPr>
            <p:ph type="sldNum" sz="quarter" idx="12"/>
          </p:nvPr>
        </p:nvSpPr>
        <p:spPr/>
        <p:txBody>
          <a:bodyPr/>
          <a:lstStyle/>
          <a:p>
            <a:pPr>
              <a:defRPr/>
            </a:pPr>
            <a:fld id="{5EDAC19F-51A0-4593-9193-6A95BA1639D4}" type="slidenum">
              <a:rPr lang="zh-CN" altLang="en-US" smtClean="0"/>
              <a:pPr>
                <a:defRPr/>
              </a:pPr>
              <a:t>‹#›</a:t>
            </a:fld>
            <a:endParaRPr lang="zh-CN" altLang="en-US" dirty="0"/>
          </a:p>
        </p:txBody>
      </p:sp>
    </p:spTree>
    <p:extLst>
      <p:ext uri="{BB962C8B-B14F-4D97-AF65-F5344CB8AC3E}">
        <p14:creationId xmlns:p14="http://schemas.microsoft.com/office/powerpoint/2010/main" val="277227332"/>
      </p:ext>
    </p:extLst>
  </p:cSld>
  <p:clrMapOvr>
    <a:masterClrMapping/>
  </p:clrMapOvr>
  <p:transition>
    <p:wip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a:defRPr/>
            </a:pPr>
            <a:endParaRPr lang="zh-CN" altLang="en-US"/>
          </a:p>
        </p:txBody>
      </p:sp>
      <p:sp>
        <p:nvSpPr>
          <p:cNvPr id="4" name="Footer Placeholder 3"/>
          <p:cNvSpPr>
            <a:spLocks noGrp="1"/>
          </p:cNvSpPr>
          <p:nvPr>
            <p:ph type="ftr" sz="quarter" idx="11"/>
          </p:nvPr>
        </p:nvSpPr>
        <p:spPr/>
        <p:txBody>
          <a:bodyPr/>
          <a:lstStyle/>
          <a:p>
            <a:pPr>
              <a:defRPr/>
            </a:pPr>
            <a:endParaRPr lang="zh-CN" altLang="en-US"/>
          </a:p>
        </p:txBody>
      </p:sp>
      <p:sp>
        <p:nvSpPr>
          <p:cNvPr id="5" name="Slide Number Placeholder 4"/>
          <p:cNvSpPr>
            <a:spLocks noGrp="1"/>
          </p:cNvSpPr>
          <p:nvPr>
            <p:ph type="sldNum" sz="quarter" idx="12"/>
          </p:nvPr>
        </p:nvSpPr>
        <p:spPr/>
        <p:txBody>
          <a:bodyPr/>
          <a:lstStyle/>
          <a:p>
            <a:pPr>
              <a:defRPr/>
            </a:pPr>
            <a:fld id="{BE323C5E-71B4-4CE1-8CCD-0D0D90543403}" type="slidenum">
              <a:rPr lang="zh-CN" altLang="en-US" smtClean="0"/>
              <a:pPr>
                <a:defRPr/>
              </a:pPr>
              <a:t>‹#›</a:t>
            </a:fld>
            <a:endParaRPr lang="zh-CN" altLang="en-US" dirty="0"/>
          </a:p>
        </p:txBody>
      </p:sp>
    </p:spTree>
    <p:extLst>
      <p:ext uri="{BB962C8B-B14F-4D97-AF65-F5344CB8AC3E}">
        <p14:creationId xmlns:p14="http://schemas.microsoft.com/office/powerpoint/2010/main" val="1163034777"/>
      </p:ext>
    </p:extLst>
  </p:cSld>
  <p:clrMapOvr>
    <a:masterClrMapping/>
  </p:clrMapOvr>
  <p:transition>
    <p:wip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pPr>
              <a:defRPr/>
            </a:pPr>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pPr>
              <a:defRPr/>
            </a:pPr>
            <a:endParaRPr lang="zh-CN" altLang="en-US"/>
          </a:p>
        </p:txBody>
      </p:sp>
      <p:sp>
        <p:nvSpPr>
          <p:cNvPr id="9" name="Slide Number Placeholder 8"/>
          <p:cNvSpPr>
            <a:spLocks noGrp="1"/>
          </p:cNvSpPr>
          <p:nvPr>
            <p:ph type="sldNum" sz="quarter" idx="12"/>
          </p:nvPr>
        </p:nvSpPr>
        <p:spPr/>
        <p:txBody>
          <a:bodyPr/>
          <a:lstStyle/>
          <a:p>
            <a:pPr>
              <a:defRPr/>
            </a:pPr>
            <a:fld id="{2C69FBB6-E99C-45BC-A8D0-F20B296B0ADB}" type="slidenum">
              <a:rPr lang="zh-CN" altLang="en-US" smtClean="0"/>
              <a:pPr>
                <a:defRPr/>
              </a:pPr>
              <a:t>‹#›</a:t>
            </a:fld>
            <a:endParaRPr lang="zh-CN" altLang="en-US" dirty="0"/>
          </a:p>
        </p:txBody>
      </p:sp>
    </p:spTree>
    <p:extLst>
      <p:ext uri="{BB962C8B-B14F-4D97-AF65-F5344CB8AC3E}">
        <p14:creationId xmlns:p14="http://schemas.microsoft.com/office/powerpoint/2010/main" val="375125011"/>
      </p:ext>
    </p:extLst>
  </p:cSld>
  <p:clrMapOvr>
    <a:masterClrMapping/>
  </p:clrMapOvr>
  <p:transition>
    <p:wip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342900" y="2194560"/>
            <a:ext cx="2400300" cy="2534343"/>
          </a:xfrm>
        </p:spPr>
        <p:txBody>
          <a:bodyPr lIns="68580" rIns="68580">
            <a:normAutofit/>
          </a:bodyPr>
          <a:lstStyle>
            <a:lvl1pPr marL="0" indent="0">
              <a:buNone/>
              <a:defRPr sz="1100">
                <a:solidFill>
                  <a:srgbClr val="FFFFFF"/>
                </a:solidFill>
              </a:defRPr>
            </a:lvl1pPr>
            <a:lvl2pPr marL="342900" indent="0">
              <a:buNone/>
              <a:defRPr sz="900"/>
            </a:lvl2pPr>
            <a:lvl3pPr marL="685800" indent="0">
              <a:buNone/>
              <a:defRPr sz="800"/>
            </a:lvl3pPr>
            <a:lvl4pPr marL="1028700" indent="0">
              <a:buNone/>
              <a:defRPr sz="700"/>
            </a:lvl4pPr>
            <a:lvl5pPr marL="1371600" indent="0">
              <a:buNone/>
              <a:defRPr sz="700"/>
            </a:lvl5pPr>
            <a:lvl6pPr marL="1714500" indent="0">
              <a:buNone/>
              <a:defRPr sz="700"/>
            </a:lvl6pPr>
            <a:lvl7pPr marL="2057400" indent="0">
              <a:buNone/>
              <a:defRPr sz="700"/>
            </a:lvl7pPr>
            <a:lvl8pPr marL="2400300" indent="0">
              <a:buNone/>
              <a:defRPr sz="700"/>
            </a:lvl8pPr>
            <a:lvl9pPr marL="2743200" indent="0">
              <a:buNone/>
              <a:defRPr sz="700"/>
            </a:lvl9pPr>
          </a:lstStyle>
          <a:p>
            <a:pPr lvl="0"/>
            <a:r>
              <a:rPr lang="zh-CN" altLang="en-US"/>
              <a:t>编辑母版文本样式</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pPr>
              <a:defRPr/>
            </a:pPr>
            <a:endParaRPr lang="zh-CN" altLang="en-US"/>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pPr>
              <a:defRPr/>
            </a:pPr>
            <a:endParaRPr lang="zh-CN" altLang="en-US">
              <a:solidFill>
                <a:srgbClr val="344068"/>
              </a:solidFill>
            </a:endParaRPr>
          </a:p>
        </p:txBody>
      </p:sp>
      <p:sp>
        <p:nvSpPr>
          <p:cNvPr id="7" name="Slide Number Placeholder 6"/>
          <p:cNvSpPr>
            <a:spLocks noGrp="1"/>
          </p:cNvSpPr>
          <p:nvPr>
            <p:ph type="sldNum" sz="quarter" idx="12"/>
          </p:nvPr>
        </p:nvSpPr>
        <p:spPr/>
        <p:txBody>
          <a:bodyPr/>
          <a:lstStyle>
            <a:lvl1pPr>
              <a:defRPr>
                <a:solidFill>
                  <a:schemeClr val="tx2"/>
                </a:solidFill>
              </a:defRPr>
            </a:lvl1pPr>
          </a:lstStyle>
          <a:p>
            <a:pPr>
              <a:defRPr/>
            </a:pPr>
            <a:fld id="{128FC285-AD96-481C-BD96-3654506F4F5D}" type="slidenum">
              <a:rPr lang="zh-CN" altLang="en-US" smtClean="0">
                <a:solidFill>
                  <a:srgbClr val="344068"/>
                </a:solidFill>
              </a:rPr>
              <a:pPr>
                <a:defRPr/>
              </a:pPr>
              <a:t>‹#›</a:t>
            </a:fld>
            <a:endParaRPr lang="zh-CN" altLang="en-US" dirty="0">
              <a:solidFill>
                <a:srgbClr val="344068"/>
              </a:solidFill>
            </a:endParaRPr>
          </a:p>
        </p:txBody>
      </p:sp>
    </p:spTree>
    <p:extLst>
      <p:ext uri="{BB962C8B-B14F-4D97-AF65-F5344CB8AC3E}">
        <p14:creationId xmlns:p14="http://schemas.microsoft.com/office/powerpoint/2010/main" val="607578046"/>
      </p:ext>
    </p:extLst>
  </p:cSld>
  <p:clrMapOvr>
    <a:masterClrMapping/>
  </p:clrMapOvr>
  <p:transition>
    <p:wip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5234" cy="617220"/>
          </a:xfrm>
        </p:spPr>
        <p:txBody>
          <a:bodyPr tIns="0" bIns="0" anchor="b">
            <a:noAutofit/>
          </a:bodyPr>
          <a:lstStyle>
            <a:lvl1pPr>
              <a:defRPr sz="27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2" y="0"/>
            <a:ext cx="9143989" cy="3686307"/>
          </a:xfrm>
          <a:solidFill>
            <a:schemeClr val="bg2">
              <a:lumMod val="90000"/>
            </a:schemeClr>
          </a:solidFill>
        </p:spPr>
        <p:txBody>
          <a:bodyPr lIns="342900" tIns="34290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822960" y="4430268"/>
            <a:ext cx="7584948" cy="445770"/>
          </a:xfrm>
        </p:spPr>
        <p:txBody>
          <a:bodyPr lIns="68580" tIns="0" rIns="68580" bIns="0">
            <a:normAutofit/>
          </a:bodyPr>
          <a:lstStyle>
            <a:lvl1pPr marL="0" indent="0">
              <a:spcBef>
                <a:spcPts val="0"/>
              </a:spcBef>
              <a:spcAft>
                <a:spcPts val="450"/>
              </a:spcAft>
              <a:buNone/>
              <a:defRPr sz="1100">
                <a:solidFill>
                  <a:srgbClr val="FFFFFF"/>
                </a:solidFill>
              </a:defRPr>
            </a:lvl1pPr>
            <a:lvl2pPr marL="342900" indent="0">
              <a:buNone/>
              <a:defRPr sz="900"/>
            </a:lvl2pPr>
            <a:lvl3pPr marL="685800" indent="0">
              <a:buNone/>
              <a:defRPr sz="800"/>
            </a:lvl3pPr>
            <a:lvl4pPr marL="1028700" indent="0">
              <a:buNone/>
              <a:defRPr sz="700"/>
            </a:lvl4pPr>
            <a:lvl5pPr marL="1371600" indent="0">
              <a:buNone/>
              <a:defRPr sz="700"/>
            </a:lvl5pPr>
            <a:lvl6pPr marL="1714500" indent="0">
              <a:buNone/>
              <a:defRPr sz="700"/>
            </a:lvl6pPr>
            <a:lvl7pPr marL="2057400" indent="0">
              <a:buNone/>
              <a:defRPr sz="700"/>
            </a:lvl7pPr>
            <a:lvl8pPr marL="2400300" indent="0">
              <a:buNone/>
              <a:defRPr sz="700"/>
            </a:lvl8pPr>
            <a:lvl9pPr marL="2743200" indent="0">
              <a:buNone/>
              <a:defRPr sz="700"/>
            </a:lvl9pPr>
          </a:lstStyle>
          <a:p>
            <a:pPr lvl="0"/>
            <a:r>
              <a:rPr lang="zh-CN" altLang="en-US"/>
              <a:t>编辑母版文本样式</a:t>
            </a:r>
          </a:p>
        </p:txBody>
      </p:sp>
      <p:sp>
        <p:nvSpPr>
          <p:cNvPr id="5" name="Date Placeholder 4"/>
          <p:cNvSpPr>
            <a:spLocks noGrp="1"/>
          </p:cNvSpPr>
          <p:nvPr>
            <p:ph type="dt" sz="half" idx="10"/>
          </p:nvPr>
        </p:nvSpPr>
        <p:spPr/>
        <p:txBody>
          <a:bodyPr/>
          <a:lstStyle/>
          <a:p>
            <a:pPr>
              <a:defRPr/>
            </a:pPr>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1C8B00C9-8B73-4519-903B-694A9A6358D9}" type="slidenum">
              <a:rPr lang="zh-CN" altLang="en-US" smtClean="0"/>
              <a:pPr>
                <a:defRPr/>
              </a:pPr>
              <a:t>‹#›</a:t>
            </a:fld>
            <a:endParaRPr lang="zh-CN" altLang="en-US" dirty="0"/>
          </a:p>
        </p:txBody>
      </p:sp>
    </p:spTree>
    <p:extLst>
      <p:ext uri="{BB962C8B-B14F-4D97-AF65-F5344CB8AC3E}">
        <p14:creationId xmlns:p14="http://schemas.microsoft.com/office/powerpoint/2010/main" val="2574020473"/>
      </p:ext>
    </p:extLst>
  </p:cSld>
  <p:clrMapOvr>
    <a:masterClrMapping/>
  </p:clrMapOvr>
  <p:transition>
    <p:wip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34290" tIns="0" rIns="34290"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A24D93A8-A571-4D88-ABDB-B99C10449EE0}" type="slidenum">
              <a:rPr lang="zh-CN" altLang="en-US" smtClean="0"/>
              <a:pPr>
                <a:defRPr/>
              </a:pPr>
              <a:t>‹#›</a:t>
            </a:fld>
            <a:endParaRPr lang="zh-CN" altLang="en-US" dirty="0"/>
          </a:p>
        </p:txBody>
      </p:sp>
    </p:spTree>
    <p:extLst>
      <p:ext uri="{BB962C8B-B14F-4D97-AF65-F5344CB8AC3E}">
        <p14:creationId xmlns:p14="http://schemas.microsoft.com/office/powerpoint/2010/main" val="1260603410"/>
      </p:ext>
    </p:extLst>
  </p:cSld>
  <p:clrMapOvr>
    <a:masterClrMapping/>
  </p:clrMapOvr>
  <p:transition>
    <p:wip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09226"/>
            <a:ext cx="1971675" cy="431992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09226"/>
            <a:ext cx="5800725" cy="4319924"/>
          </a:xfrm>
        </p:spPr>
        <p:txBody>
          <a:bodyPr vert="eaVert" lIns="34290" tIns="0" rIns="34290"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73BED89E-2848-48DC-83CE-D905AD249AFE}" type="slidenum">
              <a:rPr lang="zh-CN" altLang="en-US" smtClean="0"/>
              <a:pPr>
                <a:defRPr/>
              </a:pPr>
              <a:t>‹#›</a:t>
            </a:fld>
            <a:endParaRPr lang="zh-CN" altLang="en-US" dirty="0"/>
          </a:p>
        </p:txBody>
      </p:sp>
    </p:spTree>
    <p:extLst>
      <p:ext uri="{BB962C8B-B14F-4D97-AF65-F5344CB8AC3E}">
        <p14:creationId xmlns:p14="http://schemas.microsoft.com/office/powerpoint/2010/main" val="2990806557"/>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cxnSp>
        <p:nvCxnSpPr>
          <p:cNvPr id="4" name="直接连接符 7"/>
          <p:cNvCxnSpPr/>
          <p:nvPr userDrawn="1"/>
        </p:nvCxnSpPr>
        <p:spPr>
          <a:xfrm>
            <a:off x="0" y="750094"/>
            <a:ext cx="9144000" cy="0"/>
          </a:xfrm>
          <a:prstGeom prst="line">
            <a:avLst/>
          </a:prstGeom>
          <a:ln w="82550">
            <a:solidFill>
              <a:srgbClr val="670749"/>
            </a:solidFill>
          </a:ln>
        </p:spPr>
        <p:style>
          <a:lnRef idx="1">
            <a:schemeClr val="accent1"/>
          </a:lnRef>
          <a:fillRef idx="0">
            <a:schemeClr val="accent1"/>
          </a:fillRef>
          <a:effectRef idx="0">
            <a:schemeClr val="accent1"/>
          </a:effectRef>
          <a:fontRef idx="minor">
            <a:schemeClr val="tx1"/>
          </a:fontRef>
        </p:style>
      </p:cxnSp>
      <p:pic>
        <p:nvPicPr>
          <p:cNvPr id="5" name="图片 6"/>
          <p:cNvPicPr>
            <a:picLocks noChangeAspect="1"/>
          </p:cNvPicPr>
          <p:nvPr userDrawn="1"/>
        </p:nvPicPr>
        <p:blipFill>
          <a:blip r:embed="rId2" cstate="print"/>
          <a:srcRect/>
          <a:stretch>
            <a:fillRect/>
          </a:stretch>
        </p:blipFill>
        <p:spPr bwMode="auto">
          <a:xfrm>
            <a:off x="8434389" y="88106"/>
            <a:ext cx="612775" cy="576263"/>
          </a:xfrm>
          <a:prstGeom prst="rect">
            <a:avLst/>
          </a:prstGeom>
          <a:noFill/>
          <a:ln w="9525">
            <a:noFill/>
            <a:miter lim="800000"/>
            <a:headEnd/>
            <a:tailEnd/>
          </a:ln>
        </p:spPr>
      </p:pic>
      <p:sp>
        <p:nvSpPr>
          <p:cNvPr id="12" name="Content Placeholder 2"/>
          <p:cNvSpPr>
            <a:spLocks noGrp="1"/>
          </p:cNvSpPr>
          <p:nvPr>
            <p:ph idx="1"/>
          </p:nvPr>
        </p:nvSpPr>
        <p:spPr>
          <a:xfrm>
            <a:off x="123825" y="835566"/>
            <a:ext cx="8923338" cy="4093622"/>
          </a:xfrm>
        </p:spPr>
        <p:txBody>
          <a:bodyPr/>
          <a:lstStyle>
            <a:lvl1pPr marL="171450" indent="-171450">
              <a:lnSpc>
                <a:spcPct val="150000"/>
              </a:lnSpc>
              <a:spcBef>
                <a:spcPts val="0"/>
              </a:spcBef>
              <a:buSzPct val="60000"/>
              <a:buFont typeface="Wingdings" panose="05000000000000000000" pitchFamily="2" charset="2"/>
              <a:buChar char="u"/>
              <a:defRPr sz="2400" b="1">
                <a:solidFill>
                  <a:schemeClr val="tx1"/>
                </a:solidFill>
                <a:latin typeface="楷体" panose="02010609060101010101" pitchFamily="49" charset="-122"/>
                <a:ea typeface="楷体" panose="02010609060101010101" pitchFamily="49" charset="-122"/>
              </a:defRPr>
            </a:lvl1pPr>
            <a:lvl2pPr marL="514350" indent="-171450">
              <a:lnSpc>
                <a:spcPct val="150000"/>
              </a:lnSpc>
              <a:spcBef>
                <a:spcPts val="0"/>
              </a:spcBef>
              <a:buSzPct val="60000"/>
              <a:buFont typeface="Wingdings" panose="05000000000000000000" pitchFamily="2" charset="2"/>
              <a:buChar char="p"/>
              <a:defRPr sz="2100" b="1">
                <a:solidFill>
                  <a:schemeClr val="accent1">
                    <a:lumMod val="50000"/>
                  </a:schemeClr>
                </a:solidFill>
                <a:latin typeface="楷体" panose="02010609060101010101" pitchFamily="49" charset="-122"/>
                <a:ea typeface="楷体" panose="02010609060101010101" pitchFamily="49" charset="-122"/>
              </a:defRPr>
            </a:lvl2pPr>
            <a:lvl3pPr marL="857250" indent="-171450">
              <a:lnSpc>
                <a:spcPct val="150000"/>
              </a:lnSpc>
              <a:spcBef>
                <a:spcPts val="0"/>
              </a:spcBef>
              <a:buSzPct val="60000"/>
              <a:buFont typeface="Wingdings" panose="05000000000000000000" pitchFamily="2" charset="2"/>
              <a:buChar char="l"/>
              <a:defRPr sz="2100" b="1">
                <a:solidFill>
                  <a:srgbClr val="7B3D7B"/>
                </a:solidFill>
                <a:latin typeface="楷体" panose="02010609060101010101" pitchFamily="49" charset="-122"/>
                <a:ea typeface="楷体" panose="02010609060101010101" pitchFamily="49" charset="-122"/>
              </a:defRPr>
            </a:lvl3pPr>
            <a:lvl4pPr>
              <a:lnSpc>
                <a:spcPct val="150000"/>
              </a:lnSpc>
              <a:spcBef>
                <a:spcPts val="0"/>
              </a:spcBef>
              <a:defRPr sz="1500" b="1">
                <a:latin typeface="楷体" panose="02010609060101010101" pitchFamily="49" charset="-122"/>
                <a:ea typeface="楷体" panose="02010609060101010101" pitchFamily="49" charset="-122"/>
              </a:defRPr>
            </a:lvl4pPr>
            <a:lvl5pPr>
              <a:lnSpc>
                <a:spcPct val="150000"/>
              </a:lnSpc>
              <a:spcBef>
                <a:spcPts val="0"/>
              </a:spcBef>
              <a:defRPr sz="1500" b="1">
                <a:latin typeface="楷体" panose="02010609060101010101" pitchFamily="49" charset="-122"/>
                <a:ea typeface="楷体" panose="02010609060101010101" pitchFamily="49"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14" name="标题 1"/>
          <p:cNvSpPr>
            <a:spLocks noGrp="1"/>
          </p:cNvSpPr>
          <p:nvPr>
            <p:ph type="title"/>
          </p:nvPr>
        </p:nvSpPr>
        <p:spPr>
          <a:xfrm>
            <a:off x="2231999" y="70714"/>
            <a:ext cx="6202389" cy="608537"/>
          </a:xfrm>
        </p:spPr>
        <p:txBody>
          <a:bodyPr>
            <a:normAutofit/>
          </a:bodyPr>
          <a:lstStyle>
            <a:lvl1pPr>
              <a:defRPr sz="2400" b="1">
                <a:solidFill>
                  <a:srgbClr val="6E0F6C"/>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7" name="灯片编号占位符 5"/>
          <p:cNvSpPr>
            <a:spLocks noGrp="1"/>
          </p:cNvSpPr>
          <p:nvPr>
            <p:ph type="sldNum" sz="quarter" idx="10"/>
          </p:nvPr>
        </p:nvSpPr>
        <p:spPr>
          <a:xfrm rot="16200000" flipV="1">
            <a:off x="8783638" y="4787901"/>
            <a:ext cx="219075" cy="501650"/>
          </a:xfrm>
        </p:spPr>
        <p:txBody>
          <a:bodyPr/>
          <a:lstStyle>
            <a:lvl1pPr algn="ctr">
              <a:defRPr sz="1500" b="1">
                <a:solidFill>
                  <a:schemeClr val="bg1"/>
                </a:solidFill>
                <a:latin typeface="Times New Roman" panose="02020603050405020304" pitchFamily="18" charset="0"/>
                <a:cs typeface="Times New Roman" panose="02020603050405020304" pitchFamily="18" charset="0"/>
              </a:defRPr>
            </a:lvl1pPr>
          </a:lstStyle>
          <a:p>
            <a:pPr>
              <a:defRPr/>
            </a:pPr>
            <a:fld id="{EBBFFBFF-86DF-4712-9C2F-35F045562DF8}" type="slidenum">
              <a:rPr lang="zh-CN" altLang="en-US">
                <a:solidFill>
                  <a:prstClr val="white"/>
                </a:solidFill>
              </a:rPr>
              <a:pPr>
                <a:defRPr/>
              </a:pPr>
              <a:t>‹#›</a:t>
            </a:fld>
            <a:endParaRPr lang="zh-CN" altLang="en-US" dirty="0">
              <a:solidFill>
                <a:prstClr val="white"/>
              </a:solidFill>
            </a:endParaRPr>
          </a:p>
        </p:txBody>
      </p:sp>
    </p:spTree>
    <p:extLst>
      <p:ext uri="{BB962C8B-B14F-4D97-AF65-F5344CB8AC3E}">
        <p14:creationId xmlns:p14="http://schemas.microsoft.com/office/powerpoint/2010/main" val="3860510764"/>
      </p:ext>
    </p:extLst>
  </p:cSld>
  <p:clrMapOvr>
    <a:masterClrMapping/>
  </p:clrMapOvr>
  <p:transition>
    <p:wip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cxnSp>
        <p:nvCxnSpPr>
          <p:cNvPr id="4" name="直接连接符 7"/>
          <p:cNvCxnSpPr/>
          <p:nvPr userDrawn="1"/>
        </p:nvCxnSpPr>
        <p:spPr>
          <a:xfrm>
            <a:off x="0" y="782241"/>
            <a:ext cx="9144000" cy="0"/>
          </a:xfrm>
          <a:prstGeom prst="line">
            <a:avLst/>
          </a:prstGeom>
          <a:ln w="82550">
            <a:solidFill>
              <a:srgbClr val="670749"/>
            </a:solidFill>
          </a:ln>
        </p:spPr>
        <p:style>
          <a:lnRef idx="1">
            <a:schemeClr val="accent1"/>
          </a:lnRef>
          <a:fillRef idx="0">
            <a:schemeClr val="accent1"/>
          </a:fillRef>
          <a:effectRef idx="0">
            <a:schemeClr val="accent1"/>
          </a:effectRef>
          <a:fontRef idx="minor">
            <a:schemeClr val="tx1"/>
          </a:fontRef>
        </p:style>
      </p:cxnSp>
      <p:pic>
        <p:nvPicPr>
          <p:cNvPr id="5" name="图片 6"/>
          <p:cNvPicPr>
            <a:picLocks noChangeAspect="1"/>
          </p:cNvPicPr>
          <p:nvPr userDrawn="1"/>
        </p:nvPicPr>
        <p:blipFill>
          <a:blip r:embed="rId2" cstate="print"/>
          <a:srcRect/>
          <a:stretch>
            <a:fillRect/>
          </a:stretch>
        </p:blipFill>
        <p:spPr bwMode="auto">
          <a:xfrm>
            <a:off x="8434389" y="88106"/>
            <a:ext cx="612775" cy="576263"/>
          </a:xfrm>
          <a:prstGeom prst="rect">
            <a:avLst/>
          </a:prstGeom>
          <a:noFill/>
          <a:ln w="9525">
            <a:noFill/>
            <a:miter lim="800000"/>
            <a:headEnd/>
            <a:tailEnd/>
          </a:ln>
        </p:spPr>
      </p:pic>
      <p:sp>
        <p:nvSpPr>
          <p:cNvPr id="13" name="Content Placeholder 2"/>
          <p:cNvSpPr>
            <a:spLocks noGrp="1"/>
          </p:cNvSpPr>
          <p:nvPr>
            <p:ph idx="1"/>
          </p:nvPr>
        </p:nvSpPr>
        <p:spPr>
          <a:xfrm>
            <a:off x="123825" y="835566"/>
            <a:ext cx="8923338" cy="4093622"/>
          </a:xfrm>
        </p:spPr>
        <p:txBody>
          <a:bodyPr/>
          <a:lstStyle>
            <a:lvl1pPr marL="171450" indent="-171450">
              <a:lnSpc>
                <a:spcPct val="150000"/>
              </a:lnSpc>
              <a:spcBef>
                <a:spcPts val="0"/>
              </a:spcBef>
              <a:buSzPct val="60000"/>
              <a:buFont typeface="Wingdings" panose="05000000000000000000" pitchFamily="2" charset="2"/>
              <a:buChar char="u"/>
              <a:defRPr sz="2400" b="1">
                <a:solidFill>
                  <a:schemeClr val="tx1"/>
                </a:solidFill>
                <a:latin typeface="楷体" panose="02010609060101010101" pitchFamily="49" charset="-122"/>
                <a:ea typeface="楷体" panose="02010609060101010101" pitchFamily="49" charset="-122"/>
              </a:defRPr>
            </a:lvl1pPr>
            <a:lvl2pPr marL="514350" indent="-171450">
              <a:lnSpc>
                <a:spcPct val="150000"/>
              </a:lnSpc>
              <a:spcBef>
                <a:spcPts val="0"/>
              </a:spcBef>
              <a:buSzPct val="60000"/>
              <a:buFont typeface="Wingdings" panose="05000000000000000000" pitchFamily="2" charset="2"/>
              <a:buChar char="p"/>
              <a:defRPr sz="2100" b="1">
                <a:solidFill>
                  <a:schemeClr val="accent1">
                    <a:lumMod val="50000"/>
                  </a:schemeClr>
                </a:solidFill>
                <a:latin typeface="楷体" panose="02010609060101010101" pitchFamily="49" charset="-122"/>
                <a:ea typeface="楷体" panose="02010609060101010101" pitchFamily="49" charset="-122"/>
              </a:defRPr>
            </a:lvl2pPr>
            <a:lvl3pPr marL="857250" indent="-171450">
              <a:lnSpc>
                <a:spcPct val="150000"/>
              </a:lnSpc>
              <a:spcBef>
                <a:spcPts val="0"/>
              </a:spcBef>
              <a:buSzPct val="60000"/>
              <a:buFont typeface="Wingdings" panose="05000000000000000000" pitchFamily="2" charset="2"/>
              <a:buChar char="l"/>
              <a:defRPr lang="zh-CN" altLang="en-US" sz="2100" b="1" kern="1200" dirty="0" smtClean="0">
                <a:solidFill>
                  <a:srgbClr val="7B3D7B"/>
                </a:solidFill>
                <a:latin typeface="楷体" panose="02010609060101010101" pitchFamily="49" charset="-122"/>
                <a:ea typeface="楷体" panose="02010609060101010101" pitchFamily="49" charset="-122"/>
                <a:cs typeface="+mn-cs"/>
              </a:defRPr>
            </a:lvl3pPr>
            <a:lvl4pPr>
              <a:lnSpc>
                <a:spcPct val="150000"/>
              </a:lnSpc>
              <a:spcBef>
                <a:spcPts val="0"/>
              </a:spcBef>
              <a:defRPr sz="1500" b="1">
                <a:latin typeface="楷体" panose="02010609060101010101" pitchFamily="49" charset="-122"/>
                <a:ea typeface="楷体" panose="02010609060101010101" pitchFamily="49" charset="-122"/>
              </a:defRPr>
            </a:lvl4pPr>
            <a:lvl5pPr>
              <a:lnSpc>
                <a:spcPct val="150000"/>
              </a:lnSpc>
              <a:spcBef>
                <a:spcPts val="0"/>
              </a:spcBef>
              <a:defRPr sz="1500" b="1">
                <a:latin typeface="楷体" panose="02010609060101010101" pitchFamily="49" charset="-122"/>
                <a:ea typeface="楷体" panose="02010609060101010101" pitchFamily="49"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15" name="标题 1"/>
          <p:cNvSpPr>
            <a:spLocks noGrp="1"/>
          </p:cNvSpPr>
          <p:nvPr>
            <p:ph type="title"/>
          </p:nvPr>
        </p:nvSpPr>
        <p:spPr>
          <a:xfrm>
            <a:off x="1698599" y="114769"/>
            <a:ext cx="6202389" cy="608537"/>
          </a:xfrm>
        </p:spPr>
        <p:txBody>
          <a:bodyPr>
            <a:normAutofit/>
          </a:bodyPr>
          <a:lstStyle>
            <a:lvl1pPr>
              <a:defRPr sz="2400" b="1">
                <a:solidFill>
                  <a:srgbClr val="6E0F6C"/>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7" name="灯片编号占位符 5"/>
          <p:cNvSpPr>
            <a:spLocks noGrp="1"/>
          </p:cNvSpPr>
          <p:nvPr>
            <p:ph type="sldNum" sz="quarter" idx="10"/>
          </p:nvPr>
        </p:nvSpPr>
        <p:spPr>
          <a:xfrm rot="16200000" flipV="1">
            <a:off x="8783638" y="4787901"/>
            <a:ext cx="219075" cy="501650"/>
          </a:xfrm>
        </p:spPr>
        <p:txBody>
          <a:bodyPr/>
          <a:lstStyle>
            <a:lvl1pPr algn="ctr">
              <a:defRPr sz="1500" b="1">
                <a:solidFill>
                  <a:schemeClr val="bg1"/>
                </a:solidFill>
                <a:latin typeface="Times New Roman" panose="02020603050405020304" pitchFamily="18" charset="0"/>
                <a:cs typeface="Times New Roman" panose="02020603050405020304" pitchFamily="18" charset="0"/>
              </a:defRPr>
            </a:lvl1pPr>
          </a:lstStyle>
          <a:p>
            <a:pPr>
              <a:defRPr/>
            </a:pPr>
            <a:fld id="{443228D7-96AD-482D-8E5E-270AC832542B}" type="slidenum">
              <a:rPr lang="zh-CN" altLang="en-US">
                <a:solidFill>
                  <a:prstClr val="white"/>
                </a:solidFill>
              </a:rPr>
              <a:pPr>
                <a:defRPr/>
              </a:pPr>
              <a:t>‹#›</a:t>
            </a:fld>
            <a:endParaRPr lang="zh-CN" altLang="en-US" dirty="0">
              <a:solidFill>
                <a:prstClr val="white"/>
              </a:solidFill>
            </a:endParaRPr>
          </a:p>
        </p:txBody>
      </p:sp>
    </p:spTree>
    <p:extLst>
      <p:ext uri="{BB962C8B-B14F-4D97-AF65-F5344CB8AC3E}">
        <p14:creationId xmlns:p14="http://schemas.microsoft.com/office/powerpoint/2010/main" val="2029581326"/>
      </p:ext>
    </p:extLst>
  </p:cSld>
  <p:clrMapOvr>
    <a:masterClrMapping/>
  </p:clrMapOvr>
  <p:transition>
    <p:wip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cxnSp>
        <p:nvCxnSpPr>
          <p:cNvPr id="4" name="直接连接符 7"/>
          <p:cNvCxnSpPr/>
          <p:nvPr userDrawn="1"/>
        </p:nvCxnSpPr>
        <p:spPr>
          <a:xfrm>
            <a:off x="0" y="782241"/>
            <a:ext cx="9144000" cy="0"/>
          </a:xfrm>
          <a:prstGeom prst="line">
            <a:avLst/>
          </a:prstGeom>
          <a:ln w="82550">
            <a:solidFill>
              <a:srgbClr val="6D0D4F"/>
            </a:solidFill>
          </a:ln>
        </p:spPr>
        <p:style>
          <a:lnRef idx="1">
            <a:schemeClr val="accent1"/>
          </a:lnRef>
          <a:fillRef idx="0">
            <a:schemeClr val="accent1"/>
          </a:fillRef>
          <a:effectRef idx="0">
            <a:schemeClr val="accent1"/>
          </a:effectRef>
          <a:fontRef idx="minor">
            <a:schemeClr val="tx1"/>
          </a:fontRef>
        </p:style>
      </p:cxnSp>
      <p:pic>
        <p:nvPicPr>
          <p:cNvPr id="5" name="图片 6"/>
          <p:cNvPicPr>
            <a:picLocks noChangeAspect="1"/>
          </p:cNvPicPr>
          <p:nvPr userDrawn="1"/>
        </p:nvPicPr>
        <p:blipFill>
          <a:blip r:embed="rId2" cstate="print"/>
          <a:srcRect/>
          <a:stretch>
            <a:fillRect/>
          </a:stretch>
        </p:blipFill>
        <p:spPr bwMode="auto">
          <a:xfrm>
            <a:off x="8434389" y="88106"/>
            <a:ext cx="612775" cy="576263"/>
          </a:xfrm>
          <a:prstGeom prst="rect">
            <a:avLst/>
          </a:prstGeom>
          <a:noFill/>
          <a:ln w="9525">
            <a:noFill/>
            <a:miter lim="800000"/>
            <a:headEnd/>
            <a:tailEnd/>
          </a:ln>
        </p:spPr>
      </p:pic>
      <p:sp>
        <p:nvSpPr>
          <p:cNvPr id="13" name="Content Placeholder 2"/>
          <p:cNvSpPr>
            <a:spLocks noGrp="1"/>
          </p:cNvSpPr>
          <p:nvPr>
            <p:ph idx="1"/>
          </p:nvPr>
        </p:nvSpPr>
        <p:spPr>
          <a:xfrm>
            <a:off x="123825" y="835566"/>
            <a:ext cx="8923338" cy="4093622"/>
          </a:xfrm>
        </p:spPr>
        <p:txBody>
          <a:bodyPr/>
          <a:lstStyle>
            <a:lvl1pPr marL="171450" indent="-171450">
              <a:lnSpc>
                <a:spcPct val="150000"/>
              </a:lnSpc>
              <a:spcBef>
                <a:spcPts val="0"/>
              </a:spcBef>
              <a:buSzPct val="60000"/>
              <a:buFont typeface="Wingdings" panose="05000000000000000000" pitchFamily="2" charset="2"/>
              <a:buChar char="u"/>
              <a:defRPr sz="2400" b="1">
                <a:solidFill>
                  <a:schemeClr val="tx1"/>
                </a:solidFill>
                <a:latin typeface="楷体" panose="02010609060101010101" pitchFamily="49" charset="-122"/>
                <a:ea typeface="楷体" panose="02010609060101010101" pitchFamily="49" charset="-122"/>
              </a:defRPr>
            </a:lvl1pPr>
            <a:lvl2pPr marL="514350" indent="-171450">
              <a:lnSpc>
                <a:spcPct val="150000"/>
              </a:lnSpc>
              <a:spcBef>
                <a:spcPts val="0"/>
              </a:spcBef>
              <a:buSzPct val="60000"/>
              <a:buFont typeface="Wingdings" panose="05000000000000000000" pitchFamily="2" charset="2"/>
              <a:buChar char="p"/>
              <a:defRPr sz="2100" b="1">
                <a:solidFill>
                  <a:schemeClr val="accent1">
                    <a:lumMod val="50000"/>
                  </a:schemeClr>
                </a:solidFill>
                <a:latin typeface="楷体" panose="02010609060101010101" pitchFamily="49" charset="-122"/>
                <a:ea typeface="楷体" panose="02010609060101010101" pitchFamily="49" charset="-122"/>
              </a:defRPr>
            </a:lvl2pPr>
            <a:lvl3pPr marL="857250" indent="-171450">
              <a:lnSpc>
                <a:spcPct val="150000"/>
              </a:lnSpc>
              <a:spcBef>
                <a:spcPts val="0"/>
              </a:spcBef>
              <a:buSzPct val="60000"/>
              <a:buFont typeface="Wingdings" panose="05000000000000000000" pitchFamily="2" charset="2"/>
              <a:buChar char="l"/>
              <a:defRPr lang="zh-CN" altLang="en-US" sz="2100" b="1" kern="1200" dirty="0" smtClean="0">
                <a:solidFill>
                  <a:srgbClr val="7B3D7B"/>
                </a:solidFill>
                <a:latin typeface="楷体" panose="02010609060101010101" pitchFamily="49" charset="-122"/>
                <a:ea typeface="楷体" panose="02010609060101010101" pitchFamily="49" charset="-122"/>
                <a:cs typeface="+mn-cs"/>
              </a:defRPr>
            </a:lvl3pPr>
            <a:lvl4pPr>
              <a:lnSpc>
                <a:spcPct val="150000"/>
              </a:lnSpc>
              <a:spcBef>
                <a:spcPts val="0"/>
              </a:spcBef>
              <a:defRPr sz="1500" b="1">
                <a:latin typeface="楷体" panose="02010609060101010101" pitchFamily="49" charset="-122"/>
                <a:ea typeface="楷体" panose="02010609060101010101" pitchFamily="49" charset="-122"/>
              </a:defRPr>
            </a:lvl4pPr>
            <a:lvl5pPr>
              <a:lnSpc>
                <a:spcPct val="150000"/>
              </a:lnSpc>
              <a:spcBef>
                <a:spcPts val="0"/>
              </a:spcBef>
              <a:defRPr sz="1500" b="1">
                <a:latin typeface="楷体" panose="02010609060101010101" pitchFamily="49" charset="-122"/>
                <a:ea typeface="楷体" panose="02010609060101010101" pitchFamily="49"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15" name="标题 1"/>
          <p:cNvSpPr>
            <a:spLocks noGrp="1"/>
          </p:cNvSpPr>
          <p:nvPr>
            <p:ph type="title"/>
          </p:nvPr>
        </p:nvSpPr>
        <p:spPr>
          <a:xfrm>
            <a:off x="1470806" y="88106"/>
            <a:ext cx="5183995" cy="608537"/>
          </a:xfrm>
        </p:spPr>
        <p:txBody>
          <a:bodyPr>
            <a:normAutofit/>
          </a:bodyPr>
          <a:lstStyle>
            <a:lvl1pPr>
              <a:defRPr sz="2400" b="1">
                <a:solidFill>
                  <a:srgbClr val="6E0F6C"/>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7" name="灯片编号占位符 5"/>
          <p:cNvSpPr>
            <a:spLocks noGrp="1"/>
          </p:cNvSpPr>
          <p:nvPr>
            <p:ph type="sldNum" sz="quarter" idx="10"/>
          </p:nvPr>
        </p:nvSpPr>
        <p:spPr>
          <a:xfrm rot="16200000" flipV="1">
            <a:off x="8783638" y="4787901"/>
            <a:ext cx="219075" cy="501650"/>
          </a:xfrm>
        </p:spPr>
        <p:txBody>
          <a:bodyPr/>
          <a:lstStyle>
            <a:lvl1pPr algn="ctr">
              <a:defRPr sz="1500" b="1">
                <a:solidFill>
                  <a:schemeClr val="bg1"/>
                </a:solidFill>
                <a:latin typeface="Times New Roman" panose="02020603050405020304" pitchFamily="18" charset="0"/>
                <a:cs typeface="Times New Roman" panose="02020603050405020304" pitchFamily="18" charset="0"/>
              </a:defRPr>
            </a:lvl1pPr>
          </a:lstStyle>
          <a:p>
            <a:pPr>
              <a:defRPr/>
            </a:pPr>
            <a:fld id="{ACE60949-047D-4EB5-89A6-A4958CCE797D}" type="slidenum">
              <a:rPr lang="zh-CN" altLang="en-US">
                <a:solidFill>
                  <a:prstClr val="white"/>
                </a:solidFill>
              </a:rPr>
              <a:pPr>
                <a:defRPr/>
              </a:pPr>
              <a:t>‹#›</a:t>
            </a:fld>
            <a:endParaRPr lang="zh-CN" altLang="en-US" dirty="0">
              <a:solidFill>
                <a:prstClr val="white"/>
              </a:solidFill>
            </a:endParaRPr>
          </a:p>
        </p:txBody>
      </p:sp>
    </p:spTree>
    <p:extLst>
      <p:ext uri="{BB962C8B-B14F-4D97-AF65-F5344CB8AC3E}">
        <p14:creationId xmlns:p14="http://schemas.microsoft.com/office/powerpoint/2010/main" val="479904600"/>
      </p:ext>
    </p:extLst>
  </p:cSld>
  <p:clrMapOvr>
    <a:masterClrMapping/>
  </p:clrMapOvr>
  <p:transition>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1" y="1200154"/>
            <a:ext cx="4038600" cy="3394472"/>
          </a:xfrm>
        </p:spPr>
        <p:txBody>
          <a:bodyPr/>
          <a:lstStyle>
            <a:lvl1pPr>
              <a:defRPr sz="2700"/>
            </a:lvl1pPr>
            <a:lvl2pPr>
              <a:defRPr sz="2300"/>
            </a:lvl2pPr>
            <a:lvl3pPr>
              <a:defRPr sz="2000"/>
            </a:lvl3pPr>
            <a:lvl4pPr>
              <a:defRPr sz="1700"/>
            </a:lvl4pPr>
            <a:lvl5pPr>
              <a:defRPr sz="1700"/>
            </a:lvl5pPr>
            <a:lvl6pPr>
              <a:defRPr sz="1700"/>
            </a:lvl6pPr>
            <a:lvl7pPr>
              <a:defRPr sz="1700"/>
            </a:lvl7pPr>
            <a:lvl8pPr>
              <a:defRPr sz="1700"/>
            </a:lvl8pPr>
            <a:lvl9pPr>
              <a:defRPr sz="1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00154"/>
            <a:ext cx="4038600" cy="3394472"/>
          </a:xfrm>
        </p:spPr>
        <p:txBody>
          <a:bodyPr/>
          <a:lstStyle>
            <a:lvl1pPr>
              <a:defRPr sz="2700"/>
            </a:lvl1pPr>
            <a:lvl2pPr>
              <a:defRPr sz="2300"/>
            </a:lvl2pPr>
            <a:lvl3pPr>
              <a:defRPr sz="2000"/>
            </a:lvl3pPr>
            <a:lvl4pPr>
              <a:defRPr sz="1700"/>
            </a:lvl4pPr>
            <a:lvl5pPr>
              <a:defRPr sz="1700"/>
            </a:lvl5pPr>
            <a:lvl6pPr>
              <a:defRPr sz="1700"/>
            </a:lvl6pPr>
            <a:lvl7pPr>
              <a:defRPr sz="1700"/>
            </a:lvl7pPr>
            <a:lvl8pPr>
              <a:defRPr sz="1700"/>
            </a:lvl8pPr>
            <a:lvl9pPr>
              <a:defRPr sz="1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300" b="1"/>
            </a:lvl1pPr>
            <a:lvl2pPr marL="439531" indent="0">
              <a:buNone/>
              <a:defRPr sz="2000" b="1"/>
            </a:lvl2pPr>
            <a:lvl3pPr marL="879061" indent="0">
              <a:buNone/>
              <a:defRPr sz="1700" b="1"/>
            </a:lvl3pPr>
            <a:lvl4pPr marL="1318592" indent="0">
              <a:buNone/>
              <a:defRPr sz="1600" b="1"/>
            </a:lvl4pPr>
            <a:lvl5pPr marL="1758122" indent="0">
              <a:buNone/>
              <a:defRPr sz="1600" b="1"/>
            </a:lvl5pPr>
            <a:lvl6pPr marL="2197653" indent="0">
              <a:buNone/>
              <a:defRPr sz="1600" b="1"/>
            </a:lvl6pPr>
            <a:lvl7pPr marL="2637184" indent="0">
              <a:buNone/>
              <a:defRPr sz="1600" b="1"/>
            </a:lvl7pPr>
            <a:lvl8pPr marL="3076714" indent="0">
              <a:buNone/>
              <a:defRPr sz="1600" b="1"/>
            </a:lvl8pPr>
            <a:lvl9pPr marL="3516245"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300"/>
            </a:lvl1pPr>
            <a:lvl2pPr>
              <a:defRPr sz="2000"/>
            </a:lvl2pPr>
            <a:lvl3pPr>
              <a:defRPr sz="17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9" y="1151335"/>
            <a:ext cx="4041775" cy="479822"/>
          </a:xfrm>
        </p:spPr>
        <p:txBody>
          <a:bodyPr anchor="b"/>
          <a:lstStyle>
            <a:lvl1pPr marL="0" indent="0">
              <a:buNone/>
              <a:defRPr sz="2300" b="1"/>
            </a:lvl1pPr>
            <a:lvl2pPr marL="439531" indent="0">
              <a:buNone/>
              <a:defRPr sz="2000" b="1"/>
            </a:lvl2pPr>
            <a:lvl3pPr marL="879061" indent="0">
              <a:buNone/>
              <a:defRPr sz="1700" b="1"/>
            </a:lvl3pPr>
            <a:lvl4pPr marL="1318592" indent="0">
              <a:buNone/>
              <a:defRPr sz="1600" b="1"/>
            </a:lvl4pPr>
            <a:lvl5pPr marL="1758122" indent="0">
              <a:buNone/>
              <a:defRPr sz="1600" b="1"/>
            </a:lvl5pPr>
            <a:lvl6pPr marL="2197653" indent="0">
              <a:buNone/>
              <a:defRPr sz="1600" b="1"/>
            </a:lvl6pPr>
            <a:lvl7pPr marL="2637184" indent="0">
              <a:buNone/>
              <a:defRPr sz="1600" b="1"/>
            </a:lvl7pPr>
            <a:lvl8pPr marL="3076714" indent="0">
              <a:buNone/>
              <a:defRPr sz="1600" b="1"/>
            </a:lvl8pPr>
            <a:lvl9pPr marL="3516245"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9" y="1631156"/>
            <a:ext cx="4041775" cy="2963466"/>
          </a:xfrm>
        </p:spPr>
        <p:txBody>
          <a:bodyPr/>
          <a:lstStyle>
            <a:lvl1pPr>
              <a:defRPr sz="2300"/>
            </a:lvl1pPr>
            <a:lvl2pPr>
              <a:defRPr sz="2000"/>
            </a:lvl2pPr>
            <a:lvl3pPr>
              <a:defRPr sz="17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5"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90"/>
            <a:ext cx="5111750" cy="4389834"/>
          </a:xfrm>
        </p:spPr>
        <p:txBody>
          <a:bodyPr/>
          <a:lstStyle>
            <a:lvl1pPr>
              <a:defRPr sz="3100"/>
            </a:lvl1pPr>
            <a:lvl2pPr>
              <a:defRPr sz="2700"/>
            </a:lvl2pPr>
            <a:lvl3pPr>
              <a:defRPr sz="23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5" y="1076328"/>
            <a:ext cx="3008313" cy="3518297"/>
          </a:xfrm>
        </p:spPr>
        <p:txBody>
          <a:bodyPr/>
          <a:lstStyle>
            <a:lvl1pPr marL="0" indent="0">
              <a:buNone/>
              <a:defRPr sz="1300"/>
            </a:lvl1pPr>
            <a:lvl2pPr marL="439531" indent="0">
              <a:buNone/>
              <a:defRPr sz="1200"/>
            </a:lvl2pPr>
            <a:lvl3pPr marL="879061" indent="0">
              <a:buNone/>
              <a:defRPr sz="900"/>
            </a:lvl3pPr>
            <a:lvl4pPr marL="1318592" indent="0">
              <a:buNone/>
              <a:defRPr sz="900"/>
            </a:lvl4pPr>
            <a:lvl5pPr marL="1758122" indent="0">
              <a:buNone/>
              <a:defRPr sz="900"/>
            </a:lvl5pPr>
            <a:lvl6pPr marL="2197653" indent="0">
              <a:buNone/>
              <a:defRPr sz="900"/>
            </a:lvl6pPr>
            <a:lvl7pPr marL="2637184" indent="0">
              <a:buNone/>
              <a:defRPr sz="900"/>
            </a:lvl7pPr>
            <a:lvl8pPr marL="3076714" indent="0">
              <a:buNone/>
              <a:defRPr sz="900"/>
            </a:lvl8pPr>
            <a:lvl9pPr marL="3516245"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1"/>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100"/>
            </a:lvl1pPr>
            <a:lvl2pPr marL="439531" indent="0">
              <a:buNone/>
              <a:defRPr sz="2700"/>
            </a:lvl2pPr>
            <a:lvl3pPr marL="879061" indent="0">
              <a:buNone/>
              <a:defRPr sz="2300"/>
            </a:lvl3pPr>
            <a:lvl4pPr marL="1318592" indent="0">
              <a:buNone/>
              <a:defRPr sz="2000"/>
            </a:lvl4pPr>
            <a:lvl5pPr marL="1758122" indent="0">
              <a:buNone/>
              <a:defRPr sz="2000"/>
            </a:lvl5pPr>
            <a:lvl6pPr marL="2197653" indent="0">
              <a:buNone/>
              <a:defRPr sz="2000"/>
            </a:lvl6pPr>
            <a:lvl7pPr marL="2637184" indent="0">
              <a:buNone/>
              <a:defRPr sz="2000"/>
            </a:lvl7pPr>
            <a:lvl8pPr marL="3076714" indent="0">
              <a:buNone/>
              <a:defRPr sz="2000"/>
            </a:lvl8pPr>
            <a:lvl9pPr marL="3516245" indent="0">
              <a:buNone/>
              <a:defRPr sz="2000"/>
            </a:lvl9pPr>
          </a:lstStyle>
          <a:p>
            <a:endParaRPr lang="zh-CN" altLang="en-US"/>
          </a:p>
        </p:txBody>
      </p:sp>
      <p:sp>
        <p:nvSpPr>
          <p:cNvPr id="4" name="文本占位符 3"/>
          <p:cNvSpPr>
            <a:spLocks noGrp="1"/>
          </p:cNvSpPr>
          <p:nvPr>
            <p:ph type="body" sz="half" idx="2"/>
          </p:nvPr>
        </p:nvSpPr>
        <p:spPr>
          <a:xfrm>
            <a:off x="1792288" y="4025506"/>
            <a:ext cx="5486400" cy="603647"/>
          </a:xfrm>
        </p:spPr>
        <p:txBody>
          <a:bodyPr/>
          <a:lstStyle>
            <a:lvl1pPr marL="0" indent="0">
              <a:buNone/>
              <a:defRPr sz="1300"/>
            </a:lvl1pPr>
            <a:lvl2pPr marL="439531" indent="0">
              <a:buNone/>
              <a:defRPr sz="1200"/>
            </a:lvl2pPr>
            <a:lvl3pPr marL="879061" indent="0">
              <a:buNone/>
              <a:defRPr sz="900"/>
            </a:lvl3pPr>
            <a:lvl4pPr marL="1318592" indent="0">
              <a:buNone/>
              <a:defRPr sz="900"/>
            </a:lvl4pPr>
            <a:lvl5pPr marL="1758122" indent="0">
              <a:buNone/>
              <a:defRPr sz="900"/>
            </a:lvl5pPr>
            <a:lvl6pPr marL="2197653" indent="0">
              <a:buNone/>
              <a:defRPr sz="900"/>
            </a:lvl6pPr>
            <a:lvl7pPr marL="2637184" indent="0">
              <a:buNone/>
              <a:defRPr sz="900"/>
            </a:lvl7pPr>
            <a:lvl8pPr marL="3076714" indent="0">
              <a:buNone/>
              <a:defRPr sz="900"/>
            </a:lvl8pPr>
            <a:lvl9pPr marL="3516245"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2021/12/12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3.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80"/>
            <a:ext cx="8229600" cy="857250"/>
          </a:xfrm>
          <a:prstGeom prst="rect">
            <a:avLst/>
          </a:prstGeom>
        </p:spPr>
        <p:txBody>
          <a:bodyPr vert="horz" lIns="87906" tIns="43953" rIns="87906" bIns="43953"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4"/>
            <a:ext cx="8229600" cy="3394472"/>
          </a:xfrm>
          <a:prstGeom prst="rect">
            <a:avLst/>
          </a:prstGeom>
        </p:spPr>
        <p:txBody>
          <a:bodyPr vert="horz" lIns="87906" tIns="43953" rIns="87906" bIns="43953"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4"/>
            <a:ext cx="2133600" cy="273844"/>
          </a:xfrm>
          <a:prstGeom prst="rect">
            <a:avLst/>
          </a:prstGeom>
        </p:spPr>
        <p:txBody>
          <a:bodyPr vert="horz" lIns="87906" tIns="43953" rIns="87906" bIns="43953" rtlCol="0" anchor="ctr"/>
          <a:lstStyle>
            <a:lvl1pPr algn="l">
              <a:defRPr sz="1200">
                <a:solidFill>
                  <a:schemeClr val="tx1">
                    <a:tint val="75000"/>
                  </a:schemeClr>
                </a:solidFill>
              </a:defRPr>
            </a:lvl1pPr>
          </a:lstStyle>
          <a:p>
            <a:fld id="{530820CF-B880-4189-942D-D702A7CBA730}" type="datetimeFigureOut">
              <a:rPr lang="zh-CN" altLang="en-US" smtClean="0"/>
              <a:t>2021/12/12</a:t>
            </a:fld>
            <a:endParaRPr lang="zh-CN" altLang="en-US"/>
          </a:p>
        </p:txBody>
      </p:sp>
      <p:sp>
        <p:nvSpPr>
          <p:cNvPr id="5" name="页脚占位符 4"/>
          <p:cNvSpPr>
            <a:spLocks noGrp="1"/>
          </p:cNvSpPr>
          <p:nvPr>
            <p:ph type="ftr" sz="quarter" idx="3"/>
          </p:nvPr>
        </p:nvSpPr>
        <p:spPr>
          <a:xfrm>
            <a:off x="3124200" y="4767264"/>
            <a:ext cx="2895600" cy="273844"/>
          </a:xfrm>
          <a:prstGeom prst="rect">
            <a:avLst/>
          </a:prstGeom>
        </p:spPr>
        <p:txBody>
          <a:bodyPr vert="horz" lIns="87906" tIns="43953" rIns="87906" bIns="43953"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4"/>
            <a:ext cx="2133600" cy="273844"/>
          </a:xfrm>
          <a:prstGeom prst="rect">
            <a:avLst/>
          </a:prstGeom>
        </p:spPr>
        <p:txBody>
          <a:bodyPr vert="horz" lIns="87906" tIns="43953" rIns="87906" bIns="43953"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879061" rtl="0" eaLnBrk="1" latinLnBrk="0" hangingPunct="1">
        <a:spcBef>
          <a:spcPct val="0"/>
        </a:spcBef>
        <a:buNone/>
        <a:defRPr sz="4200" kern="1200">
          <a:solidFill>
            <a:schemeClr val="tx1"/>
          </a:solidFill>
          <a:latin typeface="+mj-lt"/>
          <a:ea typeface="+mj-ea"/>
          <a:cs typeface="+mj-cs"/>
        </a:defRPr>
      </a:lvl1pPr>
    </p:titleStyle>
    <p:bodyStyle>
      <a:lvl1pPr marL="329648" indent="-329648" algn="l" defTabSz="879061" rtl="0" eaLnBrk="1" latinLnBrk="0" hangingPunct="1">
        <a:spcBef>
          <a:spcPct val="20000"/>
        </a:spcBef>
        <a:buFont typeface="Arial" pitchFamily="34" charset="0"/>
        <a:buChar char="•"/>
        <a:defRPr sz="3100" kern="1200">
          <a:solidFill>
            <a:schemeClr val="tx1"/>
          </a:solidFill>
          <a:latin typeface="+mn-lt"/>
          <a:ea typeface="+mn-ea"/>
          <a:cs typeface="+mn-cs"/>
        </a:defRPr>
      </a:lvl1pPr>
      <a:lvl2pPr marL="714237" indent="-274706" algn="l" defTabSz="879061" rtl="0" eaLnBrk="1" latinLnBrk="0" hangingPunct="1">
        <a:spcBef>
          <a:spcPct val="20000"/>
        </a:spcBef>
        <a:buFont typeface="Arial" pitchFamily="34" charset="0"/>
        <a:buChar char="–"/>
        <a:defRPr sz="2700" kern="1200">
          <a:solidFill>
            <a:schemeClr val="tx1"/>
          </a:solidFill>
          <a:latin typeface="+mn-lt"/>
          <a:ea typeface="+mn-ea"/>
          <a:cs typeface="+mn-cs"/>
        </a:defRPr>
      </a:lvl2pPr>
      <a:lvl3pPr marL="1098827" indent="-219764" algn="l" defTabSz="879061" rtl="0" eaLnBrk="1" latinLnBrk="0" hangingPunct="1">
        <a:spcBef>
          <a:spcPct val="20000"/>
        </a:spcBef>
        <a:buFont typeface="Arial" pitchFamily="34" charset="0"/>
        <a:buChar char="•"/>
        <a:defRPr sz="2300" kern="1200">
          <a:solidFill>
            <a:schemeClr val="tx1"/>
          </a:solidFill>
          <a:latin typeface="+mn-lt"/>
          <a:ea typeface="+mn-ea"/>
          <a:cs typeface="+mn-cs"/>
        </a:defRPr>
      </a:lvl3pPr>
      <a:lvl4pPr marL="1538357" indent="-219764" algn="l" defTabSz="879061"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1977889" indent="-219764" algn="l" defTabSz="879061"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417420" indent="-219764" algn="l" defTabSz="879061"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856950" indent="-219764" algn="l" defTabSz="879061"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296480" indent="-219764" algn="l" defTabSz="879061"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736012" indent="-219764" algn="l" defTabSz="879061"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879061" rtl="0" eaLnBrk="1" latinLnBrk="0" hangingPunct="1">
        <a:defRPr sz="1700" kern="1200">
          <a:solidFill>
            <a:schemeClr val="tx1"/>
          </a:solidFill>
          <a:latin typeface="+mn-lt"/>
          <a:ea typeface="+mn-ea"/>
          <a:cs typeface="+mn-cs"/>
        </a:defRPr>
      </a:lvl1pPr>
      <a:lvl2pPr marL="439531" algn="l" defTabSz="879061" rtl="0" eaLnBrk="1" latinLnBrk="0" hangingPunct="1">
        <a:defRPr sz="1700" kern="1200">
          <a:solidFill>
            <a:schemeClr val="tx1"/>
          </a:solidFill>
          <a:latin typeface="+mn-lt"/>
          <a:ea typeface="+mn-ea"/>
          <a:cs typeface="+mn-cs"/>
        </a:defRPr>
      </a:lvl2pPr>
      <a:lvl3pPr marL="879061" algn="l" defTabSz="879061" rtl="0" eaLnBrk="1" latinLnBrk="0" hangingPunct="1">
        <a:defRPr sz="1700" kern="1200">
          <a:solidFill>
            <a:schemeClr val="tx1"/>
          </a:solidFill>
          <a:latin typeface="+mn-lt"/>
          <a:ea typeface="+mn-ea"/>
          <a:cs typeface="+mn-cs"/>
        </a:defRPr>
      </a:lvl3pPr>
      <a:lvl4pPr marL="1318592" algn="l" defTabSz="879061" rtl="0" eaLnBrk="1" latinLnBrk="0" hangingPunct="1">
        <a:defRPr sz="1700" kern="1200">
          <a:solidFill>
            <a:schemeClr val="tx1"/>
          </a:solidFill>
          <a:latin typeface="+mn-lt"/>
          <a:ea typeface="+mn-ea"/>
          <a:cs typeface="+mn-cs"/>
        </a:defRPr>
      </a:lvl4pPr>
      <a:lvl5pPr marL="1758122" algn="l" defTabSz="879061" rtl="0" eaLnBrk="1" latinLnBrk="0" hangingPunct="1">
        <a:defRPr sz="1700" kern="1200">
          <a:solidFill>
            <a:schemeClr val="tx1"/>
          </a:solidFill>
          <a:latin typeface="+mn-lt"/>
          <a:ea typeface="+mn-ea"/>
          <a:cs typeface="+mn-cs"/>
        </a:defRPr>
      </a:lvl5pPr>
      <a:lvl6pPr marL="2197653" algn="l" defTabSz="879061" rtl="0" eaLnBrk="1" latinLnBrk="0" hangingPunct="1">
        <a:defRPr sz="1700" kern="1200">
          <a:solidFill>
            <a:schemeClr val="tx1"/>
          </a:solidFill>
          <a:latin typeface="+mn-lt"/>
          <a:ea typeface="+mn-ea"/>
          <a:cs typeface="+mn-cs"/>
        </a:defRPr>
      </a:lvl6pPr>
      <a:lvl7pPr marL="2637184" algn="l" defTabSz="879061" rtl="0" eaLnBrk="1" latinLnBrk="0" hangingPunct="1">
        <a:defRPr sz="1700" kern="1200">
          <a:solidFill>
            <a:schemeClr val="tx1"/>
          </a:solidFill>
          <a:latin typeface="+mn-lt"/>
          <a:ea typeface="+mn-ea"/>
          <a:cs typeface="+mn-cs"/>
        </a:defRPr>
      </a:lvl7pPr>
      <a:lvl8pPr marL="3076714" algn="l" defTabSz="879061" rtl="0" eaLnBrk="1" latinLnBrk="0" hangingPunct="1">
        <a:defRPr sz="1700" kern="1200">
          <a:solidFill>
            <a:schemeClr val="tx1"/>
          </a:solidFill>
          <a:latin typeface="+mn-lt"/>
          <a:ea typeface="+mn-ea"/>
          <a:cs typeface="+mn-cs"/>
        </a:defRPr>
      </a:lvl8pPr>
      <a:lvl9pPr marL="3516245" algn="l" defTabSz="879061" rtl="0" eaLnBrk="1" latinLnBrk="0" hangingPunct="1">
        <a:defRPr sz="1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387"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7"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5"/>
            <a:ext cx="7543800" cy="1088068"/>
          </a:xfrm>
          <a:prstGeom prst="rect">
            <a:avLst/>
          </a:prstGeom>
        </p:spPr>
        <p:txBody>
          <a:bodyPr vert="horz" lIns="65930" tIns="32966" rIns="65930" bIns="32966"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32966" rIns="0" bIns="32966"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22965" y="4844841"/>
            <a:ext cx="1854203" cy="273844"/>
          </a:xfrm>
          <a:prstGeom prst="rect">
            <a:avLst/>
          </a:prstGeom>
        </p:spPr>
        <p:txBody>
          <a:bodyPr vert="horz" lIns="65930" tIns="32966" rIns="65930" bIns="32966" rtlCol="0" anchor="ctr"/>
          <a:lstStyle>
            <a:lvl1pPr algn="l">
              <a:defRPr sz="700">
                <a:solidFill>
                  <a:srgbClr val="FFFFFF"/>
                </a:solidFill>
              </a:defRPr>
            </a:lvl1pPr>
          </a:lstStyle>
          <a:p>
            <a:pPr defTabSz="329648">
              <a:defRPr/>
            </a:pPr>
            <a:endParaRPr lang="zh-CN" altLang="en-US"/>
          </a:p>
        </p:txBody>
      </p:sp>
      <p:sp>
        <p:nvSpPr>
          <p:cNvPr id="5" name="Footer Placeholder 4"/>
          <p:cNvSpPr>
            <a:spLocks noGrp="1"/>
          </p:cNvSpPr>
          <p:nvPr>
            <p:ph type="ftr" sz="quarter" idx="3"/>
          </p:nvPr>
        </p:nvSpPr>
        <p:spPr>
          <a:xfrm>
            <a:off x="2764643" y="4844841"/>
            <a:ext cx="3617103" cy="273844"/>
          </a:xfrm>
          <a:prstGeom prst="rect">
            <a:avLst/>
          </a:prstGeom>
        </p:spPr>
        <p:txBody>
          <a:bodyPr vert="horz" lIns="65930" tIns="32966" rIns="65930" bIns="32966" rtlCol="0" anchor="ctr"/>
          <a:lstStyle>
            <a:lvl1pPr algn="ctr">
              <a:defRPr sz="700" cap="all" baseline="0">
                <a:solidFill>
                  <a:srgbClr val="FFFFFF"/>
                </a:solidFill>
              </a:defRPr>
            </a:lvl1pPr>
          </a:lstStyle>
          <a:p>
            <a:pPr defTabSz="329648">
              <a:defRPr/>
            </a:pPr>
            <a:endParaRPr lang="zh-CN" altLang="en-US"/>
          </a:p>
        </p:txBody>
      </p:sp>
      <p:sp>
        <p:nvSpPr>
          <p:cNvPr id="6" name="Slide Number Placeholder 5"/>
          <p:cNvSpPr>
            <a:spLocks noGrp="1"/>
          </p:cNvSpPr>
          <p:nvPr>
            <p:ph type="sldNum" sz="quarter" idx="4"/>
          </p:nvPr>
        </p:nvSpPr>
        <p:spPr>
          <a:xfrm>
            <a:off x="7425349" y="4844841"/>
            <a:ext cx="984019" cy="273844"/>
          </a:xfrm>
          <a:prstGeom prst="rect">
            <a:avLst/>
          </a:prstGeom>
        </p:spPr>
        <p:txBody>
          <a:bodyPr vert="horz" lIns="65930" tIns="32966" rIns="65930" bIns="32966" rtlCol="0" anchor="ctr"/>
          <a:lstStyle>
            <a:lvl1pPr algn="r">
              <a:defRPr sz="800">
                <a:solidFill>
                  <a:srgbClr val="FFFFFF"/>
                </a:solidFill>
              </a:defRPr>
            </a:lvl1pPr>
          </a:lstStyle>
          <a:p>
            <a:pPr defTabSz="329648">
              <a:defRPr/>
            </a:pPr>
            <a:fld id="{73BED89E-2848-48DC-83CE-D905AD249AFE}" type="slidenum">
              <a:rPr lang="zh-CN" altLang="en-US" smtClean="0"/>
              <a:pPr defTabSz="329648">
                <a:defRPr/>
              </a:pPr>
              <a:t>‹#›</a:t>
            </a:fld>
            <a:endParaRPr lang="zh-CN" altLang="en-US" dirty="0"/>
          </a:p>
        </p:txBody>
      </p:sp>
      <p:cxnSp>
        <p:nvCxnSpPr>
          <p:cNvPr id="10" name="Straight Connector 9"/>
          <p:cNvCxnSpPr/>
          <p:nvPr/>
        </p:nvCxnSpPr>
        <p:spPr>
          <a:xfrm>
            <a:off x="895150"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68271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ransition>
    <p:wipe/>
  </p:transition>
  <p:hf hdr="0" ftr="0" dt="0"/>
  <p:txStyles>
    <p:titleStyle>
      <a:lvl1pPr algn="l" defTabSz="659296" rtl="0" eaLnBrk="1" latinLnBrk="0" hangingPunct="1">
        <a:lnSpc>
          <a:spcPct val="85000"/>
        </a:lnSpc>
        <a:spcBef>
          <a:spcPct val="0"/>
        </a:spcBef>
        <a:buNone/>
        <a:defRPr sz="3400" kern="1200" spc="-37" baseline="0">
          <a:solidFill>
            <a:schemeClr val="tx1">
              <a:lumMod val="75000"/>
              <a:lumOff val="25000"/>
            </a:schemeClr>
          </a:solidFill>
          <a:latin typeface="+mj-lt"/>
          <a:ea typeface="+mj-ea"/>
          <a:cs typeface="+mj-cs"/>
        </a:defRPr>
      </a:lvl1pPr>
    </p:titleStyle>
    <p:bodyStyle>
      <a:lvl1pPr marL="65930" indent="-65930" algn="l" defTabSz="659296" rtl="0" eaLnBrk="1" latinLnBrk="0" hangingPunct="1">
        <a:lnSpc>
          <a:spcPct val="90000"/>
        </a:lnSpc>
        <a:spcBef>
          <a:spcPts val="865"/>
        </a:spcBef>
        <a:spcAft>
          <a:spcPts val="144"/>
        </a:spcAft>
        <a:buClr>
          <a:schemeClr val="accent1"/>
        </a:buClr>
        <a:buSzPct val="100000"/>
        <a:buFont typeface="Calibri" panose="020F0502020204030204" pitchFamily="34" charset="0"/>
        <a:buChar char=" "/>
        <a:defRPr sz="1400" kern="1200">
          <a:solidFill>
            <a:schemeClr val="tx1">
              <a:lumMod val="75000"/>
              <a:lumOff val="25000"/>
            </a:schemeClr>
          </a:solidFill>
          <a:latin typeface="+mn-lt"/>
          <a:ea typeface="+mn-ea"/>
          <a:cs typeface="+mn-cs"/>
        </a:defRPr>
      </a:lvl1pPr>
      <a:lvl2pPr marL="276904" indent="-131859" algn="l" defTabSz="659296" rtl="0" eaLnBrk="1" latinLnBrk="0" hangingPunct="1">
        <a:lnSpc>
          <a:spcPct val="90000"/>
        </a:lnSpc>
        <a:spcBef>
          <a:spcPts val="144"/>
        </a:spcBef>
        <a:spcAft>
          <a:spcPts val="288"/>
        </a:spcAft>
        <a:buClr>
          <a:schemeClr val="accent1"/>
        </a:buClr>
        <a:buFont typeface="Calibri" pitchFamily="34" charset="0"/>
        <a:buChar char="◦"/>
        <a:defRPr sz="1300" kern="1200">
          <a:solidFill>
            <a:schemeClr val="tx1">
              <a:lumMod val="75000"/>
              <a:lumOff val="25000"/>
            </a:schemeClr>
          </a:solidFill>
          <a:latin typeface="+mn-lt"/>
          <a:ea typeface="+mn-ea"/>
          <a:cs typeface="+mn-cs"/>
        </a:defRPr>
      </a:lvl2pPr>
      <a:lvl3pPr marL="408764" indent="-131859" algn="l" defTabSz="659296" rtl="0" eaLnBrk="1" latinLnBrk="0" hangingPunct="1">
        <a:lnSpc>
          <a:spcPct val="90000"/>
        </a:lnSpc>
        <a:spcBef>
          <a:spcPts val="144"/>
        </a:spcBef>
        <a:spcAft>
          <a:spcPts val="288"/>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40623" indent="-131859" algn="l" defTabSz="659296" rtl="0" eaLnBrk="1" latinLnBrk="0" hangingPunct="1">
        <a:lnSpc>
          <a:spcPct val="90000"/>
        </a:lnSpc>
        <a:spcBef>
          <a:spcPts val="144"/>
        </a:spcBef>
        <a:spcAft>
          <a:spcPts val="288"/>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72483" indent="-131859" algn="l" defTabSz="659296" rtl="0" eaLnBrk="1" latinLnBrk="0" hangingPunct="1">
        <a:lnSpc>
          <a:spcPct val="90000"/>
        </a:lnSpc>
        <a:spcBef>
          <a:spcPts val="144"/>
        </a:spcBef>
        <a:spcAft>
          <a:spcPts val="288"/>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793116" indent="-164825" algn="l" defTabSz="659296" rtl="0" eaLnBrk="1" latinLnBrk="0" hangingPunct="1">
        <a:lnSpc>
          <a:spcPct val="90000"/>
        </a:lnSpc>
        <a:spcBef>
          <a:spcPts val="144"/>
        </a:spcBef>
        <a:spcAft>
          <a:spcPts val="288"/>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37319" indent="-164825" algn="l" defTabSz="659296" rtl="0" eaLnBrk="1" latinLnBrk="0" hangingPunct="1">
        <a:lnSpc>
          <a:spcPct val="90000"/>
        </a:lnSpc>
        <a:spcBef>
          <a:spcPts val="144"/>
        </a:spcBef>
        <a:spcAft>
          <a:spcPts val="288"/>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081522" indent="-164825" algn="l" defTabSz="659296" rtl="0" eaLnBrk="1" latinLnBrk="0" hangingPunct="1">
        <a:lnSpc>
          <a:spcPct val="90000"/>
        </a:lnSpc>
        <a:spcBef>
          <a:spcPts val="144"/>
        </a:spcBef>
        <a:spcAft>
          <a:spcPts val="288"/>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25727" indent="-164825" algn="l" defTabSz="659296" rtl="0" eaLnBrk="1" latinLnBrk="0" hangingPunct="1">
        <a:lnSpc>
          <a:spcPct val="90000"/>
        </a:lnSpc>
        <a:spcBef>
          <a:spcPts val="144"/>
        </a:spcBef>
        <a:spcAft>
          <a:spcPts val="288"/>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p:bodyStyle>
    <p:otherStyle>
      <a:defPPr>
        <a:defRPr lang="en-US"/>
      </a:defPPr>
      <a:lvl1pPr marL="0" algn="l" defTabSz="659296" rtl="0" eaLnBrk="1" latinLnBrk="0" hangingPunct="1">
        <a:defRPr sz="1300" kern="1200">
          <a:solidFill>
            <a:schemeClr val="tx1"/>
          </a:solidFill>
          <a:latin typeface="+mn-lt"/>
          <a:ea typeface="+mn-ea"/>
          <a:cs typeface="+mn-cs"/>
        </a:defRPr>
      </a:lvl1pPr>
      <a:lvl2pPr marL="329648" algn="l" defTabSz="659296" rtl="0" eaLnBrk="1" latinLnBrk="0" hangingPunct="1">
        <a:defRPr sz="1300" kern="1200">
          <a:solidFill>
            <a:schemeClr val="tx1"/>
          </a:solidFill>
          <a:latin typeface="+mn-lt"/>
          <a:ea typeface="+mn-ea"/>
          <a:cs typeface="+mn-cs"/>
        </a:defRPr>
      </a:lvl2pPr>
      <a:lvl3pPr marL="659296" algn="l" defTabSz="659296" rtl="0" eaLnBrk="1" latinLnBrk="0" hangingPunct="1">
        <a:defRPr sz="1300" kern="1200">
          <a:solidFill>
            <a:schemeClr val="tx1"/>
          </a:solidFill>
          <a:latin typeface="+mn-lt"/>
          <a:ea typeface="+mn-ea"/>
          <a:cs typeface="+mn-cs"/>
        </a:defRPr>
      </a:lvl3pPr>
      <a:lvl4pPr marL="988946" algn="l" defTabSz="659296" rtl="0" eaLnBrk="1" latinLnBrk="0" hangingPunct="1">
        <a:defRPr sz="1300" kern="1200">
          <a:solidFill>
            <a:schemeClr val="tx1"/>
          </a:solidFill>
          <a:latin typeface="+mn-lt"/>
          <a:ea typeface="+mn-ea"/>
          <a:cs typeface="+mn-cs"/>
        </a:defRPr>
      </a:lvl4pPr>
      <a:lvl5pPr marL="1318592" algn="l" defTabSz="659296" rtl="0" eaLnBrk="1" latinLnBrk="0" hangingPunct="1">
        <a:defRPr sz="1300" kern="1200">
          <a:solidFill>
            <a:schemeClr val="tx1"/>
          </a:solidFill>
          <a:latin typeface="+mn-lt"/>
          <a:ea typeface="+mn-ea"/>
          <a:cs typeface="+mn-cs"/>
        </a:defRPr>
      </a:lvl5pPr>
      <a:lvl6pPr marL="1648240" algn="l" defTabSz="659296" rtl="0" eaLnBrk="1" latinLnBrk="0" hangingPunct="1">
        <a:defRPr sz="1300" kern="1200">
          <a:solidFill>
            <a:schemeClr val="tx1"/>
          </a:solidFill>
          <a:latin typeface="+mn-lt"/>
          <a:ea typeface="+mn-ea"/>
          <a:cs typeface="+mn-cs"/>
        </a:defRPr>
      </a:lvl6pPr>
      <a:lvl7pPr marL="1977889" algn="l" defTabSz="659296" rtl="0" eaLnBrk="1" latinLnBrk="0" hangingPunct="1">
        <a:defRPr sz="1300" kern="1200">
          <a:solidFill>
            <a:schemeClr val="tx1"/>
          </a:solidFill>
          <a:latin typeface="+mn-lt"/>
          <a:ea typeface="+mn-ea"/>
          <a:cs typeface="+mn-cs"/>
        </a:defRPr>
      </a:lvl7pPr>
      <a:lvl8pPr marL="2307536" algn="l" defTabSz="659296" rtl="0" eaLnBrk="1" latinLnBrk="0" hangingPunct="1">
        <a:defRPr sz="1300" kern="1200">
          <a:solidFill>
            <a:schemeClr val="tx1"/>
          </a:solidFill>
          <a:latin typeface="+mn-lt"/>
          <a:ea typeface="+mn-ea"/>
          <a:cs typeface="+mn-cs"/>
        </a:defRPr>
      </a:lvl8pPr>
      <a:lvl9pPr marL="2637184" algn="l" defTabSz="659296" rtl="0" eaLnBrk="1" latinLnBrk="0" hangingPunct="1">
        <a:defRPr sz="13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68580" tIns="34290" rIns="68580" bIns="3429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34290" rIns="0" bIns="3429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68580" tIns="34290" rIns="68580" bIns="34290" rtlCol="0" anchor="ctr"/>
          <a:lstStyle>
            <a:lvl1pPr algn="l">
              <a:defRPr sz="700">
                <a:solidFill>
                  <a:srgbClr val="FFFFFF"/>
                </a:solidFill>
              </a:defRPr>
            </a:lvl1pPr>
          </a:lstStyle>
          <a:p>
            <a:pPr defTabSz="342900">
              <a:defRPr/>
            </a:pPr>
            <a:endParaRPr lang="zh-CN" altLang="en-US"/>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68580" tIns="34290" rIns="68580" bIns="34290" rtlCol="0" anchor="ctr"/>
          <a:lstStyle>
            <a:lvl1pPr algn="ctr">
              <a:defRPr sz="700" cap="all" baseline="0">
                <a:solidFill>
                  <a:srgbClr val="FFFFFF"/>
                </a:solidFill>
              </a:defRPr>
            </a:lvl1pPr>
          </a:lstStyle>
          <a:p>
            <a:pPr defTabSz="342900">
              <a:defRPr/>
            </a:pPr>
            <a:endParaRPr lang="zh-CN" altLang="en-US"/>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68580" tIns="34290" rIns="68580" bIns="34290" rtlCol="0" anchor="ctr"/>
          <a:lstStyle>
            <a:lvl1pPr algn="r">
              <a:defRPr sz="800">
                <a:solidFill>
                  <a:srgbClr val="FFFFFF"/>
                </a:solidFill>
              </a:defRPr>
            </a:lvl1pPr>
          </a:lstStyle>
          <a:p>
            <a:pPr defTabSz="342900">
              <a:defRPr/>
            </a:pPr>
            <a:fld id="{73BED89E-2848-48DC-83CE-D905AD249AFE}" type="slidenum">
              <a:rPr lang="zh-CN" altLang="en-US" smtClean="0"/>
              <a:pPr defTabSz="342900">
                <a:defRPr/>
              </a:pPr>
              <a:t>‹#›</a:t>
            </a:fld>
            <a:endParaRPr lang="zh-CN" altLang="en-US" dirty="0"/>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0055868"/>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transition>
    <p:wipe/>
  </p:transition>
  <p:hf hdr="0" ftr="0" dt="0"/>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2.xml"/><Relationship Id="rId5" Type="http://schemas.openxmlformats.org/officeDocument/2006/relationships/image" Target="../media/image4.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10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3.xml"/><Relationship Id="rId1" Type="http://schemas.openxmlformats.org/officeDocument/2006/relationships/slideLayout" Target="../slideLayouts/slideLayout32.xml"/></Relationships>
</file>

<file path=ppt/slides/_rels/slide10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4.xml"/><Relationship Id="rId1" Type="http://schemas.openxmlformats.org/officeDocument/2006/relationships/slideLayout" Target="../slideLayouts/slideLayout32.xml"/></Relationships>
</file>

<file path=ppt/slides/_rels/slide10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5.xml"/><Relationship Id="rId1" Type="http://schemas.openxmlformats.org/officeDocument/2006/relationships/slideLayout" Target="../slideLayouts/slideLayout32.xml"/><Relationship Id="rId4" Type="http://schemas.openxmlformats.org/officeDocument/2006/relationships/image" Target="../media/image57.png"/></Relationships>
</file>

<file path=ppt/slides/_rels/slide10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96.xml"/><Relationship Id="rId1" Type="http://schemas.openxmlformats.org/officeDocument/2006/relationships/slideLayout" Target="../slideLayouts/slideLayout32.xml"/><Relationship Id="rId4" Type="http://schemas.openxmlformats.org/officeDocument/2006/relationships/image" Target="../media/image4.png"/></Relationships>
</file>

<file path=ppt/slides/_rels/slide10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7.xml"/><Relationship Id="rId1" Type="http://schemas.openxmlformats.org/officeDocument/2006/relationships/slideLayout" Target="../slideLayouts/slideLayout32.xml"/></Relationships>
</file>

<file path=ppt/slides/_rels/slide10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8.xml"/><Relationship Id="rId1" Type="http://schemas.openxmlformats.org/officeDocument/2006/relationships/slideLayout" Target="../slideLayouts/slideLayout32.xml"/></Relationships>
</file>

<file path=ppt/slides/_rels/slide10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9.xml"/><Relationship Id="rId1" Type="http://schemas.openxmlformats.org/officeDocument/2006/relationships/slideLayout" Target="../slideLayouts/slideLayout32.xml"/><Relationship Id="rId5" Type="http://schemas.openxmlformats.org/officeDocument/2006/relationships/image" Target="../media/image60.png"/><Relationship Id="rId4" Type="http://schemas.openxmlformats.org/officeDocument/2006/relationships/image" Target="../media/image59.png"/></Relationships>
</file>

<file path=ppt/slides/_rels/slide10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0.xml"/><Relationship Id="rId1" Type="http://schemas.openxmlformats.org/officeDocument/2006/relationships/slideLayout" Target="../slideLayouts/slideLayout32.xml"/></Relationships>
</file>

<file path=ppt/slides/_rels/slide10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1.xml"/><Relationship Id="rId1" Type="http://schemas.openxmlformats.org/officeDocument/2006/relationships/slideLayout" Target="../slideLayouts/slideLayout32.xml"/></Relationships>
</file>

<file path=ppt/slides/_rels/slide10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2.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14.xml"/><Relationship Id="rId1" Type="http://schemas.openxmlformats.org/officeDocument/2006/relationships/slideLayout" Target="../slideLayouts/slideLayout3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2.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2.xml"/><Relationship Id="rId5" Type="http://schemas.openxmlformats.org/officeDocument/2006/relationships/image" Target="../media/image15.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32.xml"/><Relationship Id="rId5" Type="http://schemas.openxmlformats.org/officeDocument/2006/relationships/image" Target="../media/image17.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32.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32.xml"/><Relationship Id="rId5" Type="http://schemas.openxmlformats.org/officeDocument/2006/relationships/image" Target="../media/image20.png"/><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32.xml"/><Relationship Id="rId5" Type="http://schemas.openxmlformats.org/officeDocument/2006/relationships/image" Target="../media/image22.pn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32.xml"/><Relationship Id="rId5" Type="http://schemas.openxmlformats.org/officeDocument/2006/relationships/image" Target="../media/image24.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32.xml"/><Relationship Id="rId5" Type="http://schemas.openxmlformats.org/officeDocument/2006/relationships/image" Target="../media/image26.png"/><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32.xml"/><Relationship Id="rId5" Type="http://schemas.openxmlformats.org/officeDocument/2006/relationships/image" Target="../media/image28.png"/><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32.xml"/><Relationship Id="rId5" Type="http://schemas.openxmlformats.org/officeDocument/2006/relationships/image" Target="../media/image30.png"/><Relationship Id="rId4" Type="http://schemas.openxmlformats.org/officeDocument/2006/relationships/image" Target="../media/image29.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32.xml"/><Relationship Id="rId4" Type="http://schemas.openxmlformats.org/officeDocument/2006/relationships/image" Target="../media/image31.png"/></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png"/><Relationship Id="rId7" Type="http://schemas.openxmlformats.org/officeDocument/2006/relationships/diagramColors" Target="../diagrams/colors2.xml"/><Relationship Id="rId2" Type="http://schemas.openxmlformats.org/officeDocument/2006/relationships/notesSlide" Target="../notesSlides/notesSlide43.xml"/><Relationship Id="rId1" Type="http://schemas.openxmlformats.org/officeDocument/2006/relationships/slideLayout" Target="../slideLayouts/slideLayout3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4.png"/><Relationship Id="rId7" Type="http://schemas.openxmlformats.org/officeDocument/2006/relationships/diagramColors" Target="../diagrams/colors3.xml"/><Relationship Id="rId2" Type="http://schemas.openxmlformats.org/officeDocument/2006/relationships/notesSlide" Target="../notesSlides/notesSlide44.xml"/><Relationship Id="rId1" Type="http://schemas.openxmlformats.org/officeDocument/2006/relationships/slideLayout" Target="../slideLayouts/slideLayout3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2.xml"/><Relationship Id="rId5" Type="http://schemas.openxmlformats.org/officeDocument/2006/relationships/image" Target="../media/image4.png"/><Relationship Id="rId4" Type="http://schemas.microsoft.com/office/2007/relationships/hdphoto" Target="../media/hdphoto1.wdp"/></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8" Type="http://schemas.openxmlformats.org/officeDocument/2006/relationships/image" Target="../media/image37.jpeg"/><Relationship Id="rId3" Type="http://schemas.openxmlformats.org/officeDocument/2006/relationships/image" Target="../media/image32.jpeg"/><Relationship Id="rId7" Type="http://schemas.openxmlformats.org/officeDocument/2006/relationships/image" Target="../media/image36.jpeg"/><Relationship Id="rId12"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32.xml"/><Relationship Id="rId6" Type="http://schemas.openxmlformats.org/officeDocument/2006/relationships/image" Target="../media/image35.jpeg"/><Relationship Id="rId11" Type="http://schemas.openxmlformats.org/officeDocument/2006/relationships/image" Target="../media/image40.jpeg"/><Relationship Id="rId5" Type="http://schemas.openxmlformats.org/officeDocument/2006/relationships/image" Target="../media/image34.jpeg"/><Relationship Id="rId10" Type="http://schemas.openxmlformats.org/officeDocument/2006/relationships/image" Target="../media/image39.jpeg"/><Relationship Id="rId4" Type="http://schemas.openxmlformats.org/officeDocument/2006/relationships/image" Target="../media/image33.jpeg"/><Relationship Id="rId9" Type="http://schemas.openxmlformats.org/officeDocument/2006/relationships/image" Target="../media/image38.jpeg"/></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8.xml"/><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9.xml"/><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0.xml"/><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1.xml"/><Relationship Id="rId1" Type="http://schemas.openxmlformats.org/officeDocument/2006/relationships/slideLayout" Target="../slideLayouts/slideLayout32.xml"/></Relationships>
</file>

<file path=ppt/slides/_rels/slide6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2.xml"/><Relationship Id="rId1" Type="http://schemas.openxmlformats.org/officeDocument/2006/relationships/slideLayout" Target="../slideLayouts/slideLayout32.xml"/><Relationship Id="rId4" Type="http://schemas.openxmlformats.org/officeDocument/2006/relationships/image" Target="../media/image41.png"/></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2.xml"/></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3.xml"/><Relationship Id="rId1" Type="http://schemas.openxmlformats.org/officeDocument/2006/relationships/slideLayout" Target="../slideLayouts/slideLayout32.xml"/></Relationships>
</file>

<file path=ppt/slides/_rels/slide7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4.xml"/><Relationship Id="rId1" Type="http://schemas.openxmlformats.org/officeDocument/2006/relationships/slideLayout" Target="../slideLayouts/slideLayout28.xml"/></Relationships>
</file>

<file path=ppt/slides/_rels/slide7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5.xml"/><Relationship Id="rId1" Type="http://schemas.openxmlformats.org/officeDocument/2006/relationships/slideLayout" Target="../slideLayouts/slideLayout32.xml"/><Relationship Id="rId4" Type="http://schemas.openxmlformats.org/officeDocument/2006/relationships/image" Target="../media/image42.png"/></Relationships>
</file>

<file path=ppt/slides/_rels/slide7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6.xml"/><Relationship Id="rId1" Type="http://schemas.openxmlformats.org/officeDocument/2006/relationships/slideLayout" Target="../slideLayouts/slideLayout32.xml"/><Relationship Id="rId4" Type="http://schemas.openxmlformats.org/officeDocument/2006/relationships/image" Target="../media/image43.jpeg"/></Relationships>
</file>

<file path=ppt/slides/_rels/slide7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7.xml"/><Relationship Id="rId1" Type="http://schemas.openxmlformats.org/officeDocument/2006/relationships/slideLayout" Target="../slideLayouts/slideLayout32.xml"/></Relationships>
</file>

<file path=ppt/slides/_rels/slide7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8.xml"/><Relationship Id="rId1" Type="http://schemas.openxmlformats.org/officeDocument/2006/relationships/slideLayout" Target="../slideLayouts/slideLayout32.xml"/></Relationships>
</file>

<file path=ppt/slides/_rels/slide7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9.xml"/><Relationship Id="rId1" Type="http://schemas.openxmlformats.org/officeDocument/2006/relationships/slideLayout" Target="../slideLayouts/slideLayout32.xml"/></Relationships>
</file>

<file path=ppt/slides/_rels/slide7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0.xml"/><Relationship Id="rId1" Type="http://schemas.openxmlformats.org/officeDocument/2006/relationships/slideLayout" Target="../slideLayouts/slideLayout32.xml"/></Relationships>
</file>

<file path=ppt/slides/_rels/slide7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1.xml"/><Relationship Id="rId1" Type="http://schemas.openxmlformats.org/officeDocument/2006/relationships/slideLayout" Target="../slideLayouts/slideLayout32.xml"/></Relationships>
</file>

<file path=ppt/slides/_rels/slide7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2.xml"/><Relationship Id="rId1" Type="http://schemas.openxmlformats.org/officeDocument/2006/relationships/slideLayout" Target="../slideLayouts/slideLayout32.xml"/><Relationship Id="rId5" Type="http://schemas.openxmlformats.org/officeDocument/2006/relationships/image" Target="../media/image45.jpeg"/><Relationship Id="rId4" Type="http://schemas.openxmlformats.org/officeDocument/2006/relationships/image" Target="../media/image44.jpe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2.xml"/></Relationships>
</file>

<file path=ppt/slides/_rels/slide8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3.xml"/><Relationship Id="rId1" Type="http://schemas.openxmlformats.org/officeDocument/2006/relationships/slideLayout" Target="../slideLayouts/slideLayout32.xml"/><Relationship Id="rId4" Type="http://schemas.openxmlformats.org/officeDocument/2006/relationships/image" Target="../media/image46.jpeg"/></Relationships>
</file>

<file path=ppt/slides/_rels/slide8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4.xml"/><Relationship Id="rId1" Type="http://schemas.openxmlformats.org/officeDocument/2006/relationships/slideLayout" Target="../slideLayouts/slideLayout32.xml"/><Relationship Id="rId6" Type="http://schemas.openxmlformats.org/officeDocument/2006/relationships/image" Target="../media/image49.jpeg"/><Relationship Id="rId5" Type="http://schemas.openxmlformats.org/officeDocument/2006/relationships/image" Target="../media/image48.png"/><Relationship Id="rId4" Type="http://schemas.openxmlformats.org/officeDocument/2006/relationships/image" Target="../media/image47.png"/></Relationships>
</file>

<file path=ppt/slides/_rels/slide8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5.xml"/><Relationship Id="rId1" Type="http://schemas.openxmlformats.org/officeDocument/2006/relationships/slideLayout" Target="../slideLayouts/slideLayout32.xml"/></Relationships>
</file>

<file path=ppt/slides/_rels/slide8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6.xml"/><Relationship Id="rId1" Type="http://schemas.openxmlformats.org/officeDocument/2006/relationships/slideLayout" Target="../slideLayouts/slideLayout32.xml"/><Relationship Id="rId5" Type="http://schemas.openxmlformats.org/officeDocument/2006/relationships/image" Target="../media/image51.png"/><Relationship Id="rId4" Type="http://schemas.openxmlformats.org/officeDocument/2006/relationships/image" Target="../media/image50.jpeg"/></Relationships>
</file>

<file path=ppt/slides/_rels/slide8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7.xml"/><Relationship Id="rId1" Type="http://schemas.openxmlformats.org/officeDocument/2006/relationships/slideLayout" Target="../slideLayouts/slideLayout32.xml"/></Relationships>
</file>

<file path=ppt/slides/_rels/slide8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8.xml"/><Relationship Id="rId1" Type="http://schemas.openxmlformats.org/officeDocument/2006/relationships/slideLayout" Target="../slideLayouts/slideLayout32.xml"/></Relationships>
</file>

<file path=ppt/slides/_rels/slide8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9.xml"/><Relationship Id="rId1" Type="http://schemas.openxmlformats.org/officeDocument/2006/relationships/slideLayout" Target="../slideLayouts/slideLayout32.xml"/><Relationship Id="rId4" Type="http://schemas.openxmlformats.org/officeDocument/2006/relationships/image" Target="../media/image52.png"/></Relationships>
</file>

<file path=ppt/slides/_rels/slide8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0.xml"/><Relationship Id="rId1" Type="http://schemas.openxmlformats.org/officeDocument/2006/relationships/slideLayout" Target="../slideLayouts/slideLayout32.xml"/></Relationships>
</file>

<file path=ppt/slides/_rels/slide8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1.xml"/><Relationship Id="rId1" Type="http://schemas.openxmlformats.org/officeDocument/2006/relationships/slideLayout" Target="../slideLayouts/slideLayout32.xml"/></Relationships>
</file>

<file path=ppt/slides/_rels/slide8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2.xml"/><Relationship Id="rId1" Type="http://schemas.openxmlformats.org/officeDocument/2006/relationships/slideLayout" Target="../slideLayouts/slideLayout32.xml"/><Relationship Id="rId4" Type="http://schemas.openxmlformats.org/officeDocument/2006/relationships/image" Target="../media/image53.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9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3.xml"/><Relationship Id="rId1" Type="http://schemas.openxmlformats.org/officeDocument/2006/relationships/slideLayout" Target="../slideLayouts/slideLayout32.xml"/><Relationship Id="rId4" Type="http://schemas.openxmlformats.org/officeDocument/2006/relationships/image" Target="../media/image54.png"/></Relationships>
</file>

<file path=ppt/slides/_rels/slide9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4.xml"/><Relationship Id="rId1" Type="http://schemas.openxmlformats.org/officeDocument/2006/relationships/slideLayout" Target="../slideLayouts/slideLayout32.xml"/></Relationships>
</file>

<file path=ppt/slides/_rels/slide9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5.xml"/><Relationship Id="rId1" Type="http://schemas.openxmlformats.org/officeDocument/2006/relationships/slideLayout" Target="../slideLayouts/slideLayout32.xml"/></Relationships>
</file>

<file path=ppt/slides/_rels/slide9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6.xml"/><Relationship Id="rId1" Type="http://schemas.openxmlformats.org/officeDocument/2006/relationships/slideLayout" Target="../slideLayouts/slideLayout32.xml"/></Relationships>
</file>

<file path=ppt/slides/_rels/slide9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7.xml"/><Relationship Id="rId1" Type="http://schemas.openxmlformats.org/officeDocument/2006/relationships/slideLayout" Target="../slideLayouts/slideLayout32.xml"/></Relationships>
</file>

<file path=ppt/slides/_rels/slide9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8.xml"/><Relationship Id="rId1" Type="http://schemas.openxmlformats.org/officeDocument/2006/relationships/slideLayout" Target="../slideLayouts/slideLayout32.xml"/></Relationships>
</file>

<file path=ppt/slides/_rels/slide96.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4.png"/><Relationship Id="rId7" Type="http://schemas.openxmlformats.org/officeDocument/2006/relationships/diagramColors" Target="../diagrams/colors4.xml"/><Relationship Id="rId2" Type="http://schemas.openxmlformats.org/officeDocument/2006/relationships/notesSlide" Target="../notesSlides/notesSlide89.xml"/><Relationship Id="rId1" Type="http://schemas.openxmlformats.org/officeDocument/2006/relationships/slideLayout" Target="../slideLayouts/slideLayout3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9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0.xml"/><Relationship Id="rId1" Type="http://schemas.openxmlformats.org/officeDocument/2006/relationships/slideLayout" Target="../slideLayouts/slideLayout32.xml"/><Relationship Id="rId4" Type="http://schemas.openxmlformats.org/officeDocument/2006/relationships/image" Target="../media/image55.jpeg"/></Relationships>
</file>

<file path=ppt/slides/_rels/slide9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1.xml"/><Relationship Id="rId1" Type="http://schemas.openxmlformats.org/officeDocument/2006/relationships/slideLayout" Target="../slideLayouts/slideLayout32.xml"/></Relationships>
</file>

<file path=ppt/slides/_rels/slide9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2.xml"/><Relationship Id="rId1" Type="http://schemas.openxmlformats.org/officeDocument/2006/relationships/slideLayout" Target="../slideLayouts/slideLayout32.xml"/><Relationship Id="rId4" Type="http://schemas.openxmlformats.org/officeDocument/2006/relationships/image" Target="../media/image5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8"/>
          <p:cNvPicPr>
            <a:picLocks noChangeAspect="1"/>
          </p:cNvPicPr>
          <p:nvPr/>
        </p:nvPicPr>
        <p:blipFill>
          <a:blip r:embed="rId2" cstate="print"/>
          <a:srcRect/>
          <a:stretch>
            <a:fillRect/>
          </a:stretch>
        </p:blipFill>
        <p:spPr bwMode="auto">
          <a:xfrm>
            <a:off x="0" y="1"/>
            <a:ext cx="9144000" cy="5143500"/>
          </a:xfrm>
          <a:prstGeom prst="rect">
            <a:avLst/>
          </a:prstGeom>
          <a:noFill/>
          <a:ln w="9525">
            <a:noFill/>
            <a:miter lim="800000"/>
            <a:headEnd/>
            <a:tailEnd/>
          </a:ln>
        </p:spPr>
      </p:pic>
      <p:sp>
        <p:nvSpPr>
          <p:cNvPr id="2" name="标题 1"/>
          <p:cNvSpPr>
            <a:spLocks noGrp="1"/>
          </p:cNvSpPr>
          <p:nvPr>
            <p:ph type="ctrTitle"/>
          </p:nvPr>
        </p:nvSpPr>
        <p:spPr>
          <a:xfrm>
            <a:off x="573663" y="1419622"/>
            <a:ext cx="8025256" cy="957023"/>
          </a:xfrm>
        </p:spPr>
        <p:txBody>
          <a:bodyPr rtlCol="0">
            <a:noAutofit/>
          </a:bodyPr>
          <a:lstStyle/>
          <a:p>
            <a:pPr algn="ctr">
              <a:lnSpc>
                <a:spcPct val="150000"/>
              </a:lnSpc>
              <a:defRPr/>
            </a:pPr>
            <a:br>
              <a:rPr lang="en-US" altLang="zh-CN" sz="3200" b="1" dirty="0">
                <a:solidFill>
                  <a:srgbClr val="6964A0"/>
                </a:solidFill>
                <a:latin typeface="黑体" panose="02010609060101010101" pitchFamily="49" charset="-122"/>
                <a:ea typeface="黑体" panose="02010609060101010101" pitchFamily="49" charset="-122"/>
              </a:rPr>
            </a:br>
            <a:r>
              <a:rPr lang="zh-CN" altLang="en-US" sz="3200" b="1" dirty="0">
                <a:solidFill>
                  <a:srgbClr val="6964A0"/>
                </a:solidFill>
                <a:latin typeface="黑体" panose="02010609060101010101" pitchFamily="49" charset="-122"/>
                <a:ea typeface="黑体" panose="02010609060101010101" pitchFamily="49" charset="-122"/>
              </a:rPr>
              <a:t>信息资源管理导论</a:t>
            </a:r>
            <a:endParaRPr lang="zh-CN" altLang="en-US" sz="3400" b="1" dirty="0">
              <a:ln w="12700">
                <a:gradFill flip="none" rotWithShape="1">
                  <a:gsLst>
                    <a:gs pos="0">
                      <a:prstClr val="white">
                        <a:alpha val="11000"/>
                      </a:prstClr>
                    </a:gs>
                    <a:gs pos="50000">
                      <a:prstClr val="white">
                        <a:alpha val="50000"/>
                      </a:prstClr>
                    </a:gs>
                    <a:gs pos="100000">
                      <a:prstClr val="white"/>
                    </a:gs>
                  </a:gsLst>
                  <a:lin ang="5400000" scaled="1"/>
                  <a:tileRect/>
                </a:gradFill>
              </a:ln>
              <a:solidFill>
                <a:srgbClr val="6964A0"/>
              </a:solidFill>
              <a:effectLst>
                <a:innerShdw blurRad="127000" dist="50800" dir="16200000">
                  <a:prstClr val="black">
                    <a:alpha val="61000"/>
                  </a:prstClr>
                </a:innerShdw>
              </a:effectLst>
              <a:latin typeface="黑体" panose="02010609060101010101" pitchFamily="49" charset="-122"/>
              <a:ea typeface="黑体" panose="02010609060101010101" pitchFamily="49" charset="-122"/>
              <a:cs typeface="+mn-cs"/>
            </a:endParaRPr>
          </a:p>
        </p:txBody>
      </p:sp>
      <p:sp>
        <p:nvSpPr>
          <p:cNvPr id="11" name="Date Placeholder 3"/>
          <p:cNvSpPr>
            <a:spLocks noGrp="1"/>
          </p:cNvSpPr>
          <p:nvPr>
            <p:ph type="dt" sz="half" idx="10"/>
          </p:nvPr>
        </p:nvSpPr>
        <p:spPr>
          <a:xfrm>
            <a:off x="471488" y="4767267"/>
            <a:ext cx="1543050" cy="273844"/>
          </a:xfrm>
        </p:spPr>
        <p:txBody>
          <a:bodyPr wrap="square" numCol="1" anchor="t" anchorCtr="0" compatLnSpc="1">
            <a:prstTxWarp prst="textNoShape">
              <a:avLst/>
            </a:prstTxWarp>
          </a:bodyPr>
          <a:lstStyle>
            <a:lvl1pPr algn="l">
              <a:defRPr>
                <a:latin typeface="Calibri" pitchFamily="34" charset="0"/>
              </a:defRPr>
            </a:lvl1pPr>
          </a:lstStyle>
          <a:p>
            <a:pPr>
              <a:defRPr/>
            </a:pPr>
            <a:endParaRPr lang="en-US" altLang="zh-CN"/>
          </a:p>
        </p:txBody>
      </p:sp>
      <p:sp>
        <p:nvSpPr>
          <p:cNvPr id="12" name="Footer Placeholder 4"/>
          <p:cNvSpPr>
            <a:spLocks noGrp="1"/>
          </p:cNvSpPr>
          <p:nvPr>
            <p:ph type="ftr" sz="quarter" idx="11"/>
          </p:nvPr>
        </p:nvSpPr>
        <p:spPr>
          <a:xfrm>
            <a:off x="2271716" y="4767267"/>
            <a:ext cx="2314575" cy="273844"/>
          </a:xfrm>
        </p:spPr>
        <p:txBody>
          <a:bodyPr wrap="square" numCol="1" anchor="t" anchorCtr="0" compatLnSpc="1">
            <a:prstTxWarp prst="textNoShape">
              <a:avLst/>
            </a:prstTxWarp>
          </a:bodyPr>
          <a:lstStyle>
            <a:lvl1pPr algn="l">
              <a:defRPr>
                <a:latin typeface="Calibri" pitchFamily="34" charset="0"/>
              </a:defRPr>
            </a:lvl1pPr>
          </a:lstStyle>
          <a:p>
            <a:pPr>
              <a:defRPr/>
            </a:pPr>
            <a:endParaRPr lang="en-US" altLang="zh-CN" dirty="0"/>
          </a:p>
        </p:txBody>
      </p:sp>
      <p:pic>
        <p:nvPicPr>
          <p:cNvPr id="18" name="图片 17"/>
          <p:cNvPicPr>
            <a:picLocks noChangeAspect="1"/>
          </p:cNvPicPr>
          <p:nvPr/>
        </p:nvPicPr>
        <p:blipFill>
          <a:blip r:embed="rId3">
            <a:extLst>
              <a:ext uri="{BEBA8EAE-BF5A-486C-A8C5-ECC9F3942E4B}">
                <a14:imgProps xmlns:a14="http://schemas.microsoft.com/office/drawing/2010/main">
                  <a14:imgLayer r:embed="rId4">
                    <a14:imgEffect>
                      <a14:backgroundRemoval t="4098" b="100000" l="683" r="100000">
                        <a14:foregroundMark x1="15700" y1="31967" x2="16041" y2="54098"/>
                        <a14:foregroundMark x1="9898" y1="12295" x2="9898" y2="27049"/>
                        <a14:foregroundMark x1="37201" y1="11475" x2="38567" y2="12295"/>
                        <a14:foregroundMark x1="32082" y1="30328" x2="37201" y2="22951"/>
                        <a14:foregroundMark x1="37543" y1="55738" x2="37543" y2="61475"/>
                        <a14:foregroundMark x1="31058" y1="61475" x2="33106" y2="60656"/>
                        <a14:foregroundMark x1="62457" y1="13934" x2="62457" y2="31967"/>
                        <a14:foregroundMark x1="83276" y1="53279" x2="82253" y2="58197"/>
                        <a14:foregroundMark x1="93515" y1="7377" x2="88737" y2="35246"/>
                        <a14:foregroundMark x1="93174" y1="54098" x2="94539" y2="72131"/>
                        <a14:foregroundMark x1="2048" y1="90164" x2="97611" y2="89344"/>
                        <a14:foregroundMark x1="61433" y1="40984" x2="58703" y2="55738"/>
                        <a14:foregroundMark x1="68259" y1="48361" x2="73720" y2="55738"/>
                        <a14:foregroundMark x1="55631" y1="40984" x2="67235" y2="30328"/>
                        <a14:foregroundMark x1="39932" y1="32787" x2="38567" y2="42623"/>
                        <a14:foregroundMark x1="33447" y1="40984" x2="35495" y2="45082"/>
                        <a14:foregroundMark x1="39932" y1="20492" x2="43003" y2="18033"/>
                        <a14:foregroundMark x1="41638" y1="56557" x2="44710" y2="56557"/>
                        <a14:foregroundMark x1="6143" y1="83607" x2="6143" y2="91803"/>
                        <a14:backgroundMark x1="23549" y1="14754" x2="24915" y2="65574"/>
                        <a14:backgroundMark x1="50512" y1="22951" x2="48123" y2="63115"/>
                        <a14:backgroundMark x1="78498" y1="29508" x2="77133" y2="61475"/>
                      </a14:backgroundRemoval>
                    </a14:imgEffect>
                    <a14:imgEffect>
                      <a14:sharpenSoften amount="25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3933088" y="296855"/>
            <a:ext cx="1277824" cy="484425"/>
          </a:xfrm>
          <a:prstGeom prst="rect">
            <a:avLst/>
          </a:prstGeom>
        </p:spPr>
      </p:pic>
      <p:pic>
        <p:nvPicPr>
          <p:cNvPr id="20" name="图片 9"/>
          <p:cNvPicPr>
            <a:picLocks noChangeAspect="1"/>
          </p:cNvPicPr>
          <p:nvPr/>
        </p:nvPicPr>
        <p:blipFill>
          <a:blip r:embed="rId5" cstate="print"/>
          <a:srcRect/>
          <a:stretch>
            <a:fillRect/>
          </a:stretch>
        </p:blipFill>
        <p:spPr bwMode="auto">
          <a:xfrm>
            <a:off x="3059832" y="190215"/>
            <a:ext cx="552450" cy="697706"/>
          </a:xfrm>
          <a:prstGeom prst="rect">
            <a:avLst/>
          </a:prstGeom>
          <a:noFill/>
          <a:ln w="9525">
            <a:noFill/>
            <a:miter lim="800000"/>
            <a:headEnd/>
            <a:tailEnd/>
          </a:ln>
        </p:spPr>
      </p:pic>
    </p:spTree>
    <p:extLst>
      <p:ext uri="{BB962C8B-B14F-4D97-AF65-F5344CB8AC3E}">
        <p14:creationId xmlns:p14="http://schemas.microsoft.com/office/powerpoint/2010/main" val="33360236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a:t>
            </a:fld>
            <a:endParaRPr lang="zh-CN" altLang="en-US" dirty="0"/>
          </a:p>
        </p:txBody>
      </p:sp>
      <p:sp>
        <p:nvSpPr>
          <p:cNvPr id="11" name="矩形 10"/>
          <p:cNvSpPr/>
          <p:nvPr/>
        </p:nvSpPr>
        <p:spPr>
          <a:xfrm>
            <a:off x="395537" y="655452"/>
            <a:ext cx="5678694" cy="4571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5" name="矩形 4"/>
          <p:cNvSpPr/>
          <p:nvPr/>
        </p:nvSpPr>
        <p:spPr>
          <a:xfrm>
            <a:off x="179512" y="123478"/>
            <a:ext cx="1581200" cy="500135"/>
          </a:xfrm>
          <a:prstGeom prst="rect">
            <a:avLst/>
          </a:prstGeom>
        </p:spPr>
        <p:txBody>
          <a:bodyPr wrap="none" lIns="68579" tIns="34289" rIns="68579" bIns="34289">
            <a:spAutoFit/>
          </a:bodyPr>
          <a:lstStyle/>
          <a:p>
            <a:pPr defTabSz="685783">
              <a:defRPr/>
            </a:pPr>
            <a:r>
              <a:rPr lang="zh-CN" altLang="en-US" sz="2800" b="1" dirty="0">
                <a:solidFill>
                  <a:srgbClr val="2E2B25"/>
                </a:solidFill>
                <a:latin typeface="黑体" panose="02010609060101010101" pitchFamily="49" charset="-122"/>
                <a:ea typeface="黑体" panose="02010609060101010101" pitchFamily="49" charset="-122"/>
                <a:cs typeface="Segoe UI" panose="020B0502040204020203" pitchFamily="34" charset="0"/>
              </a:rPr>
              <a:t>学习目标</a:t>
            </a:r>
          </a:p>
        </p:txBody>
      </p:sp>
      <p:sp>
        <p:nvSpPr>
          <p:cNvPr id="7" name="Rectangle 3">
            <a:extLst>
              <a:ext uri="{FF2B5EF4-FFF2-40B4-BE49-F238E27FC236}">
                <a16:creationId xmlns:a16="http://schemas.microsoft.com/office/drawing/2014/main" id="{AC4A709F-954B-40C2-A341-C57FB3A9FC3E}"/>
              </a:ext>
            </a:extLst>
          </p:cNvPr>
          <p:cNvSpPr txBox="1">
            <a:spLocks noChangeArrowheads="1"/>
          </p:cNvSpPr>
          <p:nvPr/>
        </p:nvSpPr>
        <p:spPr>
          <a:xfrm>
            <a:off x="539552" y="1163947"/>
            <a:ext cx="8229600" cy="354329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20000"/>
              </a:lnSpc>
            </a:pPr>
            <a:r>
              <a:rPr lang="zh-CN" altLang="en-US" sz="2000" dirty="0">
                <a:latin typeface="微软雅黑" pitchFamily="34" charset="-122"/>
                <a:ea typeface="微软雅黑" pitchFamily="34" charset="-122"/>
              </a:rPr>
              <a:t>了解信息的基本概念与内涵</a:t>
            </a:r>
          </a:p>
          <a:p>
            <a:pPr>
              <a:lnSpc>
                <a:spcPct val="120000"/>
              </a:lnSpc>
            </a:pPr>
            <a:r>
              <a:rPr lang="zh-CN" altLang="en-US" sz="2000" dirty="0">
                <a:latin typeface="微软雅黑" pitchFamily="34" charset="-122"/>
                <a:ea typeface="微软雅黑" pitchFamily="34" charset="-122"/>
              </a:rPr>
              <a:t>理解信息的基本属性</a:t>
            </a:r>
          </a:p>
          <a:p>
            <a:pPr>
              <a:lnSpc>
                <a:spcPct val="120000"/>
              </a:lnSpc>
            </a:pPr>
            <a:r>
              <a:rPr lang="zh-CN" altLang="en-US" sz="2000" dirty="0">
                <a:latin typeface="微软雅黑" pitchFamily="34" charset="-122"/>
                <a:ea typeface="微软雅黑" pitchFamily="34" charset="-122"/>
              </a:rPr>
              <a:t>掌握信息的资源观以及信息资源分类</a:t>
            </a:r>
          </a:p>
          <a:p>
            <a:pPr>
              <a:lnSpc>
                <a:spcPct val="120000"/>
              </a:lnSpc>
            </a:pPr>
            <a:r>
              <a:rPr lang="zh-CN" altLang="en-US" sz="2000" dirty="0">
                <a:latin typeface="微软雅黑" pitchFamily="34" charset="-122"/>
                <a:ea typeface="微软雅黑" pitchFamily="34" charset="-122"/>
              </a:rPr>
              <a:t>了解信息资源管理理论的演变与沿革</a:t>
            </a:r>
          </a:p>
          <a:p>
            <a:pPr>
              <a:lnSpc>
                <a:spcPct val="120000"/>
              </a:lnSpc>
            </a:pPr>
            <a:r>
              <a:rPr lang="zh-CN" altLang="en-US" sz="2000" dirty="0">
                <a:latin typeface="微软雅黑" pitchFamily="34" charset="-122"/>
                <a:ea typeface="微软雅黑" pitchFamily="34" charset="-122"/>
              </a:rPr>
              <a:t>了解当前的信息环境以及面临的挑战</a:t>
            </a:r>
          </a:p>
          <a:p>
            <a:pPr>
              <a:lnSpc>
                <a:spcPct val="120000"/>
              </a:lnSpc>
            </a:pPr>
            <a:r>
              <a:rPr lang="zh-CN" altLang="en-US" sz="2000" dirty="0">
                <a:latin typeface="微软雅黑" pitchFamily="34" charset="-122"/>
                <a:ea typeface="微软雅黑" pitchFamily="34" charset="-122"/>
              </a:rPr>
              <a:t>理解大数据的概念及相关议题</a:t>
            </a:r>
          </a:p>
          <a:p>
            <a:pPr>
              <a:lnSpc>
                <a:spcPct val="120000"/>
              </a:lnSpc>
            </a:pPr>
            <a:endParaRPr lang="zh-CN" altLang="en-US" sz="2700" b="1" dirty="0">
              <a:ea typeface="华文中宋" panose="02010600040101010101" pitchFamily="2" charset="-122"/>
            </a:endParaRPr>
          </a:p>
        </p:txBody>
      </p:sp>
    </p:spTree>
    <p:extLst>
      <p:ext uri="{BB962C8B-B14F-4D97-AF65-F5344CB8AC3E}">
        <p14:creationId xmlns:p14="http://schemas.microsoft.com/office/powerpoint/2010/main" val="32639180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100</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931202"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信息管理与信息服务</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5" name="矩形 4"/>
          <p:cNvSpPr/>
          <p:nvPr/>
        </p:nvSpPr>
        <p:spPr>
          <a:xfrm>
            <a:off x="494867" y="841700"/>
            <a:ext cx="4572000" cy="369332"/>
          </a:xfrm>
          <a:prstGeom prst="rect">
            <a:avLst/>
          </a:prstGeom>
        </p:spPr>
        <p:txBody>
          <a:bodyPr>
            <a:spAutoFit/>
          </a:bodyPr>
          <a:lstStyle/>
          <a:p>
            <a:r>
              <a:rPr lang="zh-CN" altLang="en-US" sz="1800" b="1" dirty="0">
                <a:solidFill>
                  <a:srgbClr val="660066"/>
                </a:solidFill>
                <a:latin typeface="黑体" panose="02010609060101010101" pitchFamily="49" charset="-122"/>
                <a:ea typeface="黑体" panose="02010609060101010101" pitchFamily="49" charset="-122"/>
                <a:sym typeface="微软雅黑" panose="020B0503020204020204" pitchFamily="34" charset="-122"/>
              </a:rPr>
              <a:t>提升信息加工能力</a:t>
            </a:r>
          </a:p>
        </p:txBody>
      </p:sp>
      <p:sp>
        <p:nvSpPr>
          <p:cNvPr id="107" name="Rectangle 4">
            <a:extLst>
              <a:ext uri="{FF2B5EF4-FFF2-40B4-BE49-F238E27FC236}">
                <a16:creationId xmlns:a16="http://schemas.microsoft.com/office/drawing/2014/main" id="{6F29A70C-B4DA-44FF-BEA2-F9A27D0908D3}"/>
              </a:ext>
            </a:extLst>
          </p:cNvPr>
          <p:cNvSpPr>
            <a:spLocks noChangeArrowheads="1"/>
          </p:cNvSpPr>
          <p:nvPr/>
        </p:nvSpPr>
        <p:spPr bwMode="auto">
          <a:xfrm>
            <a:off x="4057650" y="2466742"/>
            <a:ext cx="3829050" cy="914400"/>
          </a:xfrm>
          <a:prstGeom prst="rect">
            <a:avLst/>
          </a:prstGeom>
          <a:noFill/>
          <a:ln w="9525">
            <a:solidFill>
              <a:sysClr val="window" lastClr="FFFF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08" name="Text Box 5">
            <a:extLst>
              <a:ext uri="{FF2B5EF4-FFF2-40B4-BE49-F238E27FC236}">
                <a16:creationId xmlns:a16="http://schemas.microsoft.com/office/drawing/2014/main" id="{7770EE4B-C2DC-42BE-A102-AEE38FAF4AC6}"/>
              </a:ext>
            </a:extLst>
          </p:cNvPr>
          <p:cNvSpPr txBox="1">
            <a:spLocks noChangeArrowheads="1"/>
          </p:cNvSpPr>
          <p:nvPr/>
        </p:nvSpPr>
        <p:spPr bwMode="auto">
          <a:xfrm>
            <a:off x="5543551" y="2542942"/>
            <a:ext cx="99257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权威规范数据库</a:t>
            </a:r>
          </a:p>
        </p:txBody>
      </p:sp>
      <p:sp>
        <p:nvSpPr>
          <p:cNvPr id="109" name="Rectangle 6">
            <a:extLst>
              <a:ext uri="{FF2B5EF4-FFF2-40B4-BE49-F238E27FC236}">
                <a16:creationId xmlns:a16="http://schemas.microsoft.com/office/drawing/2014/main" id="{17FF6C57-C9D4-4D61-B3AD-C7F600F2BE9F}"/>
              </a:ext>
            </a:extLst>
          </p:cNvPr>
          <p:cNvSpPr>
            <a:spLocks noChangeArrowheads="1"/>
          </p:cNvSpPr>
          <p:nvPr/>
        </p:nvSpPr>
        <p:spPr bwMode="auto">
          <a:xfrm>
            <a:off x="4857750" y="2874731"/>
            <a:ext cx="685800" cy="430212"/>
          </a:xfrm>
          <a:prstGeom prst="rect">
            <a:avLst/>
          </a:prstGeom>
          <a:solidFill>
            <a:srgbClr val="8064A2">
              <a:lumMod val="60000"/>
              <a:lumOff val="4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科研人员</a:t>
            </a:r>
          </a:p>
        </p:txBody>
      </p:sp>
      <p:sp>
        <p:nvSpPr>
          <p:cNvPr id="110" name="Rectangle 7">
            <a:extLst>
              <a:ext uri="{FF2B5EF4-FFF2-40B4-BE49-F238E27FC236}">
                <a16:creationId xmlns:a16="http://schemas.microsoft.com/office/drawing/2014/main" id="{2FBF79AD-04CF-4957-BB8A-01CDDD3FEAB2}"/>
              </a:ext>
            </a:extLst>
          </p:cNvPr>
          <p:cNvSpPr>
            <a:spLocks noChangeArrowheads="1"/>
          </p:cNvSpPr>
          <p:nvPr/>
        </p:nvSpPr>
        <p:spPr bwMode="auto">
          <a:xfrm>
            <a:off x="6343650" y="2874731"/>
            <a:ext cx="685800" cy="430212"/>
          </a:xfrm>
          <a:prstGeom prst="rect">
            <a:avLst/>
          </a:prstGeom>
          <a:solidFill>
            <a:srgbClr val="8064A2">
              <a:lumMod val="60000"/>
              <a:lumOff val="4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科研机构</a:t>
            </a:r>
          </a:p>
        </p:txBody>
      </p:sp>
      <p:sp>
        <p:nvSpPr>
          <p:cNvPr id="111" name="Rectangle 8">
            <a:extLst>
              <a:ext uri="{FF2B5EF4-FFF2-40B4-BE49-F238E27FC236}">
                <a16:creationId xmlns:a16="http://schemas.microsoft.com/office/drawing/2014/main" id="{AA087869-575A-40DC-9C0A-4902F1B1DE5E}"/>
              </a:ext>
            </a:extLst>
          </p:cNvPr>
          <p:cNvSpPr>
            <a:spLocks noChangeArrowheads="1"/>
          </p:cNvSpPr>
          <p:nvPr/>
        </p:nvSpPr>
        <p:spPr bwMode="auto">
          <a:xfrm>
            <a:off x="4114800" y="2874731"/>
            <a:ext cx="685800" cy="430212"/>
          </a:xfrm>
          <a:prstGeom prst="rect">
            <a:avLst/>
          </a:prstGeom>
          <a:solidFill>
            <a:srgbClr val="8064A2">
              <a:lumMod val="60000"/>
              <a:lumOff val="4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地区国别</a:t>
            </a:r>
          </a:p>
        </p:txBody>
      </p:sp>
      <p:sp>
        <p:nvSpPr>
          <p:cNvPr id="112" name="Rectangle 9">
            <a:extLst>
              <a:ext uri="{FF2B5EF4-FFF2-40B4-BE49-F238E27FC236}">
                <a16:creationId xmlns:a16="http://schemas.microsoft.com/office/drawing/2014/main" id="{2DF6E89D-EDA4-4480-B20F-B9B87F9C7C86}"/>
              </a:ext>
            </a:extLst>
          </p:cNvPr>
          <p:cNvSpPr>
            <a:spLocks noChangeArrowheads="1"/>
          </p:cNvSpPr>
          <p:nvPr/>
        </p:nvSpPr>
        <p:spPr bwMode="auto">
          <a:xfrm>
            <a:off x="7086600" y="2874731"/>
            <a:ext cx="742950" cy="430212"/>
          </a:xfrm>
          <a:prstGeom prst="rect">
            <a:avLst/>
          </a:prstGeom>
          <a:solidFill>
            <a:srgbClr val="8064A2">
              <a:lumMod val="60000"/>
              <a:lumOff val="4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基金项目</a:t>
            </a:r>
          </a:p>
        </p:txBody>
      </p:sp>
      <p:sp>
        <p:nvSpPr>
          <p:cNvPr id="113" name="Rectangle 10">
            <a:extLst>
              <a:ext uri="{FF2B5EF4-FFF2-40B4-BE49-F238E27FC236}">
                <a16:creationId xmlns:a16="http://schemas.microsoft.com/office/drawing/2014/main" id="{5114D8B0-2A83-4D95-B88F-DF4A98E014AF}"/>
              </a:ext>
            </a:extLst>
          </p:cNvPr>
          <p:cNvSpPr>
            <a:spLocks noChangeArrowheads="1"/>
          </p:cNvSpPr>
          <p:nvPr/>
        </p:nvSpPr>
        <p:spPr bwMode="auto">
          <a:xfrm>
            <a:off x="5600700" y="2874731"/>
            <a:ext cx="685800" cy="430212"/>
          </a:xfrm>
          <a:prstGeom prst="rect">
            <a:avLst/>
          </a:prstGeom>
          <a:solidFill>
            <a:srgbClr val="8064A2">
              <a:lumMod val="60000"/>
              <a:lumOff val="4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领域分类</a:t>
            </a:r>
          </a:p>
        </p:txBody>
      </p:sp>
      <p:sp>
        <p:nvSpPr>
          <p:cNvPr id="114" name="Rectangle 12">
            <a:extLst>
              <a:ext uri="{FF2B5EF4-FFF2-40B4-BE49-F238E27FC236}">
                <a16:creationId xmlns:a16="http://schemas.microsoft.com/office/drawing/2014/main" id="{464E0848-7BA1-4035-917A-2F6775D0AFE5}"/>
              </a:ext>
            </a:extLst>
          </p:cNvPr>
          <p:cNvSpPr>
            <a:spLocks noChangeArrowheads="1"/>
          </p:cNvSpPr>
          <p:nvPr/>
        </p:nvSpPr>
        <p:spPr bwMode="auto">
          <a:xfrm>
            <a:off x="4000500" y="3795480"/>
            <a:ext cx="3829050" cy="838200"/>
          </a:xfrm>
          <a:prstGeom prst="rect">
            <a:avLst/>
          </a:prstGeom>
          <a:noFill/>
          <a:ln w="9525">
            <a:solidFill>
              <a:sysClr val="window" lastClr="FFFF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15" name="Rectangle 13">
            <a:extLst>
              <a:ext uri="{FF2B5EF4-FFF2-40B4-BE49-F238E27FC236}">
                <a16:creationId xmlns:a16="http://schemas.microsoft.com/office/drawing/2014/main" id="{E2ED6171-AAB4-4F1E-85E3-000D8BD178CC}"/>
              </a:ext>
            </a:extLst>
          </p:cNvPr>
          <p:cNvSpPr>
            <a:spLocks noChangeArrowheads="1"/>
          </p:cNvSpPr>
          <p:nvPr/>
        </p:nvSpPr>
        <p:spPr bwMode="auto">
          <a:xfrm>
            <a:off x="4114800" y="4122506"/>
            <a:ext cx="685800" cy="430212"/>
          </a:xfrm>
          <a:prstGeom prst="rect">
            <a:avLst/>
          </a:prstGeom>
          <a:solidFill>
            <a:srgbClr val="8064A2">
              <a:lumMod val="75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white"/>
                </a:solidFill>
                <a:effectLst/>
                <a:uLnTx/>
                <a:uFillTx/>
                <a:latin typeface="Arial" panose="020B0604020202020204" pitchFamily="34" charset="0"/>
                <a:ea typeface="宋体" panose="02010600030101010101" pitchFamily="2" charset="-122"/>
                <a:sym typeface="Arial" panose="020B0604020202020204" pitchFamily="34" charset="0"/>
              </a:rPr>
              <a:t>期刊论文</a:t>
            </a:r>
          </a:p>
        </p:txBody>
      </p:sp>
      <p:sp>
        <p:nvSpPr>
          <p:cNvPr id="116" name="Rectangle 14">
            <a:extLst>
              <a:ext uri="{FF2B5EF4-FFF2-40B4-BE49-F238E27FC236}">
                <a16:creationId xmlns:a16="http://schemas.microsoft.com/office/drawing/2014/main" id="{036B0AD3-BB16-447A-BC7F-DD9F9630170C}"/>
              </a:ext>
            </a:extLst>
          </p:cNvPr>
          <p:cNvSpPr>
            <a:spLocks noChangeArrowheads="1"/>
          </p:cNvSpPr>
          <p:nvPr/>
        </p:nvSpPr>
        <p:spPr bwMode="auto">
          <a:xfrm>
            <a:off x="4857750" y="4128856"/>
            <a:ext cx="685800" cy="430212"/>
          </a:xfrm>
          <a:prstGeom prst="rect">
            <a:avLst/>
          </a:prstGeom>
          <a:solidFill>
            <a:srgbClr val="8064A2">
              <a:lumMod val="75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white"/>
                </a:solidFill>
                <a:effectLst/>
                <a:uLnTx/>
                <a:uFillTx/>
                <a:latin typeface="Arial" panose="020B0604020202020204" pitchFamily="34" charset="0"/>
                <a:ea typeface="宋体" panose="02010600030101010101" pitchFamily="2" charset="-122"/>
                <a:sym typeface="Arial" panose="020B0604020202020204" pitchFamily="34" charset="0"/>
              </a:rPr>
              <a:t>会议论文</a:t>
            </a:r>
          </a:p>
        </p:txBody>
      </p:sp>
      <p:sp>
        <p:nvSpPr>
          <p:cNvPr id="117" name="Rectangle 15">
            <a:extLst>
              <a:ext uri="{FF2B5EF4-FFF2-40B4-BE49-F238E27FC236}">
                <a16:creationId xmlns:a16="http://schemas.microsoft.com/office/drawing/2014/main" id="{CE5D864E-D10A-4168-96BF-78D91C5B245A}"/>
              </a:ext>
            </a:extLst>
          </p:cNvPr>
          <p:cNvSpPr>
            <a:spLocks noChangeArrowheads="1"/>
          </p:cNvSpPr>
          <p:nvPr/>
        </p:nvSpPr>
        <p:spPr bwMode="auto">
          <a:xfrm>
            <a:off x="6343650" y="4128856"/>
            <a:ext cx="685800" cy="430212"/>
          </a:xfrm>
          <a:prstGeom prst="rect">
            <a:avLst/>
          </a:prstGeom>
          <a:solidFill>
            <a:srgbClr val="8064A2">
              <a:lumMod val="75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white"/>
                </a:solidFill>
                <a:effectLst/>
                <a:uLnTx/>
                <a:uFillTx/>
                <a:latin typeface="Arial" panose="020B0604020202020204" pitchFamily="34" charset="0"/>
                <a:ea typeface="宋体" panose="02010600030101010101" pitchFamily="2" charset="-122"/>
                <a:sym typeface="Arial" panose="020B0604020202020204" pitchFamily="34" charset="0"/>
              </a:rPr>
              <a:t>专利</a:t>
            </a:r>
          </a:p>
        </p:txBody>
      </p:sp>
      <p:sp>
        <p:nvSpPr>
          <p:cNvPr id="118" name="Rectangle 16">
            <a:extLst>
              <a:ext uri="{FF2B5EF4-FFF2-40B4-BE49-F238E27FC236}">
                <a16:creationId xmlns:a16="http://schemas.microsoft.com/office/drawing/2014/main" id="{C726591B-396A-4B50-8E94-6286FA2028EE}"/>
              </a:ext>
            </a:extLst>
          </p:cNvPr>
          <p:cNvSpPr>
            <a:spLocks noChangeArrowheads="1"/>
          </p:cNvSpPr>
          <p:nvPr/>
        </p:nvSpPr>
        <p:spPr bwMode="auto">
          <a:xfrm>
            <a:off x="7086600" y="4128856"/>
            <a:ext cx="742950" cy="430212"/>
          </a:xfrm>
          <a:prstGeom prst="rect">
            <a:avLst/>
          </a:prstGeom>
          <a:solidFill>
            <a:srgbClr val="8064A2">
              <a:lumMod val="75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a:ln>
                  <a:noFill/>
                </a:ln>
                <a:solidFill>
                  <a:prstClr val="white"/>
                </a:solidFill>
                <a:effectLst/>
                <a:uLnTx/>
                <a:uFillTx/>
                <a:latin typeface="宋体" panose="02010600030101010101" pitchFamily="2" charset="-122"/>
                <a:ea typeface="宋体" panose="02010600030101010101" pitchFamily="2" charset="-122"/>
                <a:sym typeface="Arial" panose="020B0604020202020204" pitchFamily="34" charset="0"/>
              </a:rPr>
              <a:t>……</a:t>
            </a:r>
            <a:endParaRPr kumimoji="0" lang="en-US" altLang="zh-CN" sz="900" b="0" i="0" u="none" strike="noStrike" kern="0" cap="none" spc="0" normalizeH="0" baseline="0" noProof="0">
              <a:ln>
                <a:noFill/>
              </a:ln>
              <a:solidFill>
                <a:prstClr val="white"/>
              </a:solidFill>
              <a:effectLst/>
              <a:uLnTx/>
              <a:uFillTx/>
              <a:latin typeface="Arial" panose="020B0604020202020204" pitchFamily="34" charset="0"/>
              <a:ea typeface="宋体" panose="02010600030101010101" pitchFamily="2" charset="-122"/>
              <a:sym typeface="Arial" panose="020B0604020202020204" pitchFamily="34" charset="0"/>
            </a:endParaRPr>
          </a:p>
        </p:txBody>
      </p:sp>
      <p:sp>
        <p:nvSpPr>
          <p:cNvPr id="119" name="Text Box 17">
            <a:extLst>
              <a:ext uri="{FF2B5EF4-FFF2-40B4-BE49-F238E27FC236}">
                <a16:creationId xmlns:a16="http://schemas.microsoft.com/office/drawing/2014/main" id="{7E5A9B88-45BE-4C97-9E1C-E680D4D5CFBB}"/>
              </a:ext>
            </a:extLst>
          </p:cNvPr>
          <p:cNvSpPr txBox="1">
            <a:spLocks noChangeArrowheads="1"/>
          </p:cNvSpPr>
          <p:nvPr/>
        </p:nvSpPr>
        <p:spPr bwMode="auto">
          <a:xfrm>
            <a:off x="5486400" y="3778017"/>
            <a:ext cx="1454244"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海量科技文献基础数据库</a:t>
            </a:r>
          </a:p>
        </p:txBody>
      </p:sp>
      <p:sp>
        <p:nvSpPr>
          <p:cNvPr id="120" name="Rectangle 18">
            <a:extLst>
              <a:ext uri="{FF2B5EF4-FFF2-40B4-BE49-F238E27FC236}">
                <a16:creationId xmlns:a16="http://schemas.microsoft.com/office/drawing/2014/main" id="{CC76B7D1-A7AE-422A-85CA-CA3A921859AF}"/>
              </a:ext>
            </a:extLst>
          </p:cNvPr>
          <p:cNvSpPr>
            <a:spLocks noChangeArrowheads="1"/>
          </p:cNvSpPr>
          <p:nvPr/>
        </p:nvSpPr>
        <p:spPr bwMode="auto">
          <a:xfrm>
            <a:off x="5600700" y="4128856"/>
            <a:ext cx="685800" cy="430212"/>
          </a:xfrm>
          <a:prstGeom prst="rect">
            <a:avLst/>
          </a:prstGeom>
          <a:solidFill>
            <a:srgbClr val="8064A2">
              <a:lumMod val="75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white"/>
                </a:solidFill>
                <a:effectLst/>
                <a:uLnTx/>
                <a:uFillTx/>
                <a:latin typeface="Arial" panose="020B0604020202020204" pitchFamily="34" charset="0"/>
                <a:ea typeface="宋体" panose="02010600030101010101" pitchFamily="2" charset="-122"/>
                <a:sym typeface="Arial" panose="020B0604020202020204" pitchFamily="34" charset="0"/>
              </a:rPr>
              <a:t>学位论文</a:t>
            </a:r>
          </a:p>
        </p:txBody>
      </p:sp>
      <p:sp>
        <p:nvSpPr>
          <p:cNvPr id="121" name="Rectangle 20">
            <a:extLst>
              <a:ext uri="{FF2B5EF4-FFF2-40B4-BE49-F238E27FC236}">
                <a16:creationId xmlns:a16="http://schemas.microsoft.com/office/drawing/2014/main" id="{C470B830-3EBD-40BC-8E39-9F2575F1A13E}"/>
              </a:ext>
            </a:extLst>
          </p:cNvPr>
          <p:cNvSpPr>
            <a:spLocks noChangeArrowheads="1"/>
          </p:cNvSpPr>
          <p:nvPr/>
        </p:nvSpPr>
        <p:spPr bwMode="auto">
          <a:xfrm>
            <a:off x="4057650" y="1106256"/>
            <a:ext cx="3829050" cy="990600"/>
          </a:xfrm>
          <a:prstGeom prst="rect">
            <a:avLst/>
          </a:prstGeom>
          <a:noFill/>
          <a:ln w="9525">
            <a:solidFill>
              <a:sysClr val="window" lastClr="FFFF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22" name="Text Box 21">
            <a:extLst>
              <a:ext uri="{FF2B5EF4-FFF2-40B4-BE49-F238E27FC236}">
                <a16:creationId xmlns:a16="http://schemas.microsoft.com/office/drawing/2014/main" id="{E50ECFF6-5E28-47E9-BA6E-38B0A491BCE2}"/>
              </a:ext>
            </a:extLst>
          </p:cNvPr>
          <p:cNvSpPr txBox="1">
            <a:spLocks noChangeArrowheads="1"/>
          </p:cNvSpPr>
          <p:nvPr/>
        </p:nvSpPr>
        <p:spPr bwMode="auto">
          <a:xfrm>
            <a:off x="5429251" y="1212617"/>
            <a:ext cx="1223412"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资源深层揭示数据库</a:t>
            </a:r>
          </a:p>
        </p:txBody>
      </p:sp>
      <p:sp>
        <p:nvSpPr>
          <p:cNvPr id="123" name="Rectangle 22">
            <a:extLst>
              <a:ext uri="{FF2B5EF4-FFF2-40B4-BE49-F238E27FC236}">
                <a16:creationId xmlns:a16="http://schemas.microsoft.com/office/drawing/2014/main" id="{AEAD2DC0-03A6-4FE3-B163-D41481EFC3B8}"/>
              </a:ext>
            </a:extLst>
          </p:cNvPr>
          <p:cNvSpPr>
            <a:spLocks noChangeArrowheads="1"/>
          </p:cNvSpPr>
          <p:nvPr/>
        </p:nvSpPr>
        <p:spPr bwMode="auto">
          <a:xfrm>
            <a:off x="4114800" y="1639656"/>
            <a:ext cx="685800" cy="430212"/>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主题描述</a:t>
            </a:r>
          </a:p>
        </p:txBody>
      </p:sp>
      <p:sp>
        <p:nvSpPr>
          <p:cNvPr id="124" name="Rectangle 23">
            <a:extLst>
              <a:ext uri="{FF2B5EF4-FFF2-40B4-BE49-F238E27FC236}">
                <a16:creationId xmlns:a16="http://schemas.microsoft.com/office/drawing/2014/main" id="{2E457A31-F405-4A7F-8CC3-22BE9FDC9498}"/>
              </a:ext>
            </a:extLst>
          </p:cNvPr>
          <p:cNvSpPr>
            <a:spLocks noChangeArrowheads="1"/>
          </p:cNvSpPr>
          <p:nvPr/>
        </p:nvSpPr>
        <p:spPr bwMode="auto">
          <a:xfrm>
            <a:off x="4857750" y="1639656"/>
            <a:ext cx="685800" cy="430212"/>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主题关联</a:t>
            </a:r>
          </a:p>
        </p:txBody>
      </p:sp>
      <p:sp>
        <p:nvSpPr>
          <p:cNvPr id="125" name="Rectangle 24">
            <a:extLst>
              <a:ext uri="{FF2B5EF4-FFF2-40B4-BE49-F238E27FC236}">
                <a16:creationId xmlns:a16="http://schemas.microsoft.com/office/drawing/2014/main" id="{7AA48D07-8181-4182-B7F2-C3C735D4B4F0}"/>
              </a:ext>
            </a:extLst>
          </p:cNvPr>
          <p:cNvSpPr>
            <a:spLocks noChangeArrowheads="1"/>
          </p:cNvSpPr>
          <p:nvPr/>
        </p:nvSpPr>
        <p:spPr bwMode="auto">
          <a:xfrm>
            <a:off x="5600700" y="1639656"/>
            <a:ext cx="685800" cy="430212"/>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兴趣专长</a:t>
            </a:r>
          </a:p>
        </p:txBody>
      </p:sp>
      <p:sp>
        <p:nvSpPr>
          <p:cNvPr id="126" name="Rectangle 25">
            <a:extLst>
              <a:ext uri="{FF2B5EF4-FFF2-40B4-BE49-F238E27FC236}">
                <a16:creationId xmlns:a16="http://schemas.microsoft.com/office/drawing/2014/main" id="{86B514B6-18FF-4E19-810D-BBCCFAEA29B3}"/>
              </a:ext>
            </a:extLst>
          </p:cNvPr>
          <p:cNvSpPr>
            <a:spLocks noChangeArrowheads="1"/>
          </p:cNvSpPr>
          <p:nvPr/>
        </p:nvSpPr>
        <p:spPr bwMode="auto">
          <a:xfrm>
            <a:off x="6343650" y="1639656"/>
            <a:ext cx="685800" cy="430212"/>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社会网络</a:t>
            </a:r>
          </a:p>
        </p:txBody>
      </p:sp>
      <p:sp>
        <p:nvSpPr>
          <p:cNvPr id="127" name="Rectangle 26">
            <a:extLst>
              <a:ext uri="{FF2B5EF4-FFF2-40B4-BE49-F238E27FC236}">
                <a16:creationId xmlns:a16="http://schemas.microsoft.com/office/drawing/2014/main" id="{61E258BF-945B-4C99-8670-A8E2AA39459A}"/>
              </a:ext>
            </a:extLst>
          </p:cNvPr>
          <p:cNvSpPr>
            <a:spLocks noChangeArrowheads="1"/>
          </p:cNvSpPr>
          <p:nvPr/>
        </p:nvSpPr>
        <p:spPr bwMode="auto">
          <a:xfrm>
            <a:off x="7086600" y="1639656"/>
            <a:ext cx="742950" cy="430212"/>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知识演化</a:t>
            </a:r>
          </a:p>
        </p:txBody>
      </p:sp>
      <p:sp>
        <p:nvSpPr>
          <p:cNvPr id="128" name="Rectangle 27">
            <a:extLst>
              <a:ext uri="{FF2B5EF4-FFF2-40B4-BE49-F238E27FC236}">
                <a16:creationId xmlns:a16="http://schemas.microsoft.com/office/drawing/2014/main" id="{E9E4DB52-9CD3-49D4-971C-ECEA245593B7}"/>
              </a:ext>
            </a:extLst>
          </p:cNvPr>
          <p:cNvSpPr>
            <a:spLocks noChangeArrowheads="1"/>
          </p:cNvSpPr>
          <p:nvPr/>
        </p:nvSpPr>
        <p:spPr bwMode="auto">
          <a:xfrm>
            <a:off x="4114800" y="1139593"/>
            <a:ext cx="685800" cy="430213"/>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知识关联</a:t>
            </a:r>
          </a:p>
        </p:txBody>
      </p:sp>
      <p:sp>
        <p:nvSpPr>
          <p:cNvPr id="129" name="Rectangle 28">
            <a:extLst>
              <a:ext uri="{FF2B5EF4-FFF2-40B4-BE49-F238E27FC236}">
                <a16:creationId xmlns:a16="http://schemas.microsoft.com/office/drawing/2014/main" id="{3174C5FF-E329-426A-97D0-F0EA3D70781D}"/>
              </a:ext>
            </a:extLst>
          </p:cNvPr>
          <p:cNvSpPr>
            <a:spLocks noChangeArrowheads="1"/>
          </p:cNvSpPr>
          <p:nvPr/>
        </p:nvSpPr>
        <p:spPr bwMode="auto">
          <a:xfrm>
            <a:off x="7086600" y="1133243"/>
            <a:ext cx="742950" cy="430213"/>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评价指标</a:t>
            </a:r>
          </a:p>
        </p:txBody>
      </p:sp>
      <p:sp>
        <p:nvSpPr>
          <p:cNvPr id="130" name="AutoShape 48">
            <a:extLst>
              <a:ext uri="{FF2B5EF4-FFF2-40B4-BE49-F238E27FC236}">
                <a16:creationId xmlns:a16="http://schemas.microsoft.com/office/drawing/2014/main" id="{30D453BE-C822-413A-92DF-F8B5A64C7E79}"/>
              </a:ext>
            </a:extLst>
          </p:cNvPr>
          <p:cNvSpPr>
            <a:spLocks noChangeArrowheads="1"/>
          </p:cNvSpPr>
          <p:nvPr/>
        </p:nvSpPr>
        <p:spPr bwMode="auto">
          <a:xfrm>
            <a:off x="5772150" y="3409717"/>
            <a:ext cx="342900" cy="304800"/>
          </a:xfrm>
          <a:prstGeom prst="upArrow">
            <a:avLst>
              <a:gd name="adj1" fmla="val 48500"/>
              <a:gd name="adj2" fmla="val 36519"/>
            </a:avLst>
          </a:prstGeom>
          <a:solidFill>
            <a:srgbClr val="8064A2">
              <a:lumMod val="40000"/>
              <a:lumOff val="60000"/>
            </a:srgbClr>
          </a:solidFill>
          <a:ln w="9525">
            <a:solidFill>
              <a:srgbClr val="DDDDDD"/>
            </a:solidFill>
            <a:miter lim="800000"/>
            <a:headEnd/>
            <a:tailEnd/>
          </a:ln>
        </p:spPr>
        <p:txBody>
          <a:bodyPr vert="eaVert"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31" name="AutoShape 49">
            <a:extLst>
              <a:ext uri="{FF2B5EF4-FFF2-40B4-BE49-F238E27FC236}">
                <a16:creationId xmlns:a16="http://schemas.microsoft.com/office/drawing/2014/main" id="{71B60B21-424F-4123-BFD9-826C3D8EC6F6}"/>
              </a:ext>
            </a:extLst>
          </p:cNvPr>
          <p:cNvSpPr>
            <a:spLocks noChangeArrowheads="1"/>
          </p:cNvSpPr>
          <p:nvPr/>
        </p:nvSpPr>
        <p:spPr bwMode="auto">
          <a:xfrm>
            <a:off x="5772150" y="2130192"/>
            <a:ext cx="342900" cy="304800"/>
          </a:xfrm>
          <a:prstGeom prst="upArrow">
            <a:avLst>
              <a:gd name="adj1" fmla="val 48500"/>
              <a:gd name="adj2" fmla="val 36519"/>
            </a:avLst>
          </a:prstGeom>
          <a:solidFill>
            <a:srgbClr val="8064A2">
              <a:lumMod val="40000"/>
              <a:lumOff val="60000"/>
            </a:srgbClr>
          </a:solidFill>
          <a:ln w="9525">
            <a:solidFill>
              <a:srgbClr val="DDDDDD"/>
            </a:solidFill>
            <a:miter lim="800000"/>
            <a:headEnd/>
            <a:tailEnd/>
          </a:ln>
        </p:spPr>
        <p:txBody>
          <a:bodyPr vert="eaVert"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32" name="AutoShape 51">
            <a:extLst>
              <a:ext uri="{FF2B5EF4-FFF2-40B4-BE49-F238E27FC236}">
                <a16:creationId xmlns:a16="http://schemas.microsoft.com/office/drawing/2014/main" id="{B2973161-BDDC-4606-B81A-A2FB3F64D092}"/>
              </a:ext>
            </a:extLst>
          </p:cNvPr>
          <p:cNvSpPr>
            <a:spLocks noChangeArrowheads="1"/>
          </p:cNvSpPr>
          <p:nvPr/>
        </p:nvSpPr>
        <p:spPr bwMode="auto">
          <a:xfrm rot="5255338">
            <a:off x="3714750" y="3570056"/>
            <a:ext cx="457200" cy="228600"/>
          </a:xfrm>
          <a:prstGeom prst="upArrow">
            <a:avLst>
              <a:gd name="adj1" fmla="val 48500"/>
              <a:gd name="adj2" fmla="val 36519"/>
            </a:avLst>
          </a:prstGeom>
          <a:solidFill>
            <a:srgbClr val="8064A2">
              <a:lumMod val="40000"/>
              <a:lumOff val="60000"/>
            </a:srgbClr>
          </a:solidFill>
          <a:ln w="9525">
            <a:solidFill>
              <a:srgbClr val="DDDDDD"/>
            </a:solidFill>
            <a:miter lim="800000"/>
            <a:headEnd/>
            <a:tailEnd/>
          </a:ln>
        </p:spPr>
        <p:txBody>
          <a:bodyPr vert="eaVert"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33" name="AutoShape 52">
            <a:extLst>
              <a:ext uri="{FF2B5EF4-FFF2-40B4-BE49-F238E27FC236}">
                <a16:creationId xmlns:a16="http://schemas.microsoft.com/office/drawing/2014/main" id="{F075C423-8405-414A-805C-EF6751778074}"/>
              </a:ext>
            </a:extLst>
          </p:cNvPr>
          <p:cNvSpPr>
            <a:spLocks noChangeArrowheads="1"/>
          </p:cNvSpPr>
          <p:nvPr/>
        </p:nvSpPr>
        <p:spPr bwMode="auto">
          <a:xfrm rot="5255338">
            <a:off x="3714750" y="2350856"/>
            <a:ext cx="457200" cy="228600"/>
          </a:xfrm>
          <a:prstGeom prst="upArrow">
            <a:avLst>
              <a:gd name="adj1" fmla="val 48500"/>
              <a:gd name="adj2" fmla="val 36519"/>
            </a:avLst>
          </a:prstGeom>
          <a:solidFill>
            <a:srgbClr val="8064A2">
              <a:lumMod val="40000"/>
              <a:lumOff val="60000"/>
            </a:srgbClr>
          </a:solidFill>
          <a:ln w="9525">
            <a:solidFill>
              <a:srgbClr val="DDDDDD"/>
            </a:solidFill>
            <a:miter lim="800000"/>
            <a:headEnd/>
            <a:tailEnd/>
          </a:ln>
        </p:spPr>
        <p:txBody>
          <a:bodyPr vert="eaVert"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34" name="Rectangle 55">
            <a:extLst>
              <a:ext uri="{FF2B5EF4-FFF2-40B4-BE49-F238E27FC236}">
                <a16:creationId xmlns:a16="http://schemas.microsoft.com/office/drawing/2014/main" id="{7F084A97-14EC-4360-822B-4FC295A3198D}"/>
              </a:ext>
            </a:extLst>
          </p:cNvPr>
          <p:cNvSpPr>
            <a:spLocks noChangeArrowheads="1"/>
          </p:cNvSpPr>
          <p:nvPr/>
        </p:nvSpPr>
        <p:spPr bwMode="auto">
          <a:xfrm>
            <a:off x="1123950" y="1036406"/>
            <a:ext cx="2686050" cy="36195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900" b="1" i="0" u="none" strike="noStrike" kern="0" cap="none" spc="0" normalizeH="0" baseline="0" noProof="0">
              <a:ln>
                <a:noFill/>
              </a:ln>
              <a:solidFill>
                <a:prstClr val="black"/>
              </a:solidFill>
              <a:effectLst/>
              <a:uLnTx/>
              <a:uFillTx/>
              <a:latin typeface="宋体" panose="02010600030101010101" pitchFamily="2" charset="-122"/>
              <a:ea typeface="宋体" panose="02010600030101010101" pitchFamily="2" charset="-122"/>
              <a:sym typeface="Arial" panose="020B0604020202020204" pitchFamily="34" charset="0"/>
            </a:endParaRPr>
          </a:p>
        </p:txBody>
      </p:sp>
      <p:sp>
        <p:nvSpPr>
          <p:cNvPr id="135" name="Rectangle 57">
            <a:extLst>
              <a:ext uri="{FF2B5EF4-FFF2-40B4-BE49-F238E27FC236}">
                <a16:creationId xmlns:a16="http://schemas.microsoft.com/office/drawing/2014/main" id="{562DE928-4D71-4D84-886F-78737FAB85FB}"/>
              </a:ext>
            </a:extLst>
          </p:cNvPr>
          <p:cNvSpPr>
            <a:spLocks noChangeArrowheads="1"/>
          </p:cNvSpPr>
          <p:nvPr/>
        </p:nvSpPr>
        <p:spPr bwMode="auto">
          <a:xfrm>
            <a:off x="1352550" y="3697056"/>
            <a:ext cx="2400300" cy="914400"/>
          </a:xfrm>
          <a:prstGeom prst="rect">
            <a:avLst/>
          </a:prstGeom>
          <a:noFill/>
          <a:ln w="9525">
            <a:solidFill>
              <a:sysClr val="window" lastClr="FFFF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36" name="Text Box 58">
            <a:extLst>
              <a:ext uri="{FF2B5EF4-FFF2-40B4-BE49-F238E27FC236}">
                <a16:creationId xmlns:a16="http://schemas.microsoft.com/office/drawing/2014/main" id="{43A4AF97-282B-4CDA-B8B7-7FC5813F7459}"/>
              </a:ext>
            </a:extLst>
          </p:cNvPr>
          <p:cNvSpPr txBox="1">
            <a:spLocks noChangeArrowheads="1"/>
          </p:cNvSpPr>
          <p:nvPr/>
        </p:nvSpPr>
        <p:spPr bwMode="auto">
          <a:xfrm>
            <a:off x="1981200" y="3773256"/>
            <a:ext cx="1454244"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权威规范数据库构建工具</a:t>
            </a:r>
          </a:p>
        </p:txBody>
      </p:sp>
      <p:sp>
        <p:nvSpPr>
          <p:cNvPr id="137" name="Rectangle 59">
            <a:extLst>
              <a:ext uri="{FF2B5EF4-FFF2-40B4-BE49-F238E27FC236}">
                <a16:creationId xmlns:a16="http://schemas.microsoft.com/office/drawing/2014/main" id="{35FDF2E5-FB88-462E-99FA-221C4126479E}"/>
              </a:ext>
            </a:extLst>
          </p:cNvPr>
          <p:cNvSpPr>
            <a:spLocks noChangeArrowheads="1"/>
          </p:cNvSpPr>
          <p:nvPr/>
        </p:nvSpPr>
        <p:spPr bwMode="auto">
          <a:xfrm>
            <a:off x="1973263" y="4154256"/>
            <a:ext cx="577850" cy="430212"/>
          </a:xfrm>
          <a:prstGeom prst="rect">
            <a:avLst/>
          </a:prstGeom>
          <a:solidFill>
            <a:srgbClr val="8064A2">
              <a:lumMod val="60000"/>
              <a:lumOff val="4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实体消歧</a:t>
            </a:r>
          </a:p>
        </p:txBody>
      </p:sp>
      <p:sp>
        <p:nvSpPr>
          <p:cNvPr id="138" name="Rectangle 60">
            <a:extLst>
              <a:ext uri="{FF2B5EF4-FFF2-40B4-BE49-F238E27FC236}">
                <a16:creationId xmlns:a16="http://schemas.microsoft.com/office/drawing/2014/main" id="{7EDEBB40-D5C4-422B-9E1C-31C7C016C2BD}"/>
              </a:ext>
            </a:extLst>
          </p:cNvPr>
          <p:cNvSpPr>
            <a:spLocks noChangeArrowheads="1"/>
          </p:cNvSpPr>
          <p:nvPr/>
        </p:nvSpPr>
        <p:spPr bwMode="auto">
          <a:xfrm>
            <a:off x="1370013" y="4154256"/>
            <a:ext cx="571500" cy="430212"/>
          </a:xfrm>
          <a:prstGeom prst="rect">
            <a:avLst/>
          </a:prstGeom>
          <a:solidFill>
            <a:srgbClr val="8064A2">
              <a:lumMod val="60000"/>
              <a:lumOff val="4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实体抽取</a:t>
            </a:r>
          </a:p>
        </p:txBody>
      </p:sp>
      <p:sp>
        <p:nvSpPr>
          <p:cNvPr id="139" name="Rectangle 61">
            <a:extLst>
              <a:ext uri="{FF2B5EF4-FFF2-40B4-BE49-F238E27FC236}">
                <a16:creationId xmlns:a16="http://schemas.microsoft.com/office/drawing/2014/main" id="{F4FC742F-5ADD-41C2-ABE5-2C58D6A54D56}"/>
              </a:ext>
            </a:extLst>
          </p:cNvPr>
          <p:cNvSpPr>
            <a:spLocks noChangeArrowheads="1"/>
          </p:cNvSpPr>
          <p:nvPr/>
        </p:nvSpPr>
        <p:spPr bwMode="auto">
          <a:xfrm>
            <a:off x="2576513" y="4154256"/>
            <a:ext cx="571500" cy="430212"/>
          </a:xfrm>
          <a:prstGeom prst="rect">
            <a:avLst/>
          </a:prstGeom>
          <a:solidFill>
            <a:srgbClr val="8064A2">
              <a:lumMod val="60000"/>
              <a:lumOff val="4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拼写检查</a:t>
            </a:r>
          </a:p>
        </p:txBody>
      </p:sp>
      <p:sp>
        <p:nvSpPr>
          <p:cNvPr id="140" name="Rectangle 62">
            <a:extLst>
              <a:ext uri="{FF2B5EF4-FFF2-40B4-BE49-F238E27FC236}">
                <a16:creationId xmlns:a16="http://schemas.microsoft.com/office/drawing/2014/main" id="{2DEB839E-250A-47CB-B362-63BD0BDF53C6}"/>
              </a:ext>
            </a:extLst>
          </p:cNvPr>
          <p:cNvSpPr>
            <a:spLocks noChangeArrowheads="1"/>
          </p:cNvSpPr>
          <p:nvPr/>
        </p:nvSpPr>
        <p:spPr bwMode="auto">
          <a:xfrm>
            <a:off x="3173413" y="4154256"/>
            <a:ext cx="571500" cy="430212"/>
          </a:xfrm>
          <a:prstGeom prst="rect">
            <a:avLst/>
          </a:prstGeom>
          <a:solidFill>
            <a:srgbClr val="8064A2">
              <a:lumMod val="60000"/>
              <a:lumOff val="4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归一处理</a:t>
            </a:r>
          </a:p>
        </p:txBody>
      </p:sp>
      <p:sp>
        <p:nvSpPr>
          <p:cNvPr id="141" name="Rectangle 64">
            <a:extLst>
              <a:ext uri="{FF2B5EF4-FFF2-40B4-BE49-F238E27FC236}">
                <a16:creationId xmlns:a16="http://schemas.microsoft.com/office/drawing/2014/main" id="{5F43EF45-613F-4BCF-921F-26E2DF60769F}"/>
              </a:ext>
            </a:extLst>
          </p:cNvPr>
          <p:cNvSpPr>
            <a:spLocks noChangeArrowheads="1"/>
          </p:cNvSpPr>
          <p:nvPr/>
        </p:nvSpPr>
        <p:spPr bwMode="auto">
          <a:xfrm>
            <a:off x="1352550" y="2401656"/>
            <a:ext cx="2400300" cy="990600"/>
          </a:xfrm>
          <a:prstGeom prst="rect">
            <a:avLst/>
          </a:prstGeom>
          <a:noFill/>
          <a:ln w="9525">
            <a:solidFill>
              <a:sysClr val="window" lastClr="FFFF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42" name="Text Box 65">
            <a:extLst>
              <a:ext uri="{FF2B5EF4-FFF2-40B4-BE49-F238E27FC236}">
                <a16:creationId xmlns:a16="http://schemas.microsoft.com/office/drawing/2014/main" id="{36D59B6E-28D5-406D-AA99-8E10F9494C38}"/>
              </a:ext>
            </a:extLst>
          </p:cNvPr>
          <p:cNvSpPr txBox="1">
            <a:spLocks noChangeArrowheads="1"/>
          </p:cNvSpPr>
          <p:nvPr/>
        </p:nvSpPr>
        <p:spPr bwMode="auto">
          <a:xfrm>
            <a:off x="2144714" y="2477856"/>
            <a:ext cx="877163"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深层揭示工具</a:t>
            </a:r>
          </a:p>
        </p:txBody>
      </p:sp>
      <p:sp>
        <p:nvSpPr>
          <p:cNvPr id="143" name="Rectangle 66">
            <a:extLst>
              <a:ext uri="{FF2B5EF4-FFF2-40B4-BE49-F238E27FC236}">
                <a16:creationId xmlns:a16="http://schemas.microsoft.com/office/drawing/2014/main" id="{FAABD3C7-D460-4855-90B4-DB62B66B4272}"/>
              </a:ext>
            </a:extLst>
          </p:cNvPr>
          <p:cNvSpPr>
            <a:spLocks noChangeArrowheads="1"/>
          </p:cNvSpPr>
          <p:nvPr/>
        </p:nvSpPr>
        <p:spPr bwMode="auto">
          <a:xfrm>
            <a:off x="1384300" y="2935056"/>
            <a:ext cx="742950" cy="430212"/>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主题模型</a:t>
            </a:r>
          </a:p>
        </p:txBody>
      </p:sp>
      <p:sp>
        <p:nvSpPr>
          <p:cNvPr id="144" name="Rectangle 67">
            <a:extLst>
              <a:ext uri="{FF2B5EF4-FFF2-40B4-BE49-F238E27FC236}">
                <a16:creationId xmlns:a16="http://schemas.microsoft.com/office/drawing/2014/main" id="{9100401B-F6F3-4D8B-8A81-0612C5FA0487}"/>
              </a:ext>
            </a:extLst>
          </p:cNvPr>
          <p:cNvSpPr>
            <a:spLocks noChangeArrowheads="1"/>
          </p:cNvSpPr>
          <p:nvPr/>
        </p:nvSpPr>
        <p:spPr bwMode="auto">
          <a:xfrm>
            <a:off x="2176463" y="2935056"/>
            <a:ext cx="742950" cy="430212"/>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主题关联模型</a:t>
            </a:r>
          </a:p>
        </p:txBody>
      </p:sp>
      <p:sp>
        <p:nvSpPr>
          <p:cNvPr id="145" name="Rectangle 68">
            <a:extLst>
              <a:ext uri="{FF2B5EF4-FFF2-40B4-BE49-F238E27FC236}">
                <a16:creationId xmlns:a16="http://schemas.microsoft.com/office/drawing/2014/main" id="{CCF41454-AABF-47A4-9F5E-7DBF66904283}"/>
              </a:ext>
            </a:extLst>
          </p:cNvPr>
          <p:cNvSpPr>
            <a:spLocks noChangeArrowheads="1"/>
          </p:cNvSpPr>
          <p:nvPr/>
        </p:nvSpPr>
        <p:spPr bwMode="auto">
          <a:xfrm>
            <a:off x="2968625" y="2935056"/>
            <a:ext cx="742950" cy="430212"/>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作者兴趣模型</a:t>
            </a:r>
          </a:p>
        </p:txBody>
      </p:sp>
      <p:sp>
        <p:nvSpPr>
          <p:cNvPr id="146" name="Rectangle 69">
            <a:extLst>
              <a:ext uri="{FF2B5EF4-FFF2-40B4-BE49-F238E27FC236}">
                <a16:creationId xmlns:a16="http://schemas.microsoft.com/office/drawing/2014/main" id="{365E9AA0-11AC-470A-838F-01AEF04EB5C1}"/>
              </a:ext>
            </a:extLst>
          </p:cNvPr>
          <p:cNvSpPr>
            <a:spLocks noChangeArrowheads="1"/>
          </p:cNvSpPr>
          <p:nvPr/>
        </p:nvSpPr>
        <p:spPr bwMode="auto">
          <a:xfrm>
            <a:off x="1384300" y="2434993"/>
            <a:ext cx="742950" cy="430213"/>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社会网络构建</a:t>
            </a:r>
          </a:p>
        </p:txBody>
      </p:sp>
      <p:sp>
        <p:nvSpPr>
          <p:cNvPr id="147" name="Rectangle 70">
            <a:extLst>
              <a:ext uri="{FF2B5EF4-FFF2-40B4-BE49-F238E27FC236}">
                <a16:creationId xmlns:a16="http://schemas.microsoft.com/office/drawing/2014/main" id="{A54E5C77-732D-418A-B56D-DBAE4E24B524}"/>
              </a:ext>
            </a:extLst>
          </p:cNvPr>
          <p:cNvSpPr>
            <a:spLocks noChangeArrowheads="1"/>
          </p:cNvSpPr>
          <p:nvPr/>
        </p:nvSpPr>
        <p:spPr bwMode="auto">
          <a:xfrm>
            <a:off x="2968625" y="2434993"/>
            <a:ext cx="742950" cy="430213"/>
          </a:xfrm>
          <a:prstGeom prst="rect">
            <a:avLst/>
          </a:prstGeom>
          <a:solidFill>
            <a:srgbClr val="8064A2">
              <a:lumMod val="40000"/>
              <a:lumOff val="6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知识关联模型</a:t>
            </a:r>
          </a:p>
        </p:txBody>
      </p:sp>
      <p:sp>
        <p:nvSpPr>
          <p:cNvPr id="148" name="Rectangle 72">
            <a:extLst>
              <a:ext uri="{FF2B5EF4-FFF2-40B4-BE49-F238E27FC236}">
                <a16:creationId xmlns:a16="http://schemas.microsoft.com/office/drawing/2014/main" id="{F0CACB0F-FAEF-4677-9837-ADD4CE055955}"/>
              </a:ext>
            </a:extLst>
          </p:cNvPr>
          <p:cNvSpPr>
            <a:spLocks noChangeArrowheads="1"/>
          </p:cNvSpPr>
          <p:nvPr/>
        </p:nvSpPr>
        <p:spPr bwMode="auto">
          <a:xfrm>
            <a:off x="1379538" y="1180868"/>
            <a:ext cx="2343150" cy="990600"/>
          </a:xfrm>
          <a:prstGeom prst="rect">
            <a:avLst/>
          </a:prstGeom>
          <a:noFill/>
          <a:ln w="9525">
            <a:solidFill>
              <a:sysClr val="window" lastClr="FFFF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endParaRPr kumimoji="0" lang="zh-CN" altLang="en-US" sz="1350" b="0" i="0" u="none" strike="noStrike" kern="0" cap="none" spc="0" normalizeH="0" baseline="0" noProof="0">
              <a:ln>
                <a:noFill/>
              </a:ln>
              <a:solidFill>
                <a:prstClr val="black"/>
              </a:solidFill>
              <a:effectLst/>
              <a:uLnTx/>
              <a:uFillTx/>
              <a:latin typeface="Arial" charset="0"/>
              <a:ea typeface="宋体" charset="0"/>
              <a:sym typeface="Arial" charset="0"/>
            </a:endParaRPr>
          </a:p>
        </p:txBody>
      </p:sp>
      <p:sp>
        <p:nvSpPr>
          <p:cNvPr id="149" name="Text Box 73">
            <a:extLst>
              <a:ext uri="{FF2B5EF4-FFF2-40B4-BE49-F238E27FC236}">
                <a16:creationId xmlns:a16="http://schemas.microsoft.com/office/drawing/2014/main" id="{2AB334BD-0C4B-4653-9D46-F0B16894E206}"/>
              </a:ext>
            </a:extLst>
          </p:cNvPr>
          <p:cNvSpPr txBox="1">
            <a:spLocks noChangeArrowheads="1"/>
          </p:cNvSpPr>
          <p:nvPr/>
        </p:nvSpPr>
        <p:spPr bwMode="auto">
          <a:xfrm>
            <a:off x="2212976" y="1257068"/>
            <a:ext cx="877163"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服务支撑工具</a:t>
            </a:r>
          </a:p>
        </p:txBody>
      </p:sp>
      <p:sp>
        <p:nvSpPr>
          <p:cNvPr id="150" name="Rectangle 74">
            <a:extLst>
              <a:ext uri="{FF2B5EF4-FFF2-40B4-BE49-F238E27FC236}">
                <a16:creationId xmlns:a16="http://schemas.microsoft.com/office/drawing/2014/main" id="{3CDC4DD3-D53E-4EB1-AA94-A97142B1013D}"/>
              </a:ext>
            </a:extLst>
          </p:cNvPr>
          <p:cNvSpPr>
            <a:spLocks noChangeArrowheads="1"/>
          </p:cNvSpPr>
          <p:nvPr/>
        </p:nvSpPr>
        <p:spPr bwMode="auto">
          <a:xfrm>
            <a:off x="1404938" y="1714268"/>
            <a:ext cx="742950" cy="430213"/>
          </a:xfrm>
          <a:prstGeom prst="rect">
            <a:avLst/>
          </a:prstGeom>
          <a:solidFill>
            <a:srgbClr val="8064A2">
              <a:lumMod val="20000"/>
              <a:lumOff val="8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可视化技术</a:t>
            </a:r>
          </a:p>
        </p:txBody>
      </p:sp>
      <p:sp>
        <p:nvSpPr>
          <p:cNvPr id="151" name="Rectangle 75">
            <a:extLst>
              <a:ext uri="{FF2B5EF4-FFF2-40B4-BE49-F238E27FC236}">
                <a16:creationId xmlns:a16="http://schemas.microsoft.com/office/drawing/2014/main" id="{38137B8D-471E-41E8-9734-ABDF5768E444}"/>
              </a:ext>
            </a:extLst>
          </p:cNvPr>
          <p:cNvSpPr>
            <a:spLocks noChangeArrowheads="1"/>
          </p:cNvSpPr>
          <p:nvPr/>
        </p:nvSpPr>
        <p:spPr bwMode="auto">
          <a:xfrm>
            <a:off x="2179638" y="1714268"/>
            <a:ext cx="742950" cy="430213"/>
          </a:xfrm>
          <a:prstGeom prst="rect">
            <a:avLst/>
          </a:prstGeom>
          <a:solidFill>
            <a:srgbClr val="8064A2">
              <a:lumMod val="20000"/>
              <a:lumOff val="8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语义检索</a:t>
            </a:r>
          </a:p>
        </p:txBody>
      </p:sp>
      <p:sp>
        <p:nvSpPr>
          <p:cNvPr id="152" name="Rectangle 76">
            <a:extLst>
              <a:ext uri="{FF2B5EF4-FFF2-40B4-BE49-F238E27FC236}">
                <a16:creationId xmlns:a16="http://schemas.microsoft.com/office/drawing/2014/main" id="{82DCDA20-FF24-4888-9B89-AE374860852D}"/>
              </a:ext>
            </a:extLst>
          </p:cNvPr>
          <p:cNvSpPr>
            <a:spLocks noChangeArrowheads="1"/>
          </p:cNvSpPr>
          <p:nvPr/>
        </p:nvSpPr>
        <p:spPr bwMode="auto">
          <a:xfrm>
            <a:off x="2963863" y="1714268"/>
            <a:ext cx="742950" cy="430213"/>
          </a:xfrm>
          <a:prstGeom prst="rect">
            <a:avLst/>
          </a:prstGeom>
          <a:solidFill>
            <a:srgbClr val="8064A2">
              <a:lumMod val="20000"/>
              <a:lumOff val="80000"/>
            </a:srgb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sym typeface="Arial" panose="020B0604020202020204" pitchFamily="34" charset="0"/>
              </a:rPr>
              <a:t>报告自动生成</a:t>
            </a:r>
          </a:p>
        </p:txBody>
      </p:sp>
      <p:sp>
        <p:nvSpPr>
          <p:cNvPr id="153" name="Text Box 77">
            <a:extLst>
              <a:ext uri="{FF2B5EF4-FFF2-40B4-BE49-F238E27FC236}">
                <a16:creationId xmlns:a16="http://schemas.microsoft.com/office/drawing/2014/main" id="{B7BAC973-5B54-458D-B973-DD814DD244E9}"/>
              </a:ext>
            </a:extLst>
          </p:cNvPr>
          <p:cNvSpPr txBox="1">
            <a:spLocks noChangeArrowheads="1"/>
          </p:cNvSpPr>
          <p:nvPr/>
        </p:nvSpPr>
        <p:spPr bwMode="auto">
          <a:xfrm>
            <a:off x="1043675" y="1593617"/>
            <a:ext cx="323165" cy="1592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a:r>
              <a:rPr lang="zh-CN" altLang="en-US" sz="900">
                <a:solidFill>
                  <a:prstClr val="black"/>
                </a:solidFill>
                <a:latin typeface="宋体" panose="02010600030101010101" pitchFamily="2" charset="-122"/>
                <a:sym typeface="Arial" panose="020B0604020202020204" pitchFamily="34" charset="0"/>
              </a:rPr>
              <a:t>语 义 计 算 工 具 包 平 台</a:t>
            </a:r>
          </a:p>
        </p:txBody>
      </p:sp>
      <p:sp>
        <p:nvSpPr>
          <p:cNvPr id="154" name="TextBox 17">
            <a:extLst>
              <a:ext uri="{FF2B5EF4-FFF2-40B4-BE49-F238E27FC236}">
                <a16:creationId xmlns:a16="http://schemas.microsoft.com/office/drawing/2014/main" id="{E5954555-1FAF-4BEA-AB2D-144F37E33C68}"/>
              </a:ext>
            </a:extLst>
          </p:cNvPr>
          <p:cNvSpPr txBox="1">
            <a:spLocks noChangeArrowheads="1"/>
          </p:cNvSpPr>
          <p:nvPr/>
        </p:nvSpPr>
        <p:spPr bwMode="auto">
          <a:xfrm>
            <a:off x="2743021" y="839511"/>
            <a:ext cx="5778500"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25" indent="-3413125">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r>
              <a:rPr lang="zh-CN" altLang="en-US" sz="1350" b="1" dirty="0"/>
              <a:t>多源数据内在关联发现：通过融合多源数据，发现资源之间潜在关联</a:t>
            </a:r>
          </a:p>
        </p:txBody>
      </p:sp>
    </p:spTree>
    <p:extLst>
      <p:ext uri="{BB962C8B-B14F-4D97-AF65-F5344CB8AC3E}">
        <p14:creationId xmlns:p14="http://schemas.microsoft.com/office/powerpoint/2010/main" val="21052578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101</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931202"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信息管理与信息服务</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8" name="Rectangle 3">
            <a:extLst>
              <a:ext uri="{FF2B5EF4-FFF2-40B4-BE49-F238E27FC236}">
                <a16:creationId xmlns:a16="http://schemas.microsoft.com/office/drawing/2014/main" id="{271C4E87-B0D5-4F5A-B35C-32AF9672BE9A}"/>
              </a:ext>
            </a:extLst>
          </p:cNvPr>
          <p:cNvSpPr txBox="1">
            <a:spLocks noChangeArrowheads="1"/>
          </p:cNvSpPr>
          <p:nvPr/>
        </p:nvSpPr>
        <p:spPr>
          <a:xfrm>
            <a:off x="611188" y="936736"/>
            <a:ext cx="6704012" cy="3368773"/>
          </a:xfrm>
          <a:prstGeom prst="rect">
            <a:avLst/>
          </a:prstGeom>
        </p:spPr>
        <p:txBody>
          <a:bodyPr vert="horz" lIns="0" tIns="34290" rIns="0" bIns="34290" rtlCol="0">
            <a:normAutofit fontScale="92500" lnSpcReduction="20000"/>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50000"/>
              </a:lnSpc>
              <a:buFont typeface="Arial" panose="020B0604020202020204" pitchFamily="34" charset="0"/>
              <a:buNone/>
            </a:pPr>
            <a:r>
              <a:rPr lang="zh-CN" altLang="en-US" sz="2800" b="1" dirty="0">
                <a:latin typeface="Kaiti SC"/>
                <a:ea typeface="Kaiti SC"/>
                <a:cs typeface="Kaiti SC"/>
              </a:rPr>
              <a:t>创新信息服务模式</a:t>
            </a:r>
            <a:endParaRPr lang="en-US" altLang="zh-CN" sz="3600" b="1" dirty="0">
              <a:latin typeface="Kaiti SC"/>
              <a:ea typeface="Kaiti SC"/>
              <a:cs typeface="Kaiti SC"/>
            </a:endParaRPr>
          </a:p>
          <a:p>
            <a:pPr>
              <a:lnSpc>
                <a:spcPct val="200000"/>
              </a:lnSpc>
              <a:buFont typeface="Wingdings" panose="05000000000000000000" pitchFamily="2" charset="2"/>
              <a:buChar char="l"/>
            </a:pPr>
            <a:r>
              <a:rPr lang="zh-CN" altLang="en-US" sz="2400" b="1" dirty="0">
                <a:latin typeface="Kaiti SC"/>
                <a:ea typeface="Kaiti SC"/>
                <a:cs typeface="Kaiti SC"/>
              </a:rPr>
              <a:t> 轻量化信息服务模式</a:t>
            </a:r>
            <a:endParaRPr lang="en-US" altLang="zh-CN" sz="2400" b="1" dirty="0">
              <a:latin typeface="Kaiti SC"/>
              <a:ea typeface="Kaiti SC"/>
              <a:cs typeface="Kaiti SC"/>
            </a:endParaRPr>
          </a:p>
          <a:p>
            <a:pPr>
              <a:lnSpc>
                <a:spcPct val="200000"/>
              </a:lnSpc>
              <a:buFont typeface="Wingdings" panose="05000000000000000000" pitchFamily="2" charset="2"/>
              <a:buChar char="l"/>
            </a:pPr>
            <a:r>
              <a:rPr lang="zh-CN" altLang="en-US" sz="2400" b="1" dirty="0">
                <a:latin typeface="Kaiti SC"/>
                <a:ea typeface="Kaiti SC"/>
                <a:cs typeface="Kaiti SC"/>
              </a:rPr>
              <a:t> 细粒度信息服务模式</a:t>
            </a:r>
            <a:endParaRPr lang="en-US" altLang="zh-CN" sz="2400" b="1" dirty="0">
              <a:latin typeface="Kaiti SC"/>
              <a:ea typeface="Kaiti SC"/>
              <a:cs typeface="Kaiti SC"/>
            </a:endParaRPr>
          </a:p>
          <a:p>
            <a:pPr>
              <a:lnSpc>
                <a:spcPct val="200000"/>
              </a:lnSpc>
              <a:buFont typeface="Wingdings" panose="05000000000000000000" pitchFamily="2" charset="2"/>
              <a:buChar char="l"/>
            </a:pPr>
            <a:r>
              <a:rPr lang="en-US" altLang="zh-CN" sz="2400" b="1" dirty="0">
                <a:latin typeface="Kaiti SC"/>
                <a:ea typeface="Kaiti SC"/>
                <a:cs typeface="Kaiti SC"/>
              </a:rPr>
              <a:t> </a:t>
            </a:r>
            <a:r>
              <a:rPr lang="zh-CN" altLang="en-US" sz="2400" b="1" dirty="0">
                <a:latin typeface="Kaiti SC"/>
                <a:ea typeface="Kaiti SC"/>
                <a:cs typeface="Kaiti SC"/>
              </a:rPr>
              <a:t>一体化信息服务模式</a:t>
            </a:r>
            <a:endParaRPr lang="en-US" altLang="zh-CN" sz="2400" b="1" dirty="0">
              <a:latin typeface="Kaiti SC"/>
              <a:ea typeface="Kaiti SC"/>
              <a:cs typeface="Kaiti SC"/>
            </a:endParaRPr>
          </a:p>
          <a:p>
            <a:pPr>
              <a:buFont typeface="Arial" panose="020B0604020202020204" pitchFamily="34" charset="0"/>
              <a:buNone/>
            </a:pPr>
            <a:r>
              <a:rPr lang="zh-CN" altLang="en-US" sz="3600" b="1" dirty="0">
                <a:latin typeface="Kaiti SC"/>
                <a:ea typeface="Kaiti SC"/>
                <a:cs typeface="Kaiti SC"/>
              </a:rPr>
              <a:t>    </a:t>
            </a:r>
          </a:p>
        </p:txBody>
      </p:sp>
    </p:spTree>
    <p:extLst>
      <p:ext uri="{BB962C8B-B14F-4D97-AF65-F5344CB8AC3E}">
        <p14:creationId xmlns:p14="http://schemas.microsoft.com/office/powerpoint/2010/main" val="21052578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大数据与新思维</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1638" y="788713"/>
            <a:ext cx="3039615" cy="353943"/>
          </a:xfrm>
          <a:prstGeom prst="rect">
            <a:avLst/>
          </a:prstGeom>
        </p:spPr>
        <p:txBody>
          <a:bodyPr wrap="none">
            <a:spAutoFit/>
          </a:bodyPr>
          <a:lstStyle/>
          <a:p>
            <a:r>
              <a:rPr lang="zh-CN" altLang="en-US" b="1" dirty="0">
                <a:latin typeface="黑体" panose="02010609060101010101" pitchFamily="49" charset="-122"/>
                <a:ea typeface="黑体" panose="02010609060101010101" pitchFamily="49" charset="-122"/>
              </a:rPr>
              <a:t>大数据的技术属性与社会属性</a:t>
            </a:r>
            <a:endParaRPr lang="zh-CN" altLang="en-US" dirty="0"/>
          </a:p>
        </p:txBody>
      </p:sp>
      <p:sp>
        <p:nvSpPr>
          <p:cNvPr id="8" name="内容占位符 2"/>
          <p:cNvSpPr txBox="1">
            <a:spLocks/>
          </p:cNvSpPr>
          <p:nvPr/>
        </p:nvSpPr>
        <p:spPr>
          <a:xfrm>
            <a:off x="681638" y="1142656"/>
            <a:ext cx="8229600" cy="4525963"/>
          </a:xfrm>
          <a:prstGeom prst="rect">
            <a:avLst/>
          </a:prstGeom>
        </p:spPr>
        <p:txBody>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buFont typeface="Wingdings" panose="05000000000000000000" pitchFamily="2" charset="2"/>
              <a:buNone/>
            </a:pPr>
            <a:r>
              <a:rPr lang="zh-CN" altLang="en-US" sz="2400" b="1" dirty="0"/>
              <a:t>技术属性：</a:t>
            </a:r>
            <a:r>
              <a:rPr lang="en-US" altLang="zh-CN" sz="2400" dirty="0"/>
              <a:t>Vs</a:t>
            </a:r>
            <a:r>
              <a:rPr lang="zh-CN" altLang="en-US" sz="2400" dirty="0"/>
              <a:t>特性</a:t>
            </a:r>
            <a:endParaRPr lang="en-US" altLang="zh-CN" sz="2400" dirty="0"/>
          </a:p>
          <a:p>
            <a:pPr>
              <a:buFont typeface="Wingdings" panose="05000000000000000000" pitchFamily="2" charset="2"/>
              <a:buNone/>
            </a:pPr>
            <a:endParaRPr lang="en-US" altLang="zh-CN" sz="2400" dirty="0"/>
          </a:p>
          <a:p>
            <a:pPr>
              <a:buFont typeface="Wingdings" panose="05000000000000000000" pitchFamily="2" charset="2"/>
              <a:buNone/>
            </a:pPr>
            <a:endParaRPr lang="en-US" altLang="zh-CN" sz="2400" dirty="0"/>
          </a:p>
          <a:p>
            <a:pPr>
              <a:buFont typeface="Wingdings" panose="05000000000000000000" pitchFamily="2" charset="2"/>
              <a:buNone/>
            </a:pPr>
            <a:endParaRPr lang="en-US" altLang="zh-CN" sz="2400" dirty="0"/>
          </a:p>
          <a:p>
            <a:pPr>
              <a:buFont typeface="Wingdings" panose="05000000000000000000" pitchFamily="2" charset="2"/>
              <a:buNone/>
            </a:pPr>
            <a:endParaRPr lang="en-US" altLang="zh-CN" sz="2400" dirty="0"/>
          </a:p>
          <a:p>
            <a:pPr>
              <a:buFont typeface="Wingdings" panose="05000000000000000000" pitchFamily="2" charset="2"/>
              <a:buNone/>
            </a:pPr>
            <a:endParaRPr lang="en-US" altLang="zh-CN" sz="2400" dirty="0"/>
          </a:p>
          <a:p>
            <a:pPr>
              <a:buFont typeface="Wingdings" panose="05000000000000000000" pitchFamily="2" charset="2"/>
              <a:buNone/>
            </a:pPr>
            <a:r>
              <a:rPr lang="zh-CN" altLang="en-US" sz="2400" b="1" dirty="0"/>
              <a:t>社会属性：</a:t>
            </a:r>
            <a:r>
              <a:rPr lang="zh-CN" altLang="en-US" sz="2400" dirty="0"/>
              <a:t>创造社会价值、变革行为方式等</a:t>
            </a:r>
          </a:p>
        </p:txBody>
      </p:sp>
      <p:pic>
        <p:nvPicPr>
          <p:cNvPr id="9" name="Picture 7" descr="C:\Users\Thinkpad\AppData\Roaming\Tencent\Users\731742792\QQ\WinTemp\RichOle\N_3~NB$CXW9`$ZKP{(O2N07.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51047" y="1027621"/>
            <a:ext cx="4177597" cy="2378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下箭头 14"/>
          <p:cNvSpPr/>
          <p:nvPr/>
        </p:nvSpPr>
        <p:spPr bwMode="auto">
          <a:xfrm>
            <a:off x="1460690" y="1856202"/>
            <a:ext cx="285750" cy="2071688"/>
          </a:xfrm>
          <a:prstGeom prst="downArrow">
            <a:avLst/>
          </a:prstGeom>
          <a:solidFill>
            <a:schemeClr val="accent1"/>
          </a:solidFill>
          <a:ln w="9525" cap="flat" cmpd="sng" algn="ctr">
            <a:solidFill>
              <a:schemeClr val="tx1"/>
            </a:solidFill>
            <a:prstDash val="solid"/>
            <a:round/>
            <a:headEnd type="none" w="med" len="med"/>
            <a:tailEnd type="none" w="med" len="med"/>
          </a:ln>
          <a:effectLst>
            <a:outerShdw dist="53882" dir="13500000" algn="ctr" rotWithShape="0">
              <a:schemeClr val="tx1">
                <a:gamma/>
                <a:shade val="60000"/>
                <a:invGamma/>
                <a:alpha val="50000"/>
              </a:schemeClr>
            </a:outerShdw>
          </a:effectLst>
        </p:spPr>
        <p:txBody>
          <a:bodyPr/>
          <a:lstStyle/>
          <a:p>
            <a:pPr eaLnBrk="1" hangingPunct="1">
              <a:buFont typeface="Arial" pitchFamily="34" charset="0"/>
              <a:buNone/>
              <a:defRPr/>
            </a:pPr>
            <a:endParaRPr lang="zh-CN" altLang="en-US"/>
          </a:p>
        </p:txBody>
      </p:sp>
    </p:spTree>
    <p:extLst>
      <p:ext uri="{BB962C8B-B14F-4D97-AF65-F5344CB8AC3E}">
        <p14:creationId xmlns:p14="http://schemas.microsoft.com/office/powerpoint/2010/main" val="17282148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5" descr="C:\Users\Thinkpad\AppData\Roaming\Tencent\Users\731742792\QQ\WinTemp\RichOle\W)~){%$2]M8J7CX[DP)TZ`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0351" y="1780979"/>
            <a:ext cx="3357562" cy="276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大数据与新思维</a:t>
            </a:r>
          </a:p>
        </p:txBody>
      </p:sp>
      <p:pic>
        <p:nvPicPr>
          <p:cNvPr id="14" name="图片 9"/>
          <p:cNvPicPr>
            <a:picLocks noChangeAspect="1"/>
          </p:cNvPicPr>
          <p:nvPr/>
        </p:nvPicPr>
        <p:blipFill>
          <a:blip r:embed="rId4"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11560" y="844043"/>
            <a:ext cx="2380780" cy="353943"/>
          </a:xfrm>
          <a:prstGeom prst="rect">
            <a:avLst/>
          </a:prstGeom>
        </p:spPr>
        <p:txBody>
          <a:bodyPr wrap="none">
            <a:spAutoFit/>
          </a:bodyPr>
          <a:lstStyle/>
          <a:p>
            <a:r>
              <a:rPr lang="zh-CN" altLang="en-US" b="1" dirty="0"/>
              <a:t>大数据社会属性的外显</a:t>
            </a:r>
            <a:endParaRPr lang="zh-CN" altLang="en-US" dirty="0"/>
          </a:p>
        </p:txBody>
      </p:sp>
      <p:sp>
        <p:nvSpPr>
          <p:cNvPr id="16" name="内容占位符 2"/>
          <p:cNvSpPr txBox="1">
            <a:spLocks/>
          </p:cNvSpPr>
          <p:nvPr/>
        </p:nvSpPr>
        <p:spPr>
          <a:xfrm>
            <a:off x="468313" y="1275607"/>
            <a:ext cx="8229600" cy="1872208"/>
          </a:xfrm>
          <a:prstGeom prst="rect">
            <a:avLst/>
          </a:prstGeom>
        </p:spPr>
        <p:txBody>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buFont typeface="Wingdings" panose="05000000000000000000" pitchFamily="2" charset="2"/>
              <a:buNone/>
            </a:pPr>
            <a:r>
              <a:rPr lang="zh-CN" altLang="en-US" sz="1600" b="1"/>
              <a:t>社会治理“依据化” ：</a:t>
            </a:r>
            <a:r>
              <a:rPr lang="zh-CN" altLang="en-US" sz="1600"/>
              <a:t>数据监测；风险管控等</a:t>
            </a:r>
            <a:endParaRPr lang="en-US" altLang="zh-CN" sz="1600"/>
          </a:p>
          <a:p>
            <a:pPr>
              <a:buFont typeface="Wingdings" panose="05000000000000000000" pitchFamily="2" charset="2"/>
              <a:buNone/>
            </a:pPr>
            <a:endParaRPr lang="en-US" altLang="zh-CN" sz="1600" b="1"/>
          </a:p>
          <a:p>
            <a:pPr>
              <a:buFont typeface="Wingdings" panose="05000000000000000000" pitchFamily="2" charset="2"/>
              <a:buNone/>
            </a:pPr>
            <a:r>
              <a:rPr lang="zh-CN" altLang="en-US" sz="1600" b="1"/>
              <a:t>公共决策趋于“社会化” ：</a:t>
            </a:r>
            <a:r>
              <a:rPr lang="zh-CN" altLang="en-US" sz="1600"/>
              <a:t>社交行为数据；公众参与度等</a:t>
            </a:r>
            <a:endParaRPr lang="en-US" altLang="zh-CN" sz="1600"/>
          </a:p>
          <a:p>
            <a:pPr>
              <a:buFont typeface="Wingdings" panose="05000000000000000000" pitchFamily="2" charset="2"/>
              <a:buNone/>
            </a:pPr>
            <a:endParaRPr lang="en-US" altLang="zh-CN" sz="1600"/>
          </a:p>
          <a:p>
            <a:pPr>
              <a:buFont typeface="Wingdings" panose="05000000000000000000" pitchFamily="2" charset="2"/>
              <a:buNone/>
            </a:pPr>
            <a:r>
              <a:rPr lang="zh-CN" altLang="en-US" sz="1600" b="1"/>
              <a:t>管理服务“智慧化” ：</a:t>
            </a:r>
            <a:r>
              <a:rPr lang="zh-CN" altLang="en-US" sz="1600"/>
              <a:t>智慧交通；智慧医疗等</a:t>
            </a:r>
            <a:endParaRPr lang="en-US" altLang="zh-CN" sz="1600"/>
          </a:p>
          <a:p>
            <a:pPr>
              <a:buFont typeface="Wingdings" panose="05000000000000000000" pitchFamily="2" charset="2"/>
              <a:buNone/>
            </a:pPr>
            <a:endParaRPr lang="en-US" altLang="zh-CN" sz="1600"/>
          </a:p>
          <a:p>
            <a:pPr>
              <a:buFont typeface="Wingdings" panose="05000000000000000000" pitchFamily="2" charset="2"/>
              <a:buNone/>
            </a:pPr>
            <a:endParaRPr lang="en-US" altLang="zh-CN" sz="1600"/>
          </a:p>
          <a:p>
            <a:pPr>
              <a:buFont typeface="Wingdings" panose="05000000000000000000" pitchFamily="2" charset="2"/>
              <a:buNone/>
            </a:pPr>
            <a:endParaRPr lang="zh-CN" altLang="en-US" sz="1600" dirty="0"/>
          </a:p>
        </p:txBody>
      </p:sp>
    </p:spTree>
    <p:extLst>
      <p:ext uri="{BB962C8B-B14F-4D97-AF65-F5344CB8AC3E}">
        <p14:creationId xmlns:p14="http://schemas.microsoft.com/office/powerpoint/2010/main" val="31501682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大数据与新思维</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525721" y="858416"/>
            <a:ext cx="2509020" cy="369332"/>
          </a:xfrm>
          <a:prstGeom prst="rect">
            <a:avLst/>
          </a:prstGeom>
        </p:spPr>
        <p:txBody>
          <a:bodyPr wrap="none">
            <a:spAutoFit/>
          </a:bodyPr>
          <a:lstStyle/>
          <a:p>
            <a:r>
              <a:rPr lang="zh-CN" altLang="en-US" sz="1800" b="1" dirty="0">
                <a:solidFill>
                  <a:srgbClr val="7030A0"/>
                </a:solidFill>
                <a:latin typeface="宋体" panose="02010600030101010101" pitchFamily="2" charset="-122"/>
                <a:sym typeface="Calibri" panose="020F0502020204030204" pitchFamily="34" charset="0"/>
              </a:rPr>
              <a:t>不同</a:t>
            </a:r>
            <a:r>
              <a:rPr lang="en-US" altLang="zh-CN" sz="1800" b="1" dirty="0">
                <a:solidFill>
                  <a:srgbClr val="7030A0"/>
                </a:solidFill>
                <a:latin typeface="宋体" panose="02010600030101010101" pitchFamily="2" charset="-122"/>
                <a:sym typeface="Calibri" panose="020F0502020204030204" pitchFamily="34" charset="0"/>
              </a:rPr>
              <a:t>“</a:t>
            </a:r>
            <a:r>
              <a:rPr lang="zh-CN" altLang="en-US" sz="1800" b="1" dirty="0">
                <a:solidFill>
                  <a:srgbClr val="7030A0"/>
                </a:solidFill>
                <a:latin typeface="宋体" panose="02010600030101010101" pitchFamily="2" charset="-122"/>
                <a:sym typeface="Calibri" panose="020F0502020204030204" pitchFamily="34" charset="0"/>
              </a:rPr>
              <a:t>看</a:t>
            </a:r>
            <a:r>
              <a:rPr lang="en-US" altLang="zh-CN" sz="1800" b="1" dirty="0">
                <a:solidFill>
                  <a:srgbClr val="7030A0"/>
                </a:solidFill>
                <a:latin typeface="宋体" panose="02010600030101010101" pitchFamily="2" charset="-122"/>
                <a:sym typeface="Calibri" panose="020F0502020204030204" pitchFamily="34" charset="0"/>
              </a:rPr>
              <a:t>”</a:t>
            </a:r>
            <a:r>
              <a:rPr lang="zh-CN" altLang="en-US" sz="1800" b="1" dirty="0">
                <a:solidFill>
                  <a:srgbClr val="7030A0"/>
                </a:solidFill>
                <a:latin typeface="宋体" panose="02010600030101010101" pitchFamily="2" charset="-122"/>
                <a:sym typeface="Calibri" panose="020F0502020204030204" pitchFamily="34" charset="0"/>
              </a:rPr>
              <a:t>数据的方式</a:t>
            </a:r>
            <a:endParaRPr lang="zh-CN" altLang="en-US" dirty="0">
              <a:solidFill>
                <a:srgbClr val="7030A0"/>
              </a:solidFill>
            </a:endParaRPr>
          </a:p>
        </p:txBody>
      </p:sp>
      <p:sp>
        <p:nvSpPr>
          <p:cNvPr id="8" name="Rectangle 3"/>
          <p:cNvSpPr txBox="1">
            <a:spLocks noChangeArrowheads="1"/>
          </p:cNvSpPr>
          <p:nvPr/>
        </p:nvSpPr>
        <p:spPr>
          <a:xfrm>
            <a:off x="537283" y="1277642"/>
            <a:ext cx="8264324" cy="323123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800" b="1">
                <a:solidFill>
                  <a:srgbClr val="FF0000"/>
                </a:solidFill>
                <a:latin typeface="宋体" panose="02010600030101010101" pitchFamily="2" charset="-122"/>
                <a:sym typeface="Arial" panose="020B0604020202020204" pitchFamily="34" charset="0"/>
              </a:rPr>
              <a:t>大数据</a:t>
            </a:r>
            <a:r>
              <a:rPr lang="zh-CN" altLang="en-US" sz="1800" b="1">
                <a:solidFill>
                  <a:srgbClr val="FF0000"/>
                </a:solidFill>
                <a:latin typeface="宋体" panose="02010600030101010101" pitchFamily="2" charset="-122"/>
                <a:sym typeface="Calibri" panose="020F0502020204030204" pitchFamily="34" charset="0"/>
              </a:rPr>
              <a:t>思维是一种复杂性的思维，需要多角度“看”数据</a:t>
            </a:r>
            <a:endParaRPr lang="en-US" altLang="zh-CN" sz="1800" b="1">
              <a:solidFill>
                <a:srgbClr val="FF0000"/>
              </a:solidFill>
              <a:latin typeface="宋体" panose="02010600030101010101" pitchFamily="2" charset="-122"/>
              <a:sym typeface="Calibri" panose="020F0502020204030204" pitchFamily="34" charset="0"/>
            </a:endParaRPr>
          </a:p>
          <a:p>
            <a:pPr>
              <a:spcBef>
                <a:spcPts val="1800"/>
              </a:spcBef>
              <a:buFont typeface="Wingdings" panose="05000000000000000000" pitchFamily="2" charset="2"/>
              <a:buChar char="Ø"/>
            </a:pPr>
            <a:r>
              <a:rPr lang="zh-CN" altLang="en-US" sz="2400" b="1">
                <a:ea typeface="楷体" panose="02010609060101010101" pitchFamily="49" charset="-122"/>
                <a:sym typeface="Arial" panose="020B0604020202020204" pitchFamily="34" charset="0"/>
              </a:rPr>
              <a:t>整体性：从强调部分转变为用整体眼光看待一切</a:t>
            </a:r>
            <a:endParaRPr lang="en-US" altLang="zh-CN" sz="2400"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sz="2400" b="1">
                <a:ea typeface="楷体" panose="02010609060101010101" pitchFamily="49" charset="-122"/>
                <a:sym typeface="Arial" panose="020B0604020202020204" pitchFamily="34" charset="0"/>
              </a:rPr>
              <a:t>多样性：看到数据的多样性和差异性</a:t>
            </a:r>
            <a:endParaRPr lang="en-US" altLang="zh-CN" sz="2400"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sz="2400" b="1">
                <a:ea typeface="楷体" panose="02010609060101010101" pitchFamily="49" charset="-122"/>
                <a:sym typeface="Arial" panose="020B0604020202020204" pitchFamily="34" charset="0"/>
              </a:rPr>
              <a:t>平等性：数据的金字塔结构到平等结构的转变</a:t>
            </a:r>
            <a:endParaRPr lang="en-US" altLang="zh-CN" sz="2400"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sz="2400" b="1">
                <a:ea typeface="楷体" panose="02010609060101010101" pitchFamily="49" charset="-122"/>
                <a:sym typeface="Arial" panose="020B0604020202020204" pitchFamily="34" charset="0"/>
              </a:rPr>
              <a:t>开放性：一切数据对外开放，消除数据特权</a:t>
            </a:r>
            <a:endParaRPr lang="en-US" altLang="zh-CN" sz="2400"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sz="2400" b="1">
                <a:ea typeface="楷体" panose="02010609060101010101" pitchFamily="49" charset="-122"/>
                <a:sym typeface="Arial" panose="020B0604020202020204" pitchFamily="34" charset="0"/>
              </a:rPr>
              <a:t>相关性：关注数据间的关联，相关比因果更重要</a:t>
            </a:r>
            <a:endParaRPr lang="en-US" altLang="zh-CN" sz="2400"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sz="2400" b="1">
                <a:ea typeface="楷体" panose="02010609060101010101" pitchFamily="49" charset="-122"/>
                <a:sym typeface="Arial" panose="020B0604020202020204" pitchFamily="34" charset="0"/>
              </a:rPr>
              <a:t>生长性：关注数据的动态演进</a:t>
            </a:r>
            <a:endParaRPr lang="en-US" altLang="zh-CN" sz="2400" b="1" dirty="0">
              <a:ea typeface="楷体" panose="02010609060101010101" pitchFamily="49" charset="-122"/>
              <a:sym typeface="Arial" panose="020B0604020202020204" pitchFamily="34" charset="0"/>
            </a:endParaRPr>
          </a:p>
        </p:txBody>
      </p:sp>
    </p:spTree>
    <p:extLst>
      <p:ext uri="{BB962C8B-B14F-4D97-AF65-F5344CB8AC3E}">
        <p14:creationId xmlns:p14="http://schemas.microsoft.com/office/powerpoint/2010/main" val="17282148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大数据与新思维</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8" y="858635"/>
            <a:ext cx="1056700" cy="353943"/>
          </a:xfrm>
          <a:prstGeom prst="rect">
            <a:avLst/>
          </a:prstGeom>
        </p:spPr>
        <p:txBody>
          <a:bodyPr wrap="none">
            <a:spAutoFit/>
          </a:bodyPr>
          <a:lstStyle/>
          <a:p>
            <a:r>
              <a:rPr lang="zh-CN" altLang="en-US" b="1" dirty="0">
                <a:solidFill>
                  <a:srgbClr val="7030A0"/>
                </a:solidFill>
                <a:latin typeface="微软雅黑" panose="020B0503020204020204" pitchFamily="34" charset="-122"/>
                <a:ea typeface="微软雅黑" panose="020B0503020204020204" pitchFamily="34" charset="-122"/>
              </a:rPr>
              <a:t>思维变革</a:t>
            </a:r>
          </a:p>
        </p:txBody>
      </p:sp>
      <p:sp>
        <p:nvSpPr>
          <p:cNvPr id="8" name="Rectangle 3"/>
          <p:cNvSpPr txBox="1">
            <a:spLocks noChangeArrowheads="1"/>
          </p:cNvSpPr>
          <p:nvPr/>
        </p:nvSpPr>
        <p:spPr>
          <a:xfrm>
            <a:off x="494732" y="1131590"/>
            <a:ext cx="8369099" cy="360196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14400" rtl="0" eaLnBrk="1" fontAlgn="auto" latinLnBrk="0" hangingPunct="1">
              <a:lnSpc>
                <a:spcPct val="150000"/>
              </a:lnSpc>
              <a:spcBef>
                <a:spcPct val="20000"/>
              </a:spcBef>
              <a:spcAft>
                <a:spcPts val="0"/>
              </a:spcAft>
              <a:buClrTx/>
              <a:buSzTx/>
              <a:buFont typeface="Wingdings" panose="05000000000000000000" pitchFamily="2" charset="2"/>
              <a:buChar char="l"/>
              <a:tabLst/>
              <a:defRPr/>
            </a:pPr>
            <a:r>
              <a:rPr kumimoji="0" lang="zh-CN" altLang="en-US" sz="2000" b="1" i="0" u="none" strike="noStrike" kern="1200" cap="none" spc="0" normalizeH="0" baseline="0" noProof="0" dirty="0">
                <a:ln>
                  <a:noFill/>
                </a:ln>
                <a:effectLst/>
                <a:uLnTx/>
                <a:uFillTx/>
                <a:latin typeface="宋体" panose="02010600030101010101" pitchFamily="2" charset="-122"/>
                <a:ea typeface="宋体"/>
                <a:cs typeface="+mn-cs"/>
              </a:rPr>
              <a:t>决策思维</a:t>
            </a:r>
            <a:r>
              <a:rPr kumimoji="0" lang="en-US" altLang="zh-CN" sz="2000" b="1" i="0" u="none" strike="noStrike" kern="1200" cap="none" spc="0" normalizeH="0" baseline="0" noProof="0" dirty="0">
                <a:ln>
                  <a:noFill/>
                </a:ln>
                <a:effectLst/>
                <a:uLnTx/>
                <a:uFillTx/>
                <a:latin typeface="宋体" panose="02010600030101010101" pitchFamily="2" charset="-122"/>
                <a:ea typeface="宋体"/>
                <a:cs typeface="+mn-cs"/>
              </a:rPr>
              <a:t>: </a:t>
            </a:r>
            <a:r>
              <a:rPr kumimoji="0" lang="zh-CN" altLang="en-US" sz="2000" b="1" i="0" u="none" strike="noStrike" kern="1200" cap="none" spc="0" normalizeH="0" baseline="0" noProof="0" dirty="0">
                <a:ln>
                  <a:noFill/>
                </a:ln>
                <a:effectLst/>
                <a:uLnTx/>
                <a:uFillTx/>
                <a:latin typeface="宋体" panose="02010600030101010101" pitchFamily="2" charset="-122"/>
                <a:ea typeface="宋体"/>
                <a:cs typeface="+mn-cs"/>
              </a:rPr>
              <a:t>从经验驱动到理性驱动</a:t>
            </a:r>
            <a:endParaRPr kumimoji="0" lang="en-US" altLang="zh-CN" sz="2000" b="1" i="0" u="none" strike="noStrike" kern="1200" cap="none" spc="0" normalizeH="0" baseline="0" noProof="0" dirty="0">
              <a:ln>
                <a:noFill/>
              </a:ln>
              <a:effectLst/>
              <a:uLnTx/>
              <a:uFillTx/>
              <a:latin typeface="宋体" panose="02010600030101010101" pitchFamily="2" charset="-122"/>
              <a:ea typeface="宋体"/>
              <a:cs typeface="+mn-cs"/>
            </a:endParaRPr>
          </a:p>
          <a:p>
            <a:pPr marL="742950" marR="0" lvl="1" indent="-285750" algn="l" defTabSz="914400" rtl="0" eaLnBrk="1" fontAlgn="auto" latinLnBrk="0" hangingPunct="1">
              <a:lnSpc>
                <a:spcPct val="150000"/>
              </a:lnSpc>
              <a:spcBef>
                <a:spcPct val="20000"/>
              </a:spcBef>
              <a:spcAft>
                <a:spcPts val="0"/>
              </a:spcAft>
              <a:buClrTx/>
              <a:buSzTx/>
              <a:buFont typeface="Wingdings" panose="05000000000000000000" pitchFamily="2" charset="2"/>
              <a:buChar char="l"/>
              <a:tabLst/>
              <a:defRPr/>
            </a:pPr>
            <a:r>
              <a:rPr kumimoji="0" lang="zh-CN" altLang="en-US" sz="1600" b="1" i="0" u="none" strike="noStrike" kern="1200" cap="none" spc="0" normalizeH="0" baseline="0" noProof="0" dirty="0">
                <a:ln>
                  <a:noFill/>
                </a:ln>
                <a:effectLst/>
                <a:uLnTx/>
                <a:uFillTx/>
                <a:latin typeface="宋体" panose="02010600030101010101" pitchFamily="2" charset="-122"/>
                <a:ea typeface="宋体"/>
                <a:cs typeface="+mn-cs"/>
              </a:rPr>
              <a:t>大数据思维倡导“数据化决策”或“数据驱动决策”：强调将数据作为决策的重要资源，改变传统的经验决策、小数据决策方式。</a:t>
            </a:r>
            <a:endParaRPr kumimoji="0" lang="en-US" altLang="zh-CN" sz="1600" b="1" i="0" u="none" strike="noStrike" kern="1200" cap="none" spc="0" normalizeH="0" baseline="0" noProof="0" dirty="0">
              <a:ln>
                <a:noFill/>
              </a:ln>
              <a:effectLst/>
              <a:uLnTx/>
              <a:uFillTx/>
              <a:latin typeface="宋体" panose="02010600030101010101" pitchFamily="2" charset="-122"/>
              <a:ea typeface="宋体"/>
              <a:cs typeface="+mn-cs"/>
            </a:endParaRPr>
          </a:p>
          <a:p>
            <a:pPr marL="342900" marR="0" lvl="0" indent="-342900" algn="l" defTabSz="914400" rtl="0" eaLnBrk="1" fontAlgn="auto" latinLnBrk="0" hangingPunct="1">
              <a:lnSpc>
                <a:spcPct val="150000"/>
              </a:lnSpc>
              <a:spcBef>
                <a:spcPct val="20000"/>
              </a:spcBef>
              <a:spcAft>
                <a:spcPts val="0"/>
              </a:spcAft>
              <a:buClrTx/>
              <a:buSzTx/>
              <a:buFont typeface="Wingdings" panose="05000000000000000000" pitchFamily="2" charset="2"/>
              <a:buChar char="l"/>
              <a:tabLst/>
              <a:defRPr/>
            </a:pPr>
            <a:r>
              <a:rPr kumimoji="0" lang="zh-CN" altLang="en-US" sz="2000" b="1" i="0" u="none" strike="noStrike" kern="1200" cap="none" spc="0" normalizeH="0" baseline="0" noProof="0" dirty="0">
                <a:ln>
                  <a:noFill/>
                </a:ln>
                <a:effectLst/>
                <a:uLnTx/>
                <a:uFillTx/>
                <a:latin typeface="宋体" panose="02010600030101010101" pitchFamily="2" charset="-122"/>
                <a:ea typeface="宋体"/>
                <a:cs typeface="+mn-cs"/>
              </a:rPr>
              <a:t>管理思维</a:t>
            </a:r>
            <a:r>
              <a:rPr kumimoji="0" lang="en-US" altLang="zh-CN" sz="2000" b="1" i="0" u="none" strike="noStrike" kern="1200" cap="none" spc="0" normalizeH="0" baseline="0" noProof="0" dirty="0">
                <a:ln>
                  <a:noFill/>
                </a:ln>
                <a:effectLst/>
                <a:uLnTx/>
                <a:uFillTx/>
                <a:latin typeface="宋体" panose="02010600030101010101" pitchFamily="2" charset="-122"/>
                <a:ea typeface="宋体"/>
                <a:cs typeface="+mn-cs"/>
              </a:rPr>
              <a:t>: </a:t>
            </a:r>
            <a:r>
              <a:rPr kumimoji="0" lang="zh-CN" altLang="en-US" sz="2000" b="1" i="0" u="none" strike="noStrike" kern="1200" cap="none" spc="0" normalizeH="0" baseline="0" noProof="0" dirty="0">
                <a:ln>
                  <a:noFill/>
                </a:ln>
                <a:effectLst/>
                <a:uLnTx/>
                <a:uFillTx/>
                <a:latin typeface="宋体" panose="02010600030101010101" pitchFamily="2" charset="-122"/>
                <a:ea typeface="宋体"/>
                <a:cs typeface="+mn-cs"/>
              </a:rPr>
              <a:t>从封闭到开放</a:t>
            </a:r>
            <a:endParaRPr kumimoji="0" lang="en-US" altLang="zh-CN" sz="2000" b="1" i="0" u="none" strike="noStrike" kern="1200" cap="none" spc="0" normalizeH="0" baseline="0" noProof="0" dirty="0">
              <a:ln>
                <a:noFill/>
              </a:ln>
              <a:effectLst/>
              <a:uLnTx/>
              <a:uFillTx/>
              <a:latin typeface="宋体" panose="02010600030101010101" pitchFamily="2" charset="-122"/>
              <a:ea typeface="宋体"/>
              <a:cs typeface="+mn-cs"/>
            </a:endParaRPr>
          </a:p>
          <a:p>
            <a:pPr marL="742950" marR="0" lvl="1" indent="-285750" algn="l" defTabSz="914400" rtl="0" eaLnBrk="1" fontAlgn="auto" latinLnBrk="0" hangingPunct="1">
              <a:lnSpc>
                <a:spcPct val="150000"/>
              </a:lnSpc>
              <a:spcBef>
                <a:spcPct val="20000"/>
              </a:spcBef>
              <a:spcAft>
                <a:spcPts val="0"/>
              </a:spcAft>
              <a:buClrTx/>
              <a:buSzTx/>
              <a:buFont typeface="Wingdings" panose="05000000000000000000" pitchFamily="2" charset="2"/>
              <a:buChar char="l"/>
              <a:tabLst/>
              <a:defRPr/>
            </a:pPr>
            <a:r>
              <a:rPr kumimoji="0" lang="zh-CN" altLang="en-US" sz="1600" b="1" i="0" u="none" strike="noStrike" kern="1200" cap="none" spc="0" normalizeH="0" baseline="0" noProof="0" dirty="0">
                <a:ln>
                  <a:noFill/>
                </a:ln>
                <a:effectLst/>
                <a:uLnTx/>
                <a:uFillTx/>
                <a:latin typeface="宋体" panose="02010600030101010101" pitchFamily="2" charset="-122"/>
                <a:ea typeface="宋体"/>
                <a:cs typeface="+mn-cs"/>
              </a:rPr>
              <a:t>数据开放的价值和网络去中心化的特征，要求从封闭、保守的思维模式中解放出来，认识到开放、合作的重要性，真正让数据流动起来，实现“数据惠民”。</a:t>
            </a:r>
            <a:endParaRPr kumimoji="0" lang="en-US" altLang="zh-CN" sz="1600" b="1" i="0" u="none" strike="noStrike" kern="1200" cap="none" spc="0" normalizeH="0" baseline="0" noProof="0" dirty="0">
              <a:ln>
                <a:noFill/>
              </a:ln>
              <a:effectLst/>
              <a:uLnTx/>
              <a:uFillTx/>
              <a:latin typeface="宋体" panose="02010600030101010101" pitchFamily="2" charset="-122"/>
              <a:ea typeface="宋体"/>
              <a:cs typeface="+mn-cs"/>
            </a:endParaRPr>
          </a:p>
          <a:p>
            <a:pPr marL="342900" marR="0" lvl="0" indent="-342900" algn="l" defTabSz="914400" rtl="0" eaLnBrk="1" fontAlgn="auto" latinLnBrk="0" hangingPunct="1">
              <a:lnSpc>
                <a:spcPct val="150000"/>
              </a:lnSpc>
              <a:spcBef>
                <a:spcPct val="20000"/>
              </a:spcBef>
              <a:spcAft>
                <a:spcPts val="0"/>
              </a:spcAft>
              <a:buClrTx/>
              <a:buSzTx/>
              <a:buFont typeface="Wingdings" panose="05000000000000000000" pitchFamily="2" charset="2"/>
              <a:buChar char="l"/>
              <a:tabLst/>
              <a:defRPr/>
            </a:pPr>
            <a:r>
              <a:rPr kumimoji="0" lang="zh-CN" altLang="en-US" sz="2000" b="1" i="0" u="none" strike="noStrike" kern="1200" cap="none" spc="0" normalizeH="0" baseline="0" noProof="0" dirty="0">
                <a:ln>
                  <a:noFill/>
                </a:ln>
                <a:effectLst/>
                <a:uLnTx/>
                <a:uFillTx/>
                <a:latin typeface="宋体" panose="02010600030101010101" pitchFamily="2" charset="-122"/>
                <a:ea typeface="宋体"/>
                <a:cs typeface="+mn-cs"/>
              </a:rPr>
              <a:t>服务思维</a:t>
            </a:r>
            <a:r>
              <a:rPr kumimoji="0" lang="en-US" altLang="zh-CN" sz="2000" b="1" i="0" u="none" strike="noStrike" kern="1200" cap="none" spc="0" normalizeH="0" baseline="0" noProof="0" dirty="0">
                <a:ln>
                  <a:noFill/>
                </a:ln>
                <a:effectLst/>
                <a:uLnTx/>
                <a:uFillTx/>
                <a:latin typeface="宋体" panose="02010600030101010101" pitchFamily="2" charset="-122"/>
                <a:ea typeface="宋体"/>
                <a:cs typeface="+mn-cs"/>
              </a:rPr>
              <a:t>: </a:t>
            </a:r>
            <a:r>
              <a:rPr kumimoji="0" lang="zh-CN" altLang="en-US" sz="2000" b="1" i="0" u="none" strike="noStrike" kern="1200" cap="none" spc="0" normalizeH="0" baseline="0" noProof="0" dirty="0">
                <a:ln>
                  <a:noFill/>
                </a:ln>
                <a:effectLst/>
                <a:uLnTx/>
                <a:uFillTx/>
                <a:latin typeface="宋体" panose="02010600030101010101" pitchFamily="2" charset="-122"/>
                <a:ea typeface="宋体"/>
                <a:cs typeface="+mn-cs"/>
              </a:rPr>
              <a:t>从传统服务到智慧服务</a:t>
            </a:r>
            <a:endParaRPr kumimoji="0" lang="en-US" altLang="zh-CN" sz="2000" b="1" i="0" u="none" strike="noStrike" kern="1200" cap="none" spc="0" normalizeH="0" baseline="0" noProof="0" dirty="0">
              <a:ln>
                <a:noFill/>
              </a:ln>
              <a:effectLst/>
              <a:uLnTx/>
              <a:uFillTx/>
              <a:latin typeface="宋体" panose="02010600030101010101" pitchFamily="2" charset="-122"/>
              <a:ea typeface="宋体"/>
              <a:cs typeface="+mn-cs"/>
            </a:endParaRPr>
          </a:p>
          <a:p>
            <a:pPr marL="742950" marR="0" lvl="1" indent="-285750" algn="l" defTabSz="914400" rtl="0" eaLnBrk="1" fontAlgn="auto" latinLnBrk="0" hangingPunct="1">
              <a:lnSpc>
                <a:spcPct val="150000"/>
              </a:lnSpc>
              <a:spcBef>
                <a:spcPct val="20000"/>
              </a:spcBef>
              <a:spcAft>
                <a:spcPts val="0"/>
              </a:spcAft>
              <a:buClrTx/>
              <a:buSzTx/>
              <a:buFont typeface="Wingdings" panose="05000000000000000000" pitchFamily="2" charset="2"/>
              <a:buChar char="l"/>
              <a:tabLst/>
              <a:defRPr/>
            </a:pPr>
            <a:r>
              <a:rPr kumimoji="0" lang="zh-CN" altLang="en-US" sz="1600" b="1" i="0" u="none" strike="noStrike" kern="1200" cap="none" spc="0" normalizeH="0" baseline="0" noProof="0" dirty="0">
                <a:ln>
                  <a:noFill/>
                </a:ln>
                <a:effectLst/>
                <a:uLnTx/>
                <a:uFillTx/>
                <a:latin typeface="宋体" panose="02010600030101010101" pitchFamily="2" charset="-122"/>
                <a:ea typeface="宋体"/>
                <a:cs typeface="+mn-cs"/>
              </a:rPr>
              <a:t>从“被动”服务转为“主动”服务；强调精准化、个性化服务</a:t>
            </a:r>
            <a:endParaRPr kumimoji="0" lang="en-US" altLang="zh-CN" sz="1600" b="1" i="0" u="none" strike="noStrike" kern="1200" cap="none" spc="0" normalizeH="0" baseline="0" noProof="0" dirty="0">
              <a:ln>
                <a:noFill/>
              </a:ln>
              <a:effectLst/>
              <a:uLnTx/>
              <a:uFillTx/>
              <a:latin typeface="宋体" panose="02010600030101010101" pitchFamily="2" charset="-122"/>
              <a:ea typeface="宋体"/>
              <a:cs typeface="+mn-cs"/>
            </a:endParaRPr>
          </a:p>
        </p:txBody>
      </p:sp>
    </p:spTree>
    <p:extLst>
      <p:ext uri="{BB962C8B-B14F-4D97-AF65-F5344CB8AC3E}">
        <p14:creationId xmlns:p14="http://schemas.microsoft.com/office/powerpoint/2010/main" val="17282148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大数据与新思维</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8" name="圆角矩形 17"/>
          <p:cNvSpPr/>
          <p:nvPr/>
        </p:nvSpPr>
        <p:spPr>
          <a:xfrm>
            <a:off x="1201817" y="914539"/>
            <a:ext cx="2051447" cy="629841"/>
          </a:xfrm>
          <a:prstGeom prst="roundRect">
            <a:avLst/>
          </a:prstGeom>
          <a:solidFill>
            <a:srgbClr val="00B0F0">
              <a:alpha val="66000"/>
            </a:srgbClr>
          </a:solidFill>
          <a:ln w="28575" cmpd="sng">
            <a:solidFill>
              <a:schemeClr val="accent1">
                <a:shade val="50000"/>
              </a:schemeClr>
            </a:solidFill>
            <a:prstDash val="dash"/>
          </a:ln>
        </p:spPr>
        <p:style>
          <a:lnRef idx="2">
            <a:schemeClr val="accent2"/>
          </a:lnRef>
          <a:fillRef idx="1">
            <a:schemeClr val="lt1"/>
          </a:fillRef>
          <a:effectRef idx="0">
            <a:schemeClr val="accent2"/>
          </a:effectRef>
          <a:fontRef idx="minor">
            <a:schemeClr val="dk1"/>
          </a:fontRef>
        </p:style>
        <p:txBody>
          <a:bodyPr anchor="ctr"/>
          <a:lstStyle/>
          <a:p>
            <a:pPr algn="ctr">
              <a:defRPr/>
            </a:pPr>
            <a:r>
              <a:rPr lang="zh-CN" altLang="en-US" sz="2100" dirty="0">
                <a:latin typeface="黑体" panose="02010609060101010101" pitchFamily="49" charset="-122"/>
                <a:ea typeface="黑体" panose="02010609060101010101" pitchFamily="49" charset="-122"/>
                <a:cs typeface="Times" panose="02020603050405020304" pitchFamily="18" charset="0"/>
              </a:rPr>
              <a:t>数据</a:t>
            </a:r>
          </a:p>
        </p:txBody>
      </p:sp>
      <p:sp>
        <p:nvSpPr>
          <p:cNvPr id="19" name="圆角矩形 18"/>
          <p:cNvSpPr/>
          <p:nvPr/>
        </p:nvSpPr>
        <p:spPr>
          <a:xfrm>
            <a:off x="5791673" y="914539"/>
            <a:ext cx="2052638" cy="629841"/>
          </a:xfrm>
          <a:prstGeom prst="roundRect">
            <a:avLst/>
          </a:prstGeom>
          <a:solidFill>
            <a:srgbClr val="7030A0">
              <a:alpha val="37000"/>
            </a:srgbClr>
          </a:solidFill>
          <a:ln w="28575" cmpd="sng">
            <a:solidFill>
              <a:schemeClr val="accent1">
                <a:shade val="50000"/>
              </a:schemeClr>
            </a:solidFill>
            <a:prstDash val="dash"/>
          </a:ln>
        </p:spPr>
        <p:style>
          <a:lnRef idx="2">
            <a:schemeClr val="accent2"/>
          </a:lnRef>
          <a:fillRef idx="1">
            <a:schemeClr val="lt1"/>
          </a:fillRef>
          <a:effectRef idx="0">
            <a:schemeClr val="accent2"/>
          </a:effectRef>
          <a:fontRef idx="minor">
            <a:schemeClr val="dk1"/>
          </a:fontRef>
        </p:style>
        <p:txBody>
          <a:bodyPr anchor="ctr"/>
          <a:lstStyle/>
          <a:p>
            <a:pPr algn="ctr">
              <a:defRPr/>
            </a:pPr>
            <a:r>
              <a:rPr lang="zh-CN" altLang="en-US" sz="2100" dirty="0">
                <a:latin typeface="黑体" panose="02010609060101010101" pitchFamily="49" charset="-122"/>
                <a:ea typeface="黑体" panose="02010609060101010101" pitchFamily="49" charset="-122"/>
                <a:cs typeface="Times" panose="02020603050405020304" pitchFamily="18" charset="0"/>
              </a:rPr>
              <a:t>商业价值</a:t>
            </a:r>
          </a:p>
        </p:txBody>
      </p:sp>
      <p:sp>
        <p:nvSpPr>
          <p:cNvPr id="20" name="右箭头 19"/>
          <p:cNvSpPr/>
          <p:nvPr/>
        </p:nvSpPr>
        <p:spPr>
          <a:xfrm>
            <a:off x="3435428" y="821668"/>
            <a:ext cx="2214563" cy="806055"/>
          </a:xfrm>
          <a:prstGeom prst="rightArrow">
            <a:avLst/>
          </a:prstGeom>
          <a:solidFill>
            <a:schemeClr val="accent4">
              <a:alpha val="77000"/>
            </a:schemeClr>
          </a:solidFill>
          <a:ln w="28575" cmpd="sng">
            <a:solidFill>
              <a:schemeClr val="accent1">
                <a:shade val="50000"/>
              </a:schemeClr>
            </a:solidFill>
            <a:prstDash val="dash"/>
          </a:ln>
        </p:spPr>
        <p:style>
          <a:lnRef idx="2">
            <a:schemeClr val="accent2"/>
          </a:lnRef>
          <a:fillRef idx="1">
            <a:schemeClr val="lt1"/>
          </a:fillRef>
          <a:effectRef idx="0">
            <a:schemeClr val="accent2"/>
          </a:effectRef>
          <a:fontRef idx="minor">
            <a:schemeClr val="dk1"/>
          </a:fontRef>
        </p:style>
        <p:txBody>
          <a:bodyPr anchor="ctr"/>
          <a:lstStyle/>
          <a:p>
            <a:pPr algn="ctr">
              <a:defRPr/>
            </a:pPr>
            <a:r>
              <a:rPr lang="zh-CN" altLang="en-US" sz="2100" dirty="0">
                <a:latin typeface="黑体" panose="02010609060101010101" pitchFamily="49" charset="-122"/>
                <a:ea typeface="黑体" panose="02010609060101010101" pitchFamily="49" charset="-122"/>
                <a:cs typeface="Times" panose="02020603050405020304" pitchFamily="18" charset="0"/>
              </a:rPr>
              <a:t>转换</a:t>
            </a:r>
          </a:p>
        </p:txBody>
      </p:sp>
      <p:pic>
        <p:nvPicPr>
          <p:cNvPr id="21" name="图片 20"/>
          <p:cNvPicPr>
            <a:picLocks noChangeAspect="1"/>
          </p:cNvPicPr>
          <p:nvPr/>
        </p:nvPicPr>
        <p:blipFill>
          <a:blip r:embed="rId4"/>
          <a:stretch>
            <a:fillRect/>
          </a:stretch>
        </p:blipFill>
        <p:spPr>
          <a:xfrm>
            <a:off x="1267300" y="1632485"/>
            <a:ext cx="6448425" cy="3059194"/>
          </a:xfrm>
          <a:prstGeom prst="rect">
            <a:avLst/>
          </a:prstGeom>
          <a:solidFill>
            <a:schemeClr val="accent1">
              <a:lumMod val="40000"/>
              <a:lumOff val="60000"/>
              <a:alpha val="77000"/>
            </a:schemeClr>
          </a:solidFill>
        </p:spPr>
      </p:pic>
      <p:pic>
        <p:nvPicPr>
          <p:cNvPr id="22" name="图片 7"/>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388745" y="1632487"/>
            <a:ext cx="5682853" cy="435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图片 8"/>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388745" y="2234943"/>
            <a:ext cx="1864519" cy="435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图片 9"/>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388745" y="3231495"/>
            <a:ext cx="1864519" cy="1535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图片 10"/>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649991" y="2286139"/>
            <a:ext cx="1864519" cy="1651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图片 1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649991" y="4589998"/>
            <a:ext cx="1864519" cy="1702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文本框 12"/>
          <p:cNvSpPr txBox="1">
            <a:spLocks noChangeArrowheads="1"/>
          </p:cNvSpPr>
          <p:nvPr/>
        </p:nvSpPr>
        <p:spPr bwMode="auto">
          <a:xfrm>
            <a:off x="1201815" y="1684873"/>
            <a:ext cx="6467475" cy="467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nSpc>
                <a:spcPct val="125000"/>
              </a:lnSpc>
            </a:pPr>
            <a:r>
              <a:rPr lang="zh-CN" altLang="en-US" sz="1950"/>
              <a:t>在规划和测量阶段，企业依靠数据分析来回答业务问题</a:t>
            </a:r>
            <a:endParaRPr lang="en-US" altLang="zh-CN" sz="1950"/>
          </a:p>
        </p:txBody>
      </p:sp>
      <p:sp>
        <p:nvSpPr>
          <p:cNvPr id="28" name="文本框 13"/>
          <p:cNvSpPr txBox="1">
            <a:spLocks noChangeArrowheads="1"/>
          </p:cNvSpPr>
          <p:nvPr/>
        </p:nvSpPr>
        <p:spPr bwMode="auto">
          <a:xfrm>
            <a:off x="1241104" y="2199223"/>
            <a:ext cx="1219200" cy="38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nSpc>
                <a:spcPct val="125000"/>
              </a:lnSpc>
            </a:pPr>
            <a:r>
              <a:rPr lang="zh-CN" altLang="en-US" sz="1500"/>
              <a:t>方向修正</a:t>
            </a:r>
            <a:endParaRPr lang="en-US" altLang="zh-CN" sz="1500"/>
          </a:p>
        </p:txBody>
      </p:sp>
      <p:sp>
        <p:nvSpPr>
          <p:cNvPr id="29" name="内容占位符 2"/>
          <p:cNvSpPr txBox="1"/>
          <p:nvPr/>
        </p:nvSpPr>
        <p:spPr bwMode="auto">
          <a:xfrm>
            <a:off x="1241106" y="3142199"/>
            <a:ext cx="2210990" cy="1650207"/>
          </a:xfrm>
          <a:prstGeom prst="rect">
            <a:avLst/>
          </a:prstGeom>
          <a:noFill/>
          <a:ln w="9525">
            <a:noFill/>
            <a:miter lim="800000"/>
          </a:ln>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spcAft>
                <a:spcPts val="450"/>
              </a:spcAft>
              <a:buNone/>
              <a:defRPr/>
            </a:pPr>
            <a:r>
              <a:rPr lang="zh-CN" altLang="en-US" sz="1500" dirty="0">
                <a:latin typeface="宋体" panose="02010600030101010101" pitchFamily="2" charset="-122"/>
              </a:rPr>
              <a:t>测量</a:t>
            </a:r>
            <a:endParaRPr lang="en-US" altLang="zh-CN" sz="1500" dirty="0">
              <a:latin typeface="宋体" panose="02010600030101010101" pitchFamily="2" charset="-122"/>
            </a:endParaRPr>
          </a:p>
          <a:p>
            <a:pPr>
              <a:lnSpc>
                <a:spcPct val="100000"/>
              </a:lnSpc>
              <a:spcBef>
                <a:spcPts val="0"/>
              </a:spcBef>
              <a:defRPr/>
            </a:pPr>
            <a:r>
              <a:rPr lang="zh-CN" altLang="en-US" sz="1200" dirty="0">
                <a:latin typeface="宋体" panose="02010600030101010101" pitchFamily="2" charset="-122"/>
              </a:rPr>
              <a:t>根据基准（内部或外部）比较策略的性能；</a:t>
            </a:r>
          </a:p>
          <a:p>
            <a:pPr>
              <a:lnSpc>
                <a:spcPct val="100000"/>
              </a:lnSpc>
              <a:spcBef>
                <a:spcPts val="0"/>
              </a:spcBef>
              <a:defRPr/>
            </a:pPr>
            <a:r>
              <a:rPr lang="zh-CN" altLang="en-US" sz="1200" dirty="0">
                <a:latin typeface="宋体" panose="02010600030101010101" pitchFamily="2" charset="-122"/>
              </a:rPr>
              <a:t>比较战略实施前后客户、竞争对手和市场环境的变化；</a:t>
            </a:r>
          </a:p>
          <a:p>
            <a:pPr>
              <a:lnSpc>
                <a:spcPct val="100000"/>
              </a:lnSpc>
              <a:spcBef>
                <a:spcPts val="0"/>
              </a:spcBef>
              <a:defRPr/>
            </a:pPr>
            <a:r>
              <a:rPr lang="zh-CN" altLang="en-US" sz="1200" dirty="0">
                <a:latin typeface="宋体" panose="02010600030101010101" pitchFamily="2" charset="-122"/>
              </a:rPr>
              <a:t>跟踪关键的业务指标（销售、生产力、风险等），以迭代小的、局部的变更。</a:t>
            </a:r>
          </a:p>
        </p:txBody>
      </p:sp>
      <p:sp>
        <p:nvSpPr>
          <p:cNvPr id="30" name="文本框 17"/>
          <p:cNvSpPr txBox="1">
            <a:spLocks noChangeArrowheads="1"/>
          </p:cNvSpPr>
          <p:nvPr/>
        </p:nvSpPr>
        <p:spPr bwMode="auto">
          <a:xfrm>
            <a:off x="5649989" y="4438789"/>
            <a:ext cx="1218010" cy="38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nSpc>
                <a:spcPct val="125000"/>
              </a:lnSpc>
            </a:pPr>
            <a:r>
              <a:rPr lang="zh-CN" altLang="en-US" sz="1500"/>
              <a:t>实现</a:t>
            </a:r>
            <a:endParaRPr lang="en-US" altLang="zh-CN" sz="1500"/>
          </a:p>
        </p:txBody>
      </p:sp>
      <p:sp>
        <p:nvSpPr>
          <p:cNvPr id="31" name="内容占位符 2"/>
          <p:cNvSpPr txBox="1"/>
          <p:nvPr/>
        </p:nvSpPr>
        <p:spPr bwMode="auto">
          <a:xfrm>
            <a:off x="5649988" y="2189698"/>
            <a:ext cx="2209800" cy="1958579"/>
          </a:xfrm>
          <a:prstGeom prst="rect">
            <a:avLst/>
          </a:prstGeom>
          <a:noFill/>
          <a:ln w="9525">
            <a:noFill/>
            <a:miter lim="800000"/>
          </a:ln>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spcAft>
                <a:spcPts val="450"/>
              </a:spcAft>
              <a:buNone/>
              <a:defRPr/>
            </a:pPr>
            <a:r>
              <a:rPr lang="zh-CN" altLang="en-US" sz="1500" dirty="0">
                <a:latin typeface="宋体" panose="02010600030101010101" pitchFamily="2" charset="-122"/>
              </a:rPr>
              <a:t>测量</a:t>
            </a:r>
            <a:endParaRPr lang="en-US" altLang="zh-CN" sz="1500" dirty="0">
              <a:latin typeface="宋体" panose="02010600030101010101" pitchFamily="2" charset="-122"/>
            </a:endParaRPr>
          </a:p>
          <a:p>
            <a:pPr>
              <a:lnSpc>
                <a:spcPct val="100000"/>
              </a:lnSpc>
              <a:spcBef>
                <a:spcPts val="0"/>
              </a:spcBef>
              <a:defRPr/>
            </a:pPr>
            <a:r>
              <a:rPr lang="zh-CN" altLang="en-US" sz="1200" dirty="0">
                <a:latin typeface="宋体" panose="02010600030101010101" pitchFamily="2" charset="-122"/>
              </a:rPr>
              <a:t>了解当前状态；</a:t>
            </a:r>
            <a:endParaRPr lang="en-US" altLang="zh-CN" sz="1200" dirty="0">
              <a:latin typeface="宋体" panose="02010600030101010101" pitchFamily="2" charset="-122"/>
            </a:endParaRPr>
          </a:p>
          <a:p>
            <a:pPr>
              <a:lnSpc>
                <a:spcPct val="100000"/>
              </a:lnSpc>
              <a:spcBef>
                <a:spcPts val="0"/>
              </a:spcBef>
              <a:defRPr/>
            </a:pPr>
            <a:r>
              <a:rPr lang="zh-CN" altLang="en-US" sz="1200" dirty="0">
                <a:latin typeface="宋体" panose="02010600030101010101" pitchFamily="2" charset="-122"/>
              </a:rPr>
              <a:t>构建未来状态场景；</a:t>
            </a:r>
            <a:endParaRPr lang="en-US" altLang="zh-CN" sz="1200" dirty="0">
              <a:latin typeface="宋体" panose="02010600030101010101" pitchFamily="2" charset="-122"/>
            </a:endParaRPr>
          </a:p>
          <a:p>
            <a:pPr>
              <a:lnSpc>
                <a:spcPct val="100000"/>
              </a:lnSpc>
              <a:spcBef>
                <a:spcPts val="0"/>
              </a:spcBef>
              <a:defRPr/>
            </a:pPr>
            <a:r>
              <a:rPr lang="zh-CN" altLang="en-US" sz="1200" dirty="0">
                <a:latin typeface="宋体" panose="02010600030101010101" pitchFamily="2" charset="-122"/>
              </a:rPr>
              <a:t>优先考虑可能性和影响；</a:t>
            </a:r>
            <a:endParaRPr lang="en-US" altLang="zh-CN" sz="1200" dirty="0">
              <a:latin typeface="宋体" panose="02010600030101010101" pitchFamily="2" charset="-122"/>
            </a:endParaRPr>
          </a:p>
          <a:p>
            <a:pPr>
              <a:lnSpc>
                <a:spcPct val="100000"/>
              </a:lnSpc>
              <a:spcBef>
                <a:spcPts val="0"/>
              </a:spcBef>
              <a:defRPr/>
            </a:pPr>
            <a:r>
              <a:rPr lang="zh-CN" altLang="en-US" sz="1200" dirty="0">
                <a:latin typeface="宋体" panose="02010600030101010101" pitchFamily="2" charset="-122"/>
              </a:rPr>
              <a:t>运用洞察力制定最佳策略的行动计划；</a:t>
            </a:r>
            <a:endParaRPr lang="en-US" altLang="zh-CN" sz="1200" dirty="0">
              <a:latin typeface="宋体" panose="02010600030101010101" pitchFamily="2" charset="-122"/>
            </a:endParaRPr>
          </a:p>
          <a:p>
            <a:pPr>
              <a:lnSpc>
                <a:spcPct val="100000"/>
              </a:lnSpc>
              <a:spcBef>
                <a:spcPts val="0"/>
              </a:spcBef>
              <a:defRPr/>
            </a:pPr>
            <a:r>
              <a:rPr lang="zh-CN" altLang="en-US" sz="1200" dirty="0">
                <a:latin typeface="宋体" panose="02010600030101010101" pitchFamily="2" charset="-122"/>
              </a:rPr>
              <a:t>评估策略风险；</a:t>
            </a:r>
            <a:endParaRPr lang="en-US" altLang="zh-CN" sz="1200" dirty="0">
              <a:latin typeface="宋体" panose="02010600030101010101" pitchFamily="2" charset="-122"/>
            </a:endParaRPr>
          </a:p>
          <a:p>
            <a:pPr>
              <a:lnSpc>
                <a:spcPct val="100000"/>
              </a:lnSpc>
              <a:spcBef>
                <a:spcPts val="0"/>
              </a:spcBef>
              <a:defRPr/>
            </a:pPr>
            <a:r>
              <a:rPr lang="zh-CN" altLang="en-US" sz="1200" dirty="0">
                <a:latin typeface="宋体" panose="02010600030101010101" pitchFamily="2" charset="-122"/>
              </a:rPr>
              <a:t>如何最好地利用现有资源，并为未来的变化做好计划。</a:t>
            </a:r>
          </a:p>
        </p:txBody>
      </p:sp>
    </p:spTree>
    <p:extLst>
      <p:ext uri="{BB962C8B-B14F-4D97-AF65-F5344CB8AC3E}">
        <p14:creationId xmlns:p14="http://schemas.microsoft.com/office/powerpoint/2010/main" val="36552642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大数据与新思维</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4971389" y="283410"/>
            <a:ext cx="2912977" cy="338554"/>
          </a:xfrm>
          <a:prstGeom prst="rect">
            <a:avLst/>
          </a:prstGeom>
        </p:spPr>
        <p:txBody>
          <a:bodyPr wrap="none">
            <a:spAutoFit/>
          </a:bodyPr>
          <a:lstStyle/>
          <a:p>
            <a:r>
              <a:rPr lang="zh-CN" altLang="en-US" sz="1600" b="1" dirty="0">
                <a:solidFill>
                  <a:srgbClr val="7030A0"/>
                </a:solidFill>
                <a:latin typeface="微软雅黑" panose="020B0503020204020204" pitchFamily="34" charset="-122"/>
                <a:ea typeface="微软雅黑" panose="020B0503020204020204" pitchFamily="34" charset="-122"/>
              </a:rPr>
              <a:t> 商业问题与数据科学解决方案</a:t>
            </a:r>
          </a:p>
        </p:txBody>
      </p:sp>
      <p:sp>
        <p:nvSpPr>
          <p:cNvPr id="8" name="矩形 7"/>
          <p:cNvSpPr/>
          <p:nvPr/>
        </p:nvSpPr>
        <p:spPr>
          <a:xfrm>
            <a:off x="1396653" y="848122"/>
            <a:ext cx="2520553" cy="276225"/>
          </a:xfrm>
          <a:prstGeom prst="rect">
            <a:avLst/>
          </a:prstGeom>
          <a:solidFill>
            <a:srgbClr val="EA7204"/>
          </a:solidFill>
          <a:ln w="25400" cap="flat" cmpd="sng" algn="ctr">
            <a:solidFill>
              <a:srgbClr val="EA7204"/>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dirty="0">
                <a:ln>
                  <a:noFill/>
                </a:ln>
                <a:solidFill>
                  <a:prstClr val="white"/>
                </a:solidFill>
                <a:effectLst/>
                <a:uLnTx/>
                <a:uFillTx/>
                <a:latin typeface="宋体"/>
                <a:ea typeface="宋体"/>
                <a:cs typeface="+mn-cs"/>
              </a:rPr>
              <a:t>解释过去</a:t>
            </a:r>
          </a:p>
        </p:txBody>
      </p:sp>
      <p:sp>
        <p:nvSpPr>
          <p:cNvPr id="9" name="矩形 8"/>
          <p:cNvSpPr/>
          <p:nvPr/>
        </p:nvSpPr>
        <p:spPr>
          <a:xfrm>
            <a:off x="1408559" y="2301875"/>
            <a:ext cx="1247775" cy="276225"/>
          </a:xfrm>
          <a:prstGeom prst="rect">
            <a:avLst/>
          </a:prstGeom>
          <a:solidFill>
            <a:srgbClr val="821A19"/>
          </a:solidFill>
          <a:ln w="25400" cap="flat" cmpd="sng" algn="ctr">
            <a:solidFill>
              <a:srgbClr val="821A19"/>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描述性分析</a:t>
            </a:r>
          </a:p>
        </p:txBody>
      </p:sp>
      <p:sp>
        <p:nvSpPr>
          <p:cNvPr id="10" name="矩形 9"/>
          <p:cNvSpPr/>
          <p:nvPr/>
        </p:nvSpPr>
        <p:spPr>
          <a:xfrm>
            <a:off x="1408559" y="2626915"/>
            <a:ext cx="1247775" cy="639367"/>
          </a:xfrm>
          <a:prstGeom prst="rect">
            <a:avLst/>
          </a:prstGeom>
          <a:solidFill>
            <a:srgbClr val="D52E1C"/>
          </a:solidFill>
          <a:ln w="25400" cap="flat" cmpd="sng" algn="ctr">
            <a:solidFill>
              <a:srgbClr val="CF3215"/>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描述、总结和分析历史数据（发生了什么？）</a:t>
            </a:r>
          </a:p>
        </p:txBody>
      </p:sp>
      <p:sp>
        <p:nvSpPr>
          <p:cNvPr id="15" name="矩形 14"/>
          <p:cNvSpPr/>
          <p:nvPr/>
        </p:nvSpPr>
        <p:spPr>
          <a:xfrm>
            <a:off x="3956494" y="848122"/>
            <a:ext cx="3927872" cy="276225"/>
          </a:xfrm>
          <a:prstGeom prst="rect">
            <a:avLst/>
          </a:prstGeom>
          <a:solidFill>
            <a:srgbClr val="EA7204"/>
          </a:solidFill>
          <a:ln w="25400" cap="flat" cmpd="sng" algn="ctr">
            <a:solidFill>
              <a:srgbClr val="EA7204"/>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350" b="0" i="0" u="none" strike="noStrike" kern="0" cap="none" spc="0" normalizeH="0" baseline="0" noProof="0" dirty="0">
                <a:ln>
                  <a:noFill/>
                </a:ln>
                <a:solidFill>
                  <a:prstClr val="white"/>
                </a:solidFill>
                <a:effectLst/>
                <a:uLnTx/>
                <a:uFillTx/>
                <a:latin typeface="宋体"/>
                <a:ea typeface="宋体"/>
                <a:cs typeface="+mn-cs"/>
              </a:rPr>
              <a:t>预测未来</a:t>
            </a:r>
          </a:p>
        </p:txBody>
      </p:sp>
      <p:sp>
        <p:nvSpPr>
          <p:cNvPr id="16" name="内容占位符 2"/>
          <p:cNvSpPr txBox="1">
            <a:spLocks noChangeArrowheads="1"/>
          </p:cNvSpPr>
          <p:nvPr/>
        </p:nvSpPr>
        <p:spPr bwMode="auto">
          <a:xfrm>
            <a:off x="1408559" y="3266282"/>
            <a:ext cx="1247775" cy="79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228600">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defTabSz="914400">
              <a:buFont typeface="Arial" panose="020B0604020202020204" pitchFamily="34" charset="0"/>
              <a:buChar char="•"/>
            </a:pPr>
            <a:r>
              <a:rPr lang="zh-CN" altLang="en-US" sz="1200">
                <a:solidFill>
                  <a:prstClr val="black"/>
                </a:solidFill>
                <a:cs typeface="Times New Roman" panose="02020603050405020304" pitchFamily="18" charset="0"/>
              </a:rPr>
              <a:t>观察顾客行为</a:t>
            </a:r>
          </a:p>
          <a:p>
            <a:pPr defTabSz="914400">
              <a:buFont typeface="Arial" panose="020B0604020202020204" pitchFamily="34" charset="0"/>
              <a:buChar char="•"/>
            </a:pPr>
            <a:r>
              <a:rPr lang="zh-CN" altLang="en-US" sz="1200">
                <a:solidFill>
                  <a:prstClr val="black"/>
                </a:solidFill>
                <a:cs typeface="Times New Roman" panose="02020603050405020304" pitchFamily="18" charset="0"/>
              </a:rPr>
              <a:t>非传统的数据源，如社交监听和网络爬虫</a:t>
            </a:r>
          </a:p>
        </p:txBody>
      </p:sp>
      <p:sp>
        <p:nvSpPr>
          <p:cNvPr id="17" name="矩形 16"/>
          <p:cNvSpPr/>
          <p:nvPr/>
        </p:nvSpPr>
        <p:spPr>
          <a:xfrm>
            <a:off x="2682527" y="2013743"/>
            <a:ext cx="1247775" cy="276225"/>
          </a:xfrm>
          <a:prstGeom prst="rect">
            <a:avLst/>
          </a:prstGeom>
          <a:solidFill>
            <a:srgbClr val="821A19"/>
          </a:solidFill>
          <a:ln w="25400" cap="flat" cmpd="sng" algn="ctr">
            <a:solidFill>
              <a:srgbClr val="821A19"/>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诊断分析</a:t>
            </a:r>
          </a:p>
        </p:txBody>
      </p:sp>
      <p:sp>
        <p:nvSpPr>
          <p:cNvPr id="18" name="矩形 17"/>
          <p:cNvSpPr/>
          <p:nvPr/>
        </p:nvSpPr>
        <p:spPr>
          <a:xfrm>
            <a:off x="2682527" y="2339975"/>
            <a:ext cx="1247775" cy="638175"/>
          </a:xfrm>
          <a:prstGeom prst="rect">
            <a:avLst/>
          </a:prstGeom>
          <a:solidFill>
            <a:srgbClr val="D52E1C"/>
          </a:solidFill>
          <a:ln w="25400" cap="flat" cmpd="sng" algn="ctr">
            <a:solidFill>
              <a:srgbClr val="CF3215"/>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确定趋势和结果的原因（为什么会发生？）</a:t>
            </a:r>
          </a:p>
        </p:txBody>
      </p:sp>
      <p:sp>
        <p:nvSpPr>
          <p:cNvPr id="19" name="内容占位符 2"/>
          <p:cNvSpPr txBox="1">
            <a:spLocks noChangeArrowheads="1"/>
          </p:cNvSpPr>
          <p:nvPr/>
        </p:nvSpPr>
        <p:spPr bwMode="auto">
          <a:xfrm>
            <a:off x="2682527" y="2978151"/>
            <a:ext cx="1247775" cy="79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228600">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defTabSz="914400">
              <a:buFont typeface="Arial" panose="020B0604020202020204" pitchFamily="34" charset="0"/>
              <a:buChar char="•"/>
            </a:pPr>
            <a:r>
              <a:rPr lang="zh-CN" altLang="en-US" sz="1200">
                <a:solidFill>
                  <a:prstClr val="black"/>
                </a:solidFill>
                <a:cs typeface="Times New Roman" panose="02020603050405020304" pitchFamily="18" charset="0"/>
              </a:rPr>
              <a:t>观察顾客行为</a:t>
            </a:r>
          </a:p>
          <a:p>
            <a:pPr defTabSz="914400">
              <a:buFont typeface="Arial" panose="020B0604020202020204" pitchFamily="34" charset="0"/>
              <a:buChar char="•"/>
            </a:pPr>
            <a:r>
              <a:rPr lang="zh-CN" altLang="en-US" sz="1200">
                <a:solidFill>
                  <a:prstClr val="black"/>
                </a:solidFill>
                <a:cs typeface="Times New Roman" panose="02020603050405020304" pitchFamily="18" charset="0"/>
              </a:rPr>
              <a:t>非传统的数据源，如社交监听和网络爬虫</a:t>
            </a:r>
          </a:p>
        </p:txBody>
      </p:sp>
      <p:sp>
        <p:nvSpPr>
          <p:cNvPr id="20" name="矩形 19"/>
          <p:cNvSpPr/>
          <p:nvPr/>
        </p:nvSpPr>
        <p:spPr>
          <a:xfrm>
            <a:off x="3956496" y="1737518"/>
            <a:ext cx="1247775" cy="276225"/>
          </a:xfrm>
          <a:prstGeom prst="rect">
            <a:avLst/>
          </a:prstGeom>
          <a:solidFill>
            <a:srgbClr val="821A19"/>
          </a:solidFill>
          <a:ln w="25400" cap="flat" cmpd="sng" algn="ctr">
            <a:solidFill>
              <a:srgbClr val="821A19"/>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预测分析</a:t>
            </a:r>
          </a:p>
        </p:txBody>
      </p:sp>
      <p:sp>
        <p:nvSpPr>
          <p:cNvPr id="21" name="矩形 20"/>
          <p:cNvSpPr/>
          <p:nvPr/>
        </p:nvSpPr>
        <p:spPr>
          <a:xfrm>
            <a:off x="3956496" y="2063751"/>
            <a:ext cx="1247775" cy="638175"/>
          </a:xfrm>
          <a:prstGeom prst="rect">
            <a:avLst/>
          </a:prstGeom>
          <a:solidFill>
            <a:srgbClr val="D52E1C"/>
          </a:solidFill>
          <a:ln w="25400" cap="flat" cmpd="sng" algn="ctr">
            <a:solidFill>
              <a:srgbClr val="CF3215"/>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根据过去预测未来的结果（可能发生什么？）</a:t>
            </a:r>
          </a:p>
        </p:txBody>
      </p:sp>
      <p:sp>
        <p:nvSpPr>
          <p:cNvPr id="22" name="内容占位符 2"/>
          <p:cNvSpPr txBox="1">
            <a:spLocks noChangeArrowheads="1"/>
          </p:cNvSpPr>
          <p:nvPr/>
        </p:nvSpPr>
        <p:spPr bwMode="auto">
          <a:xfrm>
            <a:off x="3956496" y="2701925"/>
            <a:ext cx="1247775" cy="1710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228600">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defTabSz="914400">
              <a:buFont typeface="Arial" panose="020B0604020202020204" pitchFamily="34" charset="0"/>
              <a:buChar char="•"/>
            </a:pPr>
            <a:r>
              <a:rPr lang="zh-CN" altLang="en-US" sz="1200" dirty="0">
                <a:solidFill>
                  <a:prstClr val="black"/>
                </a:solidFill>
                <a:cs typeface="Times New Roman" panose="02020603050405020304" pitchFamily="18" charset="0"/>
              </a:rPr>
              <a:t>展望当前和未来客户的价值</a:t>
            </a:r>
            <a:endParaRPr lang="en-US" altLang="zh-CN" sz="1200" dirty="0">
              <a:solidFill>
                <a:prstClr val="black"/>
              </a:solidFill>
              <a:cs typeface="Times New Roman" panose="02020603050405020304" pitchFamily="18" charset="0"/>
            </a:endParaRPr>
          </a:p>
          <a:p>
            <a:pPr defTabSz="914400">
              <a:buFont typeface="Arial" panose="020B0604020202020204" pitchFamily="34" charset="0"/>
              <a:buChar char="•"/>
            </a:pPr>
            <a:r>
              <a:rPr lang="zh-CN" altLang="en-US" sz="1200" dirty="0">
                <a:solidFill>
                  <a:prstClr val="black"/>
                </a:solidFill>
                <a:cs typeface="Times New Roman" panose="02020603050405020304" pitchFamily="18" charset="0"/>
              </a:rPr>
              <a:t>情绪得分</a:t>
            </a:r>
            <a:endParaRPr lang="en-US" altLang="zh-CN" sz="1200" dirty="0">
              <a:solidFill>
                <a:prstClr val="black"/>
              </a:solidFill>
              <a:cs typeface="Times New Roman" panose="02020603050405020304" pitchFamily="18" charset="0"/>
            </a:endParaRPr>
          </a:p>
          <a:p>
            <a:pPr defTabSz="914400">
              <a:buFont typeface="Arial" panose="020B0604020202020204" pitchFamily="34" charset="0"/>
              <a:buChar char="•"/>
            </a:pPr>
            <a:r>
              <a:rPr lang="zh-CN" altLang="en-US" sz="1200" dirty="0">
                <a:solidFill>
                  <a:prstClr val="black"/>
                </a:solidFill>
                <a:cs typeface="Times New Roman" panose="02020603050405020304" pitchFamily="18" charset="0"/>
              </a:rPr>
              <a:t>图分析和自然语言处理</a:t>
            </a:r>
            <a:endParaRPr lang="en-US" altLang="zh-CN" sz="1200" dirty="0">
              <a:solidFill>
                <a:prstClr val="black"/>
              </a:solidFill>
              <a:cs typeface="Times New Roman" panose="02020603050405020304" pitchFamily="18" charset="0"/>
            </a:endParaRPr>
          </a:p>
          <a:p>
            <a:pPr defTabSz="914400">
              <a:buFont typeface="Arial" panose="020B0604020202020204" pitchFamily="34" charset="0"/>
              <a:buChar char="•"/>
            </a:pPr>
            <a:r>
              <a:rPr lang="zh-CN" altLang="en-US" sz="1200" dirty="0">
                <a:solidFill>
                  <a:prstClr val="black"/>
                </a:solidFill>
                <a:cs typeface="Times New Roman" panose="02020603050405020304" pitchFamily="18" charset="0"/>
              </a:rPr>
              <a:t>识别隐藏的关系和主题</a:t>
            </a:r>
            <a:endParaRPr lang="en-US" altLang="zh-CN" sz="1200" dirty="0">
              <a:solidFill>
                <a:prstClr val="black"/>
              </a:solidFill>
              <a:cs typeface="Times New Roman" panose="02020603050405020304" pitchFamily="18" charset="0"/>
            </a:endParaRPr>
          </a:p>
          <a:p>
            <a:pPr defTabSz="914400">
              <a:buFont typeface="Arial" panose="020B0604020202020204" pitchFamily="34" charset="0"/>
              <a:buChar char="•"/>
            </a:pPr>
            <a:r>
              <a:rPr lang="zh-CN" altLang="en-US" sz="1200" dirty="0">
                <a:solidFill>
                  <a:prstClr val="black"/>
                </a:solidFill>
                <a:cs typeface="Times New Roman" panose="02020603050405020304" pitchFamily="18" charset="0"/>
              </a:rPr>
              <a:t>双目标模型</a:t>
            </a:r>
            <a:endParaRPr lang="en-US" altLang="zh-CN" sz="1200" dirty="0">
              <a:solidFill>
                <a:prstClr val="black"/>
              </a:solidFill>
              <a:cs typeface="Times New Roman" panose="02020603050405020304" pitchFamily="18" charset="0"/>
            </a:endParaRPr>
          </a:p>
          <a:p>
            <a:pPr defTabSz="914400">
              <a:buFont typeface="Arial" panose="020B0604020202020204" pitchFamily="34" charset="0"/>
              <a:buChar char="•"/>
            </a:pPr>
            <a:r>
              <a:rPr lang="zh-CN" altLang="en-US" sz="1200" dirty="0">
                <a:solidFill>
                  <a:prstClr val="black"/>
                </a:solidFill>
                <a:cs typeface="Times New Roman" panose="02020603050405020304" pitchFamily="18" charset="0"/>
              </a:rPr>
              <a:t>行为经济学</a:t>
            </a:r>
          </a:p>
        </p:txBody>
      </p:sp>
      <p:sp>
        <p:nvSpPr>
          <p:cNvPr id="23" name="矩形 22"/>
          <p:cNvSpPr/>
          <p:nvPr/>
        </p:nvSpPr>
        <p:spPr>
          <a:xfrm>
            <a:off x="5229274" y="1461294"/>
            <a:ext cx="1247775" cy="276225"/>
          </a:xfrm>
          <a:prstGeom prst="rect">
            <a:avLst/>
          </a:prstGeom>
          <a:solidFill>
            <a:srgbClr val="821A19"/>
          </a:solidFill>
          <a:ln w="25400" cap="flat" cmpd="sng" algn="ctr">
            <a:solidFill>
              <a:srgbClr val="821A19"/>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规范分析</a:t>
            </a:r>
          </a:p>
        </p:txBody>
      </p:sp>
      <p:sp>
        <p:nvSpPr>
          <p:cNvPr id="24" name="矩形 23"/>
          <p:cNvSpPr/>
          <p:nvPr/>
        </p:nvSpPr>
        <p:spPr>
          <a:xfrm>
            <a:off x="5229274" y="1787526"/>
            <a:ext cx="1247775" cy="638175"/>
          </a:xfrm>
          <a:prstGeom prst="rect">
            <a:avLst/>
          </a:prstGeom>
          <a:solidFill>
            <a:srgbClr val="D52E1C"/>
          </a:solidFill>
          <a:ln w="25400" cap="flat" cmpd="sng" algn="ctr">
            <a:solidFill>
              <a:srgbClr val="CF3215"/>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推荐正确的或最优的行动或决定（应该做什么？）</a:t>
            </a:r>
          </a:p>
        </p:txBody>
      </p:sp>
      <p:sp>
        <p:nvSpPr>
          <p:cNvPr id="25" name="内容占位符 2"/>
          <p:cNvSpPr txBox="1">
            <a:spLocks noChangeArrowheads="1"/>
          </p:cNvSpPr>
          <p:nvPr/>
        </p:nvSpPr>
        <p:spPr bwMode="auto">
          <a:xfrm>
            <a:off x="5229274" y="2425702"/>
            <a:ext cx="1247775" cy="157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228600">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defTabSz="914400">
              <a:buFont typeface="Arial" panose="020B0604020202020204" pitchFamily="34" charset="0"/>
              <a:buChar char="•"/>
            </a:pPr>
            <a:r>
              <a:rPr lang="zh-CN" altLang="en-US" sz="1200">
                <a:solidFill>
                  <a:prstClr val="black"/>
                </a:solidFill>
                <a:cs typeface="Times New Roman" panose="02020603050405020304" pitchFamily="18" charset="0"/>
              </a:rPr>
              <a:t>实时产品和服务主张（图分析、数据湖实体解析以推断客户需求）</a:t>
            </a:r>
            <a:endParaRPr lang="en-US" altLang="zh-CN" sz="1200">
              <a:solidFill>
                <a:prstClr val="black"/>
              </a:solidFill>
              <a:cs typeface="Times New Roman" panose="02020603050405020304" pitchFamily="18" charset="0"/>
            </a:endParaRPr>
          </a:p>
          <a:p>
            <a:pPr defTabSz="914400">
              <a:buFont typeface="Arial" panose="020B0604020202020204" pitchFamily="34" charset="0"/>
              <a:buChar char="•"/>
            </a:pPr>
            <a:r>
              <a:rPr lang="zh-CN" altLang="en-US" sz="1200">
                <a:solidFill>
                  <a:prstClr val="black"/>
                </a:solidFill>
                <a:cs typeface="Times New Roman" panose="02020603050405020304" pitchFamily="18" charset="0"/>
              </a:rPr>
              <a:t>快速评估多个假设场景</a:t>
            </a:r>
            <a:endParaRPr lang="en-US" altLang="zh-CN" sz="1200">
              <a:solidFill>
                <a:prstClr val="black"/>
              </a:solidFill>
              <a:cs typeface="Times New Roman" panose="02020603050405020304" pitchFamily="18" charset="0"/>
            </a:endParaRPr>
          </a:p>
          <a:p>
            <a:pPr defTabSz="914400">
              <a:buFont typeface="Arial" panose="020B0604020202020204" pitchFamily="34" charset="0"/>
              <a:buChar char="•"/>
            </a:pPr>
            <a:r>
              <a:rPr lang="zh-CN" altLang="en-US" sz="1200">
                <a:solidFill>
                  <a:prstClr val="black"/>
                </a:solidFill>
                <a:cs typeface="Times New Roman" panose="02020603050405020304" pitchFamily="18" charset="0"/>
              </a:rPr>
              <a:t>优化决策行动</a:t>
            </a:r>
          </a:p>
        </p:txBody>
      </p:sp>
      <p:sp>
        <p:nvSpPr>
          <p:cNvPr id="26" name="矩形 25"/>
          <p:cNvSpPr/>
          <p:nvPr/>
        </p:nvSpPr>
        <p:spPr>
          <a:xfrm>
            <a:off x="6503243" y="1176734"/>
            <a:ext cx="1381125" cy="276225"/>
          </a:xfrm>
          <a:prstGeom prst="rect">
            <a:avLst/>
          </a:prstGeom>
          <a:solidFill>
            <a:srgbClr val="821A19"/>
          </a:solidFill>
          <a:ln w="25400" cap="flat" cmpd="sng" algn="ctr">
            <a:solidFill>
              <a:srgbClr val="821A19"/>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自适应与自主分析</a:t>
            </a:r>
          </a:p>
        </p:txBody>
      </p:sp>
      <p:sp>
        <p:nvSpPr>
          <p:cNvPr id="27" name="矩形 26"/>
          <p:cNvSpPr/>
          <p:nvPr/>
        </p:nvSpPr>
        <p:spPr>
          <a:xfrm>
            <a:off x="6503243" y="1501776"/>
            <a:ext cx="1381125" cy="639365"/>
          </a:xfrm>
          <a:prstGeom prst="rect">
            <a:avLst/>
          </a:prstGeom>
          <a:solidFill>
            <a:srgbClr val="D52E1C"/>
          </a:solidFill>
          <a:ln w="25400" cap="flat" cmpd="sng" algn="ctr">
            <a:solidFill>
              <a:srgbClr val="CF3215"/>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white"/>
                </a:solidFill>
                <a:effectLst/>
                <a:uLnTx/>
                <a:uFillTx/>
                <a:latin typeface="宋体"/>
                <a:ea typeface="宋体"/>
                <a:cs typeface="+mn-cs"/>
              </a:rPr>
              <a:t>自主或半自主监视、决策和行动（我们如何适应变化？）</a:t>
            </a:r>
          </a:p>
        </p:txBody>
      </p:sp>
      <p:sp>
        <p:nvSpPr>
          <p:cNvPr id="28" name="内容占位符 2"/>
          <p:cNvSpPr txBox="1">
            <a:spLocks noChangeArrowheads="1"/>
          </p:cNvSpPr>
          <p:nvPr/>
        </p:nvSpPr>
        <p:spPr bwMode="auto">
          <a:xfrm>
            <a:off x="6503243" y="2141138"/>
            <a:ext cx="1381125" cy="1709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228600">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defTabSz="914400">
              <a:buFont typeface="Arial" panose="020B0604020202020204" pitchFamily="34" charset="0"/>
              <a:buChar char="•"/>
            </a:pPr>
            <a:r>
              <a:rPr lang="zh-CN" altLang="en-US" sz="1200">
                <a:solidFill>
                  <a:prstClr val="black"/>
                </a:solidFill>
                <a:cs typeface="Times New Roman" panose="02020603050405020304" pitchFamily="18" charset="0"/>
              </a:rPr>
              <a:t>持续监控结果</a:t>
            </a:r>
            <a:endParaRPr lang="en-US" altLang="zh-CN" sz="1200">
              <a:solidFill>
                <a:prstClr val="black"/>
              </a:solidFill>
              <a:cs typeface="Times New Roman" panose="02020603050405020304" pitchFamily="18" charset="0"/>
            </a:endParaRPr>
          </a:p>
          <a:p>
            <a:pPr defTabSz="914400">
              <a:buFont typeface="Arial" panose="020B0604020202020204" pitchFamily="34" charset="0"/>
              <a:buChar char="•"/>
            </a:pPr>
            <a:r>
              <a:rPr lang="zh-CN" altLang="en-US" sz="1200">
                <a:solidFill>
                  <a:prstClr val="black"/>
                </a:solidFill>
                <a:cs typeface="Times New Roman" panose="02020603050405020304" pitchFamily="18" charset="0"/>
              </a:rPr>
              <a:t>根据不断变化的环境和改进的预测动态调整策略</a:t>
            </a:r>
            <a:endParaRPr lang="en-US" altLang="zh-CN" sz="1200">
              <a:solidFill>
                <a:prstClr val="black"/>
              </a:solidFill>
              <a:cs typeface="Times New Roman" panose="02020603050405020304" pitchFamily="18" charset="0"/>
            </a:endParaRPr>
          </a:p>
          <a:p>
            <a:pPr defTabSz="914400">
              <a:buFont typeface="Arial" panose="020B0604020202020204" pitchFamily="34" charset="0"/>
              <a:buChar char="•"/>
            </a:pPr>
            <a:r>
              <a:rPr lang="zh-CN" altLang="en-US" sz="1200">
                <a:solidFill>
                  <a:prstClr val="black"/>
                </a:solidFill>
                <a:cs typeface="Times New Roman" panose="02020603050405020304" pitchFamily="18" charset="0"/>
              </a:rPr>
              <a:t>基于代理和动态仿真模型，时间序列分析</a:t>
            </a:r>
          </a:p>
        </p:txBody>
      </p:sp>
      <p:cxnSp>
        <p:nvCxnSpPr>
          <p:cNvPr id="29" name="直接箭头连接符 28"/>
          <p:cNvCxnSpPr/>
          <p:nvPr/>
        </p:nvCxnSpPr>
        <p:spPr>
          <a:xfrm flipV="1">
            <a:off x="1362122" y="1176735"/>
            <a:ext cx="0" cy="3369469"/>
          </a:xfrm>
          <a:prstGeom prst="straightConnector1">
            <a:avLst/>
          </a:prstGeom>
          <a:noFill/>
          <a:ln w="38100" cap="flat" cmpd="sng" algn="ctr">
            <a:solidFill>
              <a:srgbClr val="CF3215"/>
            </a:solidFill>
            <a:prstDash val="solid"/>
            <a:tailEnd type="triangle"/>
          </a:ln>
          <a:effectLst>
            <a:outerShdw blurRad="40000" dist="23000" dir="5400000" rotWithShape="0">
              <a:srgbClr val="000000">
                <a:alpha val="35000"/>
              </a:srgbClr>
            </a:outerShdw>
          </a:effectLst>
        </p:spPr>
      </p:cxnSp>
      <p:cxnSp>
        <p:nvCxnSpPr>
          <p:cNvPr id="30" name="直接箭头连接符 29"/>
          <p:cNvCxnSpPr/>
          <p:nvPr/>
        </p:nvCxnSpPr>
        <p:spPr>
          <a:xfrm flipV="1">
            <a:off x="1362123" y="4546201"/>
            <a:ext cx="6407944" cy="0"/>
          </a:xfrm>
          <a:prstGeom prst="straightConnector1">
            <a:avLst/>
          </a:prstGeom>
          <a:noFill/>
          <a:ln w="38100" cap="flat" cmpd="sng" algn="ctr">
            <a:solidFill>
              <a:srgbClr val="CF3215"/>
            </a:solidFill>
            <a:prstDash val="solid"/>
            <a:tailEnd type="triangle"/>
          </a:ln>
          <a:effectLst>
            <a:outerShdw blurRad="40000" dist="23000" dir="5400000" rotWithShape="0">
              <a:srgbClr val="000000">
                <a:alpha val="35000"/>
              </a:srgbClr>
            </a:outerShdw>
          </a:effectLst>
        </p:spPr>
      </p:cxnSp>
      <p:sp>
        <p:nvSpPr>
          <p:cNvPr id="31" name="内容占位符 2"/>
          <p:cNvSpPr txBox="1">
            <a:spLocks noChangeArrowheads="1"/>
          </p:cNvSpPr>
          <p:nvPr/>
        </p:nvSpPr>
        <p:spPr bwMode="auto">
          <a:xfrm>
            <a:off x="3786237" y="4590255"/>
            <a:ext cx="1559719" cy="285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defTabSz="914400">
              <a:buFont typeface="Arial" panose="020B0604020202020204" pitchFamily="34" charset="0"/>
              <a:buNone/>
            </a:pPr>
            <a:r>
              <a:rPr lang="zh-CN" altLang="en-US" sz="1200">
                <a:solidFill>
                  <a:prstClr val="black"/>
                </a:solidFill>
                <a:cs typeface="Times New Roman" panose="02020603050405020304" pitchFamily="18" charset="0"/>
              </a:rPr>
              <a:t>数据分析复杂度增加</a:t>
            </a:r>
          </a:p>
        </p:txBody>
      </p:sp>
      <p:sp>
        <p:nvSpPr>
          <p:cNvPr id="32" name="文本框 40"/>
          <p:cNvSpPr txBox="1"/>
          <p:nvPr/>
        </p:nvSpPr>
        <p:spPr>
          <a:xfrm>
            <a:off x="1336882" y="1260079"/>
            <a:ext cx="369332" cy="1015663"/>
          </a:xfrm>
          <a:prstGeom prst="rect">
            <a:avLst/>
          </a:prstGeom>
          <a:noFill/>
        </p:spPr>
        <p:txBody>
          <a:bodyPr vert="eaVert" wrap="none">
            <a:spAutoFit/>
          </a:bodyPr>
          <a:lstStyle/>
          <a:p>
            <a:pPr defTabSz="914400">
              <a:defRPr/>
            </a:pPr>
            <a:r>
              <a:rPr lang="zh-CN" altLang="en-US" sz="1200" dirty="0">
                <a:solidFill>
                  <a:prstClr val="black"/>
                </a:solidFill>
                <a:latin typeface="宋体"/>
              </a:rPr>
              <a:t>商业价值增加</a:t>
            </a:r>
          </a:p>
        </p:txBody>
      </p:sp>
    </p:spTree>
    <p:extLst>
      <p:ext uri="{BB962C8B-B14F-4D97-AF65-F5344CB8AC3E}">
        <p14:creationId xmlns:p14="http://schemas.microsoft.com/office/powerpoint/2010/main" val="36408972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108</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3" name="矩形 12"/>
          <p:cNvSpPr/>
          <p:nvPr/>
        </p:nvSpPr>
        <p:spPr>
          <a:xfrm>
            <a:off x="1055068" y="195486"/>
            <a:ext cx="1066637" cy="438580"/>
          </a:xfrm>
          <a:prstGeom prst="rect">
            <a:avLst/>
          </a:prstGeom>
        </p:spPr>
        <p:txBody>
          <a:bodyPr wrap="none" lIns="68579" tIns="34289" rIns="68579" bIns="34289">
            <a:spAutoFit/>
          </a:bodyPr>
          <a:lstStyle/>
          <a:p>
            <a:pPr defTabSz="685783">
              <a:defRPr/>
            </a:pPr>
            <a:r>
              <a:rPr lang="zh-CN" altLang="en-US" sz="2400" b="1" dirty="0">
                <a:solidFill>
                  <a:prstClr val="black"/>
                </a:solidFill>
                <a:latin typeface="黑体" panose="02010609060101010101" pitchFamily="49" charset="-122"/>
                <a:ea typeface="黑体" panose="02010609060101010101" pitchFamily="49" charset="-122"/>
                <a:cs typeface="Segoe UI" panose="020B0502040204020203" pitchFamily="34" charset="0"/>
              </a:rPr>
              <a:t>思考题</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395536" y="935606"/>
            <a:ext cx="6840760" cy="2862322"/>
          </a:xfrm>
          <a:prstGeom prst="rect">
            <a:avLst/>
          </a:prstGeom>
        </p:spPr>
        <p:txBody>
          <a:bodyPr wrap="square">
            <a:spAutoFit/>
          </a:bodyPr>
          <a:lstStyle/>
          <a:p>
            <a:pPr marL="342900" indent="-342900">
              <a:spcBef>
                <a:spcPts val="1200"/>
              </a:spcBef>
              <a:spcAft>
                <a:spcPts val="1200"/>
              </a:spcAft>
              <a:buFont typeface="+mj-lt"/>
              <a:buAutoNum type="arabicPeriod"/>
            </a:pPr>
            <a:r>
              <a:rPr lang="zh-CN" altLang="en-US" sz="2400" dirty="0">
                <a:latin typeface="微软雅黑" panose="020B0503020204020204" pitchFamily="34" charset="-122"/>
                <a:ea typeface="微软雅黑" panose="020B0503020204020204" pitchFamily="34" charset="-122"/>
              </a:rPr>
              <a:t>思考</a:t>
            </a:r>
            <a:r>
              <a:rPr lang="en-US" altLang="zh-CN" sz="2400" dirty="0">
                <a:latin typeface="微软雅黑" panose="020B0503020204020204" pitchFamily="34" charset="-122"/>
                <a:ea typeface="微软雅黑" panose="020B0503020204020204" pitchFamily="34" charset="-122"/>
              </a:rPr>
              <a:t>DIKW</a:t>
            </a:r>
            <a:r>
              <a:rPr lang="zh-CN" altLang="en-US" sz="2400" dirty="0">
                <a:latin typeface="微软雅黑" panose="020B0503020204020204" pitchFamily="34" charset="-122"/>
                <a:ea typeface="微软雅黑" panose="020B0503020204020204" pitchFamily="34" charset="-122"/>
              </a:rPr>
              <a:t>模型可帮助我们解决哪些问题？</a:t>
            </a:r>
            <a:endParaRPr lang="en-US" altLang="zh-CN" sz="2400" dirty="0">
              <a:latin typeface="微软雅黑" panose="020B0503020204020204" pitchFamily="34" charset="-122"/>
              <a:ea typeface="微软雅黑" panose="020B0503020204020204" pitchFamily="34" charset="-122"/>
            </a:endParaRPr>
          </a:p>
          <a:p>
            <a:pPr>
              <a:spcBef>
                <a:spcPts val="1200"/>
              </a:spcBef>
              <a:spcAft>
                <a:spcPts val="1200"/>
              </a:spcAft>
            </a:pPr>
            <a:r>
              <a:rPr lang="en-US" altLang="zh-CN" sz="2400" dirty="0">
                <a:latin typeface="微软雅黑" panose="020B0503020204020204" pitchFamily="34" charset="-122"/>
                <a:ea typeface="微软雅黑" panose="020B0503020204020204" pitchFamily="34" charset="-122"/>
              </a:rPr>
              <a:t>2. </a:t>
            </a:r>
            <a:r>
              <a:rPr lang="zh-CN" altLang="en-US" sz="2400" dirty="0">
                <a:latin typeface="微软雅黑" panose="020B0503020204020204" pitchFamily="34" charset="-122"/>
                <a:ea typeface="微软雅黑" panose="020B0503020204020204" pitchFamily="34" charset="-122"/>
              </a:rPr>
              <a:t>在大数据时代下信息资源管理发生了哪些变化</a:t>
            </a:r>
            <a:endParaRPr lang="en-US" altLang="zh-CN" sz="2400" dirty="0">
              <a:latin typeface="微软雅黑" panose="020B0503020204020204" pitchFamily="34" charset="-122"/>
              <a:ea typeface="微软雅黑" panose="020B0503020204020204" pitchFamily="34" charset="-122"/>
            </a:endParaRPr>
          </a:p>
          <a:p>
            <a:pPr>
              <a:spcBef>
                <a:spcPts val="1200"/>
              </a:spcBef>
              <a:spcAft>
                <a:spcPts val="1200"/>
              </a:spcAft>
            </a:pPr>
            <a:r>
              <a:rPr lang="en-US" altLang="zh-CN" sz="2400" dirty="0">
                <a:latin typeface="微软雅黑" panose="020B0503020204020204" pitchFamily="34" charset="-122"/>
                <a:ea typeface="微软雅黑" panose="020B0503020204020204" pitchFamily="34" charset="-122"/>
              </a:rPr>
              <a:t>3. </a:t>
            </a:r>
            <a:r>
              <a:rPr lang="zh-CN" altLang="en-US" sz="2400" dirty="0">
                <a:latin typeface="微软雅黑" pitchFamily="34" charset="-122"/>
                <a:ea typeface="微软雅黑" pitchFamily="34" charset="-122"/>
              </a:rPr>
              <a:t>结合本章所学，任选一企业，从信息资源管理角度分析该企业的发展策略。</a:t>
            </a:r>
          </a:p>
          <a:p>
            <a:pPr>
              <a:spcBef>
                <a:spcPts val="1200"/>
              </a:spcBef>
              <a:spcAft>
                <a:spcPts val="1200"/>
              </a:spcAft>
            </a:pP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08972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109</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3" name="矩形 12"/>
          <p:cNvSpPr/>
          <p:nvPr/>
        </p:nvSpPr>
        <p:spPr>
          <a:xfrm>
            <a:off x="1055068" y="195486"/>
            <a:ext cx="1376016" cy="438580"/>
          </a:xfrm>
          <a:prstGeom prst="rect">
            <a:avLst/>
          </a:prstGeom>
        </p:spPr>
        <p:txBody>
          <a:bodyPr wrap="none" lIns="68579" tIns="34289" rIns="68579" bIns="34289">
            <a:spAutoFit/>
          </a:bodyPr>
          <a:lstStyle/>
          <a:p>
            <a:pPr defTabSz="685783">
              <a:defRPr/>
            </a:pPr>
            <a:r>
              <a:rPr lang="zh-CN" altLang="en-US" sz="2400" b="1" dirty="0">
                <a:solidFill>
                  <a:prstClr val="black"/>
                </a:solidFill>
                <a:latin typeface="黑体" panose="02010609060101010101" pitchFamily="49" charset="-122"/>
                <a:ea typeface="黑体" panose="02010609060101010101" pitchFamily="49" charset="-122"/>
                <a:cs typeface="Segoe UI" panose="020B0502040204020203" pitchFamily="34" charset="0"/>
              </a:rPr>
              <a:t>阅读材料</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467544" y="907182"/>
            <a:ext cx="8441429" cy="3785652"/>
          </a:xfrm>
          <a:prstGeom prst="rect">
            <a:avLst/>
          </a:prstGeom>
        </p:spPr>
        <p:txBody>
          <a:bodyPr wrap="square">
            <a:spAutoFit/>
          </a:bodyPr>
          <a:lstStyle/>
          <a:p>
            <a:pPr defTabSz="914400">
              <a:lnSpc>
                <a:spcPct val="150000"/>
              </a:lnSpc>
            </a:pPr>
            <a:r>
              <a:rPr lang="en-US" altLang="zh-CN" sz="1600" kern="0" dirty="0">
                <a:solidFill>
                  <a:prstClr val="black"/>
                </a:solidFill>
                <a:latin typeface="Times New Roman" panose="02020603050405020304" pitchFamily="18" charset="0"/>
                <a:cs typeface="Times New Roman" panose="02020603050405020304" pitchFamily="18" charset="0"/>
              </a:rPr>
              <a:t>[1]</a:t>
            </a:r>
            <a:r>
              <a:rPr lang="zh-CN" altLang="en-US" sz="1600" kern="0" dirty="0">
                <a:solidFill>
                  <a:prstClr val="black"/>
                </a:solidFill>
                <a:latin typeface="Times New Roman" panose="02020603050405020304" pitchFamily="18" charset="0"/>
                <a:cs typeface="Times New Roman" panose="02020603050405020304" pitchFamily="18" charset="0"/>
              </a:rPr>
              <a:t>马费成</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赖茂生</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信息资源管理（第三版）</a:t>
            </a:r>
            <a:r>
              <a:rPr lang="en-US" altLang="zh-CN" sz="1600" kern="0" dirty="0">
                <a:solidFill>
                  <a:prstClr val="black"/>
                </a:solidFill>
                <a:latin typeface="Times New Roman" panose="02020603050405020304" pitchFamily="18" charset="0"/>
                <a:cs typeface="Times New Roman" panose="02020603050405020304" pitchFamily="18" charset="0"/>
              </a:rPr>
              <a:t>[M]. </a:t>
            </a:r>
            <a:r>
              <a:rPr lang="zh-CN" altLang="en-US" sz="1600" kern="0" dirty="0">
                <a:solidFill>
                  <a:prstClr val="black"/>
                </a:solidFill>
                <a:latin typeface="Times New Roman" panose="02020603050405020304" pitchFamily="18" charset="0"/>
                <a:cs typeface="Times New Roman" panose="02020603050405020304" pitchFamily="18" charset="0"/>
              </a:rPr>
              <a:t>高等教育出版社</a:t>
            </a:r>
            <a:r>
              <a:rPr lang="en-US" altLang="zh-CN" sz="1600" kern="0" dirty="0">
                <a:solidFill>
                  <a:prstClr val="black"/>
                </a:solidFill>
                <a:latin typeface="Times New Roman" panose="02020603050405020304" pitchFamily="18" charset="0"/>
                <a:cs typeface="Times New Roman" panose="02020603050405020304" pitchFamily="18" charset="0"/>
              </a:rPr>
              <a:t>,2019</a:t>
            </a:r>
            <a:endParaRPr lang="zh-CN" altLang="en-US" sz="1600" kern="0" dirty="0">
              <a:solidFill>
                <a:prstClr val="black"/>
              </a:solidFill>
              <a:latin typeface="Times New Roman" panose="02020603050405020304" pitchFamily="18" charset="0"/>
              <a:cs typeface="Times New Roman" panose="02020603050405020304" pitchFamily="18" charset="0"/>
            </a:endParaRPr>
          </a:p>
          <a:p>
            <a:pPr lvl="0" defTabSz="914400">
              <a:lnSpc>
                <a:spcPct val="150000"/>
              </a:lnSpc>
            </a:pPr>
            <a:r>
              <a:rPr lang="en-US" altLang="zh-CN" sz="1600" kern="0" dirty="0">
                <a:solidFill>
                  <a:prstClr val="black"/>
                </a:solidFill>
                <a:latin typeface="Times New Roman" panose="02020603050405020304" pitchFamily="18" charset="0"/>
                <a:cs typeface="Times New Roman" panose="02020603050405020304" pitchFamily="18" charset="0"/>
              </a:rPr>
              <a:t>[2]</a:t>
            </a:r>
            <a:r>
              <a:rPr lang="zh-CN" altLang="en-US" sz="1600" kern="0" dirty="0">
                <a:solidFill>
                  <a:prstClr val="black"/>
                </a:solidFill>
                <a:latin typeface="Times New Roman" panose="02020603050405020304" pitchFamily="18" charset="0"/>
                <a:cs typeface="Times New Roman" panose="02020603050405020304" pitchFamily="18" charset="0"/>
              </a:rPr>
              <a:t>孟广均</a:t>
            </a:r>
            <a:r>
              <a:rPr lang="en-US" altLang="zh-CN" sz="1600" kern="0" dirty="0">
                <a:solidFill>
                  <a:prstClr val="black"/>
                </a:solidFill>
                <a:latin typeface="Times New Roman" panose="02020603050405020304" pitchFamily="18" charset="0"/>
                <a:cs typeface="Times New Roman" panose="02020603050405020304" pitchFamily="18" charset="0"/>
              </a:rPr>
              <a:t>. </a:t>
            </a:r>
            <a:r>
              <a:rPr lang="zh-CN" altLang="en-US" sz="1600" kern="0" dirty="0">
                <a:solidFill>
                  <a:prstClr val="black"/>
                </a:solidFill>
                <a:latin typeface="Times New Roman" panose="02020603050405020304" pitchFamily="18" charset="0"/>
                <a:cs typeface="Times New Roman" panose="02020603050405020304" pitchFamily="18" charset="0"/>
              </a:rPr>
              <a:t>信息资源管理导论</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第三版</a:t>
            </a:r>
            <a:r>
              <a:rPr lang="en-US" altLang="zh-CN" sz="1600" kern="0" dirty="0">
                <a:solidFill>
                  <a:prstClr val="black"/>
                </a:solidFill>
                <a:latin typeface="Times New Roman" panose="02020603050405020304" pitchFamily="18" charset="0"/>
                <a:cs typeface="Times New Roman" panose="02020603050405020304" pitchFamily="18" charset="0"/>
              </a:rPr>
              <a:t>)[M]. </a:t>
            </a:r>
            <a:r>
              <a:rPr lang="zh-CN" altLang="en-US" sz="1600" kern="0" dirty="0">
                <a:solidFill>
                  <a:prstClr val="black"/>
                </a:solidFill>
                <a:latin typeface="Times New Roman" panose="02020603050405020304" pitchFamily="18" charset="0"/>
                <a:cs typeface="Times New Roman" panose="02020603050405020304" pitchFamily="18" charset="0"/>
              </a:rPr>
              <a:t>科学出版社</a:t>
            </a:r>
            <a:r>
              <a:rPr lang="en-US" altLang="zh-CN" sz="1600" kern="0" dirty="0">
                <a:solidFill>
                  <a:prstClr val="black"/>
                </a:solidFill>
                <a:latin typeface="Times New Roman" panose="02020603050405020304" pitchFamily="18" charset="0"/>
                <a:cs typeface="Times New Roman" panose="02020603050405020304" pitchFamily="18" charset="0"/>
              </a:rPr>
              <a:t>, 2018 </a:t>
            </a:r>
          </a:p>
          <a:p>
            <a:pPr defTabSz="914400">
              <a:lnSpc>
                <a:spcPct val="150000"/>
              </a:lnSpc>
            </a:pPr>
            <a:r>
              <a:rPr lang="en-US" altLang="zh-CN" sz="1600" kern="0" dirty="0">
                <a:solidFill>
                  <a:prstClr val="black"/>
                </a:solidFill>
                <a:latin typeface="Times New Roman" panose="02020603050405020304" pitchFamily="18" charset="0"/>
                <a:cs typeface="Times New Roman" panose="02020603050405020304" pitchFamily="18" charset="0"/>
              </a:rPr>
              <a:t>[3]</a:t>
            </a:r>
            <a:r>
              <a:rPr lang="zh-CN" altLang="en-US" sz="1600" kern="0" dirty="0">
                <a:solidFill>
                  <a:prstClr val="black"/>
                </a:solidFill>
                <a:latin typeface="Times New Roman" panose="02020603050405020304" pitchFamily="18" charset="0"/>
                <a:cs typeface="Times New Roman" panose="02020603050405020304" pitchFamily="18" charset="0"/>
              </a:rPr>
              <a:t>张凯</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信息资源管理（第四版）</a:t>
            </a:r>
            <a:r>
              <a:rPr lang="en-US" altLang="zh-CN" sz="1600" kern="0" dirty="0">
                <a:solidFill>
                  <a:prstClr val="black"/>
                </a:solidFill>
                <a:latin typeface="Times New Roman" panose="02020603050405020304" pitchFamily="18" charset="0"/>
                <a:cs typeface="Times New Roman" panose="02020603050405020304" pitchFamily="18" charset="0"/>
              </a:rPr>
              <a:t>[M].</a:t>
            </a:r>
            <a:r>
              <a:rPr lang="zh-CN" altLang="en-US" sz="1600" kern="0" dirty="0">
                <a:solidFill>
                  <a:prstClr val="black"/>
                </a:solidFill>
                <a:latin typeface="Times New Roman" panose="02020603050405020304" pitchFamily="18" charset="0"/>
                <a:cs typeface="Times New Roman" panose="02020603050405020304" pitchFamily="18" charset="0"/>
              </a:rPr>
              <a:t>清华大学出版社，</a:t>
            </a:r>
            <a:r>
              <a:rPr lang="en-US" altLang="zh-CN" sz="1600" kern="0" dirty="0">
                <a:solidFill>
                  <a:prstClr val="black"/>
                </a:solidFill>
                <a:latin typeface="Times New Roman" panose="02020603050405020304" pitchFamily="18" charset="0"/>
                <a:cs typeface="Times New Roman" panose="02020603050405020304" pitchFamily="18" charset="0"/>
              </a:rPr>
              <a:t>2020</a:t>
            </a:r>
          </a:p>
          <a:p>
            <a:pPr defTabSz="914400">
              <a:lnSpc>
                <a:spcPct val="150000"/>
              </a:lnSpc>
            </a:pPr>
            <a:r>
              <a:rPr lang="en-US" altLang="zh-CN" sz="1600" kern="0" dirty="0">
                <a:solidFill>
                  <a:prstClr val="black"/>
                </a:solidFill>
                <a:latin typeface="Times New Roman" panose="02020603050405020304" pitchFamily="18" charset="0"/>
                <a:cs typeface="Times New Roman" panose="02020603050405020304" pitchFamily="18" charset="0"/>
              </a:rPr>
              <a:t>[4][</a:t>
            </a:r>
            <a:r>
              <a:rPr lang="zh-CN" altLang="en-US" sz="1600" kern="0" dirty="0">
                <a:solidFill>
                  <a:prstClr val="black"/>
                </a:solidFill>
                <a:latin typeface="Times New Roman" panose="02020603050405020304" pitchFamily="18" charset="0"/>
                <a:cs typeface="Times New Roman" panose="02020603050405020304" pitchFamily="18" charset="0"/>
              </a:rPr>
              <a:t>美</a:t>
            </a:r>
            <a:r>
              <a:rPr lang="en-US" altLang="zh-CN" sz="1600" kern="0" dirty="0">
                <a:solidFill>
                  <a:prstClr val="black"/>
                </a:solidFill>
                <a:latin typeface="Times New Roman" panose="02020603050405020304" pitchFamily="18" charset="0"/>
                <a:cs typeface="Times New Roman" panose="02020603050405020304" pitchFamily="18" charset="0"/>
              </a:rPr>
              <a:t>] </a:t>
            </a:r>
            <a:r>
              <a:rPr lang="zh-CN" altLang="en-US" sz="1600" kern="0" dirty="0">
                <a:solidFill>
                  <a:prstClr val="black"/>
                </a:solidFill>
                <a:latin typeface="Times New Roman" panose="02020603050405020304" pitchFamily="18" charset="0"/>
                <a:cs typeface="Times New Roman" panose="02020603050405020304" pitchFamily="18" charset="0"/>
              </a:rPr>
              <a:t>詹姆斯</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格雷克 著，高博 译</a:t>
            </a:r>
            <a:r>
              <a:rPr lang="en-US" altLang="zh-CN" sz="1600" kern="0" dirty="0">
                <a:solidFill>
                  <a:prstClr val="black"/>
                </a:solidFill>
                <a:latin typeface="Times New Roman" panose="02020603050405020304" pitchFamily="18" charset="0"/>
                <a:cs typeface="Times New Roman" panose="02020603050405020304" pitchFamily="18" charset="0"/>
              </a:rPr>
              <a:t>. </a:t>
            </a:r>
            <a:r>
              <a:rPr lang="zh-CN" altLang="en-US" sz="1600" kern="0" dirty="0">
                <a:solidFill>
                  <a:prstClr val="black"/>
                </a:solidFill>
                <a:latin typeface="Times New Roman" panose="02020603050405020304" pitchFamily="18" charset="0"/>
                <a:cs typeface="Times New Roman" panose="02020603050405020304" pitchFamily="18" charset="0"/>
              </a:rPr>
              <a:t>信息简史</a:t>
            </a:r>
            <a:r>
              <a:rPr lang="en-US" altLang="zh-CN" sz="1600" kern="0" dirty="0">
                <a:solidFill>
                  <a:prstClr val="black"/>
                </a:solidFill>
                <a:latin typeface="Times New Roman" panose="02020603050405020304" pitchFamily="18" charset="0"/>
                <a:cs typeface="Times New Roman" panose="02020603050405020304" pitchFamily="18" charset="0"/>
              </a:rPr>
              <a:t>[M].</a:t>
            </a:r>
            <a:r>
              <a:rPr lang="zh-CN" altLang="en-US" sz="1600" kern="0" dirty="0">
                <a:solidFill>
                  <a:prstClr val="black"/>
                </a:solidFill>
                <a:latin typeface="Times New Roman" panose="02020603050405020304" pitchFamily="18" charset="0"/>
                <a:cs typeface="Times New Roman" panose="02020603050405020304" pitchFamily="18" charset="0"/>
              </a:rPr>
              <a:t>人民邮电出版社</a:t>
            </a:r>
            <a:r>
              <a:rPr lang="en-US" altLang="zh-CN" sz="1600" kern="0" dirty="0">
                <a:solidFill>
                  <a:prstClr val="black"/>
                </a:solidFill>
                <a:latin typeface="Times New Roman" panose="02020603050405020304" pitchFamily="18" charset="0"/>
                <a:cs typeface="Times New Roman" panose="02020603050405020304" pitchFamily="18" charset="0"/>
              </a:rPr>
              <a:t>,2013</a:t>
            </a:r>
          </a:p>
          <a:p>
            <a:pPr defTabSz="914400">
              <a:lnSpc>
                <a:spcPct val="150000"/>
              </a:lnSpc>
            </a:pPr>
            <a:r>
              <a:rPr lang="en-US" altLang="zh-CN" sz="1600" kern="0" dirty="0">
                <a:solidFill>
                  <a:prstClr val="black"/>
                </a:solidFill>
                <a:latin typeface="Times New Roman" panose="02020603050405020304" pitchFamily="18" charset="0"/>
                <a:cs typeface="Times New Roman" panose="02020603050405020304" pitchFamily="18" charset="0"/>
              </a:rPr>
              <a:t>[5][</a:t>
            </a:r>
            <a:r>
              <a:rPr lang="zh-CN" altLang="en-US" sz="1600" kern="0" dirty="0">
                <a:solidFill>
                  <a:prstClr val="black"/>
                </a:solidFill>
                <a:latin typeface="Times New Roman" panose="02020603050405020304" pitchFamily="18" charset="0"/>
                <a:cs typeface="Times New Roman" panose="02020603050405020304" pitchFamily="18" charset="0"/>
              </a:rPr>
              <a:t>美</a:t>
            </a:r>
            <a:r>
              <a:rPr lang="en-US" altLang="zh-CN" sz="1600" kern="0" dirty="0">
                <a:solidFill>
                  <a:prstClr val="black"/>
                </a:solidFill>
                <a:latin typeface="Times New Roman" panose="02020603050405020304" pitchFamily="18" charset="0"/>
                <a:cs typeface="Times New Roman" panose="02020603050405020304" pitchFamily="18" charset="0"/>
              </a:rPr>
              <a:t>] </a:t>
            </a:r>
            <a:r>
              <a:rPr lang="zh-CN" altLang="en-US" sz="1600" kern="0" dirty="0">
                <a:solidFill>
                  <a:prstClr val="black"/>
                </a:solidFill>
                <a:latin typeface="Times New Roman" panose="02020603050405020304" pitchFamily="18" charset="0"/>
                <a:cs typeface="Times New Roman" panose="02020603050405020304" pitchFamily="18" charset="0"/>
              </a:rPr>
              <a:t>安德雷斯</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韦思岸 著，胡小锐，李凯平 译</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大数据和我们</a:t>
            </a:r>
            <a:r>
              <a:rPr lang="en-US" altLang="zh-CN" sz="1600" kern="0" dirty="0">
                <a:solidFill>
                  <a:prstClr val="black"/>
                </a:solidFill>
                <a:latin typeface="Times New Roman" panose="02020603050405020304" pitchFamily="18" charset="0"/>
                <a:cs typeface="Times New Roman" panose="02020603050405020304" pitchFamily="18" charset="0"/>
              </a:rPr>
              <a:t>[M].</a:t>
            </a:r>
            <a:r>
              <a:rPr lang="zh-CN" altLang="en-US" sz="1600" kern="0" dirty="0">
                <a:solidFill>
                  <a:prstClr val="black"/>
                </a:solidFill>
                <a:latin typeface="Times New Roman" panose="02020603050405020304" pitchFamily="18" charset="0"/>
                <a:cs typeface="Times New Roman" panose="02020603050405020304" pitchFamily="18" charset="0"/>
              </a:rPr>
              <a:t>中信出版集团</a:t>
            </a:r>
            <a:r>
              <a:rPr lang="en-US" altLang="zh-CN" sz="1600" kern="0" dirty="0">
                <a:solidFill>
                  <a:prstClr val="black"/>
                </a:solidFill>
                <a:latin typeface="Times New Roman" panose="02020603050405020304" pitchFamily="18" charset="0"/>
                <a:cs typeface="Times New Roman" panose="02020603050405020304" pitchFamily="18" charset="0"/>
              </a:rPr>
              <a:t>,2016</a:t>
            </a:r>
          </a:p>
          <a:p>
            <a:pPr defTabSz="914400">
              <a:lnSpc>
                <a:spcPct val="150000"/>
              </a:lnSpc>
            </a:pPr>
            <a:r>
              <a:rPr lang="en-US" altLang="zh-CN" sz="1600" kern="0" dirty="0">
                <a:solidFill>
                  <a:prstClr val="black"/>
                </a:solidFill>
                <a:latin typeface="Times New Roman" panose="02020603050405020304" pitchFamily="18" charset="0"/>
                <a:cs typeface="Times New Roman" panose="02020603050405020304" pitchFamily="18" charset="0"/>
              </a:rPr>
              <a:t>[6]</a:t>
            </a:r>
            <a:r>
              <a:rPr lang="zh-CN" altLang="en-US" sz="1600" kern="0" dirty="0">
                <a:solidFill>
                  <a:prstClr val="black"/>
                </a:solidFill>
                <a:latin typeface="Times New Roman" panose="02020603050405020304" pitchFamily="18" charset="0"/>
                <a:cs typeface="Times New Roman" panose="02020603050405020304" pitchFamily="18" charset="0"/>
              </a:rPr>
              <a:t>朝乐门</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信息资源管理理论的继承与创新</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大数据与数据科学视角</a:t>
            </a:r>
            <a:r>
              <a:rPr lang="en-US" altLang="zh-CN" sz="1600" kern="0" dirty="0">
                <a:solidFill>
                  <a:prstClr val="black"/>
                </a:solidFill>
                <a:latin typeface="Times New Roman" panose="02020603050405020304" pitchFamily="18" charset="0"/>
                <a:cs typeface="Times New Roman" panose="02020603050405020304" pitchFamily="18" charset="0"/>
              </a:rPr>
              <a:t>[J].</a:t>
            </a:r>
            <a:r>
              <a:rPr lang="zh-CN" altLang="en-US" sz="1600" kern="0" dirty="0">
                <a:solidFill>
                  <a:prstClr val="black"/>
                </a:solidFill>
                <a:latin typeface="Times New Roman" panose="02020603050405020304" pitchFamily="18" charset="0"/>
                <a:cs typeface="Times New Roman" panose="02020603050405020304" pitchFamily="18" charset="0"/>
              </a:rPr>
              <a:t>中国图书馆学报</a:t>
            </a:r>
            <a:r>
              <a:rPr lang="en-US" altLang="zh-CN" sz="1600" kern="0" dirty="0">
                <a:solidFill>
                  <a:prstClr val="black"/>
                </a:solidFill>
                <a:latin typeface="Times New Roman" panose="02020603050405020304" pitchFamily="18" charset="0"/>
                <a:cs typeface="Times New Roman" panose="02020603050405020304" pitchFamily="18" charset="0"/>
              </a:rPr>
              <a:t>,2019,45(02):26-42.</a:t>
            </a:r>
          </a:p>
          <a:p>
            <a:pPr defTabSz="914400">
              <a:lnSpc>
                <a:spcPct val="150000"/>
              </a:lnSpc>
            </a:pPr>
            <a:r>
              <a:rPr lang="en-US" altLang="zh-CN" sz="1600" kern="0" dirty="0">
                <a:solidFill>
                  <a:prstClr val="black"/>
                </a:solidFill>
                <a:latin typeface="Times New Roman" panose="02020603050405020304" pitchFamily="18" charset="0"/>
                <a:cs typeface="Times New Roman" panose="02020603050405020304" pitchFamily="18" charset="0"/>
              </a:rPr>
              <a:t>[7]</a:t>
            </a:r>
            <a:r>
              <a:rPr lang="zh-CN" altLang="en-US" sz="1600" kern="0" dirty="0">
                <a:solidFill>
                  <a:prstClr val="black"/>
                </a:solidFill>
                <a:latin typeface="Times New Roman" panose="02020603050405020304" pitchFamily="18" charset="0"/>
                <a:cs typeface="Times New Roman" panose="02020603050405020304" pitchFamily="18" charset="0"/>
              </a:rPr>
              <a:t>韩丽华</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魏明珠</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大数据环境下信息资源管理模式创新研究</a:t>
            </a:r>
            <a:r>
              <a:rPr lang="en-US" altLang="zh-CN" sz="1600" kern="0" dirty="0">
                <a:solidFill>
                  <a:prstClr val="black"/>
                </a:solidFill>
                <a:latin typeface="Times New Roman" panose="02020603050405020304" pitchFamily="18" charset="0"/>
                <a:cs typeface="Times New Roman" panose="02020603050405020304" pitchFamily="18" charset="0"/>
              </a:rPr>
              <a:t>[J].</a:t>
            </a:r>
            <a:r>
              <a:rPr lang="zh-CN" altLang="en-US" sz="1600" kern="0" dirty="0">
                <a:solidFill>
                  <a:prstClr val="black"/>
                </a:solidFill>
                <a:latin typeface="Times New Roman" panose="02020603050405020304" pitchFamily="18" charset="0"/>
                <a:cs typeface="Times New Roman" panose="02020603050405020304" pitchFamily="18" charset="0"/>
              </a:rPr>
              <a:t>情报科学</a:t>
            </a:r>
            <a:r>
              <a:rPr lang="en-US" altLang="zh-CN" sz="1600" kern="0" dirty="0">
                <a:solidFill>
                  <a:prstClr val="black"/>
                </a:solidFill>
                <a:latin typeface="Times New Roman" panose="02020603050405020304" pitchFamily="18" charset="0"/>
                <a:cs typeface="Times New Roman" panose="02020603050405020304" pitchFamily="18" charset="0"/>
              </a:rPr>
              <a:t>,2019,37(08):158-162.</a:t>
            </a:r>
          </a:p>
          <a:p>
            <a:pPr defTabSz="914400">
              <a:lnSpc>
                <a:spcPct val="150000"/>
              </a:lnSpc>
            </a:pPr>
            <a:r>
              <a:rPr lang="en-US" altLang="zh-CN" sz="1600" kern="0" dirty="0">
                <a:solidFill>
                  <a:prstClr val="black"/>
                </a:solidFill>
                <a:latin typeface="Times New Roman" panose="02020603050405020304" pitchFamily="18" charset="0"/>
                <a:cs typeface="Times New Roman" panose="02020603050405020304" pitchFamily="18" charset="0"/>
              </a:rPr>
              <a:t>[8]</a:t>
            </a:r>
            <a:r>
              <a:rPr lang="zh-CN" altLang="en-US" sz="1600" kern="0" dirty="0">
                <a:solidFill>
                  <a:prstClr val="black"/>
                </a:solidFill>
                <a:latin typeface="Times New Roman" panose="02020603050405020304" pitchFamily="18" charset="0"/>
                <a:cs typeface="Times New Roman" panose="02020603050405020304" pitchFamily="18" charset="0"/>
              </a:rPr>
              <a:t>崔金栋</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陈思远</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郭天成</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梁雯豪</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郭元婕</a:t>
            </a:r>
            <a:r>
              <a:rPr lang="en-US" altLang="zh-CN" sz="1600" kern="0" dirty="0">
                <a:solidFill>
                  <a:prstClr val="black"/>
                </a:solidFill>
                <a:latin typeface="Times New Roman" panose="02020603050405020304" pitchFamily="18" charset="0"/>
                <a:cs typeface="Times New Roman" panose="02020603050405020304" pitchFamily="18" charset="0"/>
              </a:rPr>
              <a:t>.</a:t>
            </a:r>
            <a:r>
              <a:rPr lang="zh-CN" altLang="en-US" sz="1600" kern="0" dirty="0">
                <a:solidFill>
                  <a:prstClr val="black"/>
                </a:solidFill>
                <a:latin typeface="Times New Roman" panose="02020603050405020304" pitchFamily="18" charset="0"/>
                <a:cs typeface="Times New Roman" panose="02020603050405020304" pitchFamily="18" charset="0"/>
              </a:rPr>
              <a:t>大数据时代融媒体信息资源管理技术需求与热点分析研究</a:t>
            </a:r>
            <a:r>
              <a:rPr lang="en-US" altLang="zh-CN" sz="1600" kern="0" dirty="0">
                <a:solidFill>
                  <a:prstClr val="black"/>
                </a:solidFill>
                <a:latin typeface="Times New Roman" panose="02020603050405020304" pitchFamily="18" charset="0"/>
                <a:cs typeface="Times New Roman" panose="02020603050405020304" pitchFamily="18" charset="0"/>
              </a:rPr>
              <a:t>[J].</a:t>
            </a:r>
            <a:r>
              <a:rPr lang="zh-CN" altLang="en-US" sz="1600" kern="0" dirty="0">
                <a:solidFill>
                  <a:prstClr val="black"/>
                </a:solidFill>
                <a:latin typeface="Times New Roman" panose="02020603050405020304" pitchFamily="18" charset="0"/>
                <a:cs typeface="Times New Roman" panose="02020603050405020304" pitchFamily="18" charset="0"/>
              </a:rPr>
              <a:t>情报科学</a:t>
            </a:r>
            <a:r>
              <a:rPr lang="en-US" altLang="zh-CN" sz="1600" kern="0" dirty="0">
                <a:solidFill>
                  <a:prstClr val="black"/>
                </a:solidFill>
                <a:latin typeface="Times New Roman" panose="02020603050405020304" pitchFamily="18" charset="0"/>
                <a:cs typeface="Times New Roman" panose="02020603050405020304" pitchFamily="18" charset="0"/>
              </a:rPr>
              <a:t>,2020,38(08):35-41+78.</a:t>
            </a:r>
          </a:p>
        </p:txBody>
      </p:sp>
    </p:spTree>
    <p:extLst>
      <p:ext uri="{BB962C8B-B14F-4D97-AF65-F5344CB8AC3E}">
        <p14:creationId xmlns:p14="http://schemas.microsoft.com/office/powerpoint/2010/main" val="41680223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211710"/>
            <a:ext cx="7756767" cy="861003"/>
          </a:xfrm>
        </p:spPr>
        <p:txBody>
          <a:bodyPr>
            <a:normAutofit/>
          </a:bodyPr>
          <a:lstStyle/>
          <a:p>
            <a:pPr>
              <a:lnSpc>
                <a:spcPct val="150000"/>
              </a:lnSpc>
            </a:pPr>
            <a:r>
              <a:rPr lang="en-US" altLang="zh-CN" sz="2800" b="1" dirty="0">
                <a:latin typeface="Times New Roman" panose="02020603050405020304" pitchFamily="18" charset="0"/>
                <a:ea typeface="华文中宋" panose="02010600040101010101" pitchFamily="2" charset="-122"/>
                <a:cs typeface="Times New Roman" panose="02020603050405020304" pitchFamily="18" charset="0"/>
              </a:rPr>
              <a:t>1.1 </a:t>
            </a:r>
            <a:r>
              <a:rPr lang="zh-CN" altLang="en-US" sz="2800" b="1" dirty="0">
                <a:latin typeface="Times New Roman" panose="02020603050405020304" pitchFamily="18" charset="0"/>
                <a:ea typeface="华文中宋" panose="02010600040101010101" pitchFamily="2" charset="-122"/>
                <a:cs typeface="Times New Roman" panose="02020603050405020304" pitchFamily="18" charset="0"/>
              </a:rPr>
              <a:t>信息</a:t>
            </a:r>
          </a:p>
        </p:txBody>
      </p:sp>
      <p:pic>
        <p:nvPicPr>
          <p:cNvPr id="3" name="图片 9"/>
          <p:cNvPicPr>
            <a:picLocks noChangeAspect="1"/>
          </p:cNvPicPr>
          <p:nvPr/>
        </p:nvPicPr>
        <p:blipFill>
          <a:blip r:embed="rId2" cstate="print"/>
          <a:srcRect/>
          <a:stretch>
            <a:fillRect/>
          </a:stretch>
        </p:blipFill>
        <p:spPr bwMode="auto">
          <a:xfrm>
            <a:off x="8140499" y="195486"/>
            <a:ext cx="552450" cy="697706"/>
          </a:xfrm>
          <a:prstGeom prst="rect">
            <a:avLst/>
          </a:prstGeom>
          <a:noFill/>
          <a:ln w="9525">
            <a:noFill/>
            <a:miter lim="800000"/>
            <a:headEnd/>
            <a:tailEnd/>
          </a:ln>
        </p:spPr>
      </p:pic>
    </p:spTree>
    <p:extLst>
      <p:ext uri="{BB962C8B-B14F-4D97-AF65-F5344CB8AC3E}">
        <p14:creationId xmlns:p14="http://schemas.microsoft.com/office/powerpoint/2010/main" val="14715504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666033" y="4121608"/>
            <a:ext cx="366029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无处不在、无时不在的信息！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sp>
        <p:nvSpPr>
          <p:cNvPr id="7" name="内容占位符 2"/>
          <p:cNvSpPr txBox="1">
            <a:spLocks/>
          </p:cNvSpPr>
          <p:nvPr/>
        </p:nvSpPr>
        <p:spPr>
          <a:xfrm>
            <a:off x="773110" y="1444399"/>
            <a:ext cx="8229600" cy="3394472"/>
          </a:xfrm>
          <a:prstGeom prst="rect">
            <a:avLst/>
          </a:prstGeom>
        </p:spPr>
        <p:txBody>
          <a:bodyPr lIns="68579" tIns="34289" rIns="68579" bIns="34289"/>
          <a:lstStyle/>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b="1" dirty="0">
              <a:solidFill>
                <a:prstClr val="black">
                  <a:lumMod val="75000"/>
                  <a:lumOff val="25000"/>
                </a:prstClr>
              </a:solidFill>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0" name="Rectangle 3">
            <a:extLst>
              <a:ext uri="{FF2B5EF4-FFF2-40B4-BE49-F238E27FC236}">
                <a16:creationId xmlns:a16="http://schemas.microsoft.com/office/drawing/2014/main" id="{CBA9DAE3-C42D-46AC-9102-568B722A8DF4}"/>
              </a:ext>
            </a:extLst>
          </p:cNvPr>
          <p:cNvSpPr txBox="1">
            <a:spLocks noChangeArrowheads="1"/>
          </p:cNvSpPr>
          <p:nvPr/>
        </p:nvSpPr>
        <p:spPr>
          <a:xfrm>
            <a:off x="644525" y="893192"/>
            <a:ext cx="4430713" cy="4678363"/>
          </a:xfrm>
          <a:prstGeom prst="rect">
            <a:avLst/>
          </a:prstGeom>
        </p:spPr>
        <p:txBody>
          <a:bodyPr>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20000"/>
              </a:lnSpc>
            </a:pPr>
            <a:r>
              <a:rPr lang="zh-CN" altLang="en-US" sz="2400" b="1" dirty="0">
                <a:latin typeface="微软雅黑" panose="020B0503020204020204" pitchFamily="34" charset="-122"/>
                <a:ea typeface="微软雅黑" panose="020B0503020204020204" pitchFamily="34" charset="-122"/>
              </a:rPr>
              <a:t>信息活动与信息行为</a:t>
            </a:r>
          </a:p>
          <a:p>
            <a:pPr lvl="1">
              <a:lnSpc>
                <a:spcPct val="120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阅读</a:t>
            </a:r>
          </a:p>
          <a:p>
            <a:pPr lvl="1">
              <a:lnSpc>
                <a:spcPct val="120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学习</a:t>
            </a:r>
          </a:p>
          <a:p>
            <a:pPr lvl="1">
              <a:lnSpc>
                <a:spcPct val="120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通信</a:t>
            </a:r>
          </a:p>
          <a:p>
            <a:pPr lvl="1">
              <a:lnSpc>
                <a:spcPct val="120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文化娱乐</a:t>
            </a:r>
          </a:p>
          <a:p>
            <a:pPr lvl="1">
              <a:lnSpc>
                <a:spcPct val="120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谈判</a:t>
            </a:r>
          </a:p>
          <a:p>
            <a:pPr lvl="1">
              <a:lnSpc>
                <a:spcPct val="120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编程</a:t>
            </a:r>
          </a:p>
          <a:p>
            <a:pPr lvl="1">
              <a:lnSpc>
                <a:spcPct val="120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a:t>
            </a:r>
          </a:p>
        </p:txBody>
      </p:sp>
      <p:pic>
        <p:nvPicPr>
          <p:cNvPr id="15" name="Picture 4">
            <a:extLst>
              <a:ext uri="{FF2B5EF4-FFF2-40B4-BE49-F238E27FC236}">
                <a16:creationId xmlns:a16="http://schemas.microsoft.com/office/drawing/2014/main" id="{F6B61B9F-1CC1-4FE4-B75D-208FE7FA48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4989" y="989294"/>
            <a:ext cx="1984375" cy="1236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5">
            <a:extLst>
              <a:ext uri="{FF2B5EF4-FFF2-40B4-BE49-F238E27FC236}">
                <a16:creationId xmlns:a16="http://schemas.microsoft.com/office/drawing/2014/main" id="{5EAB6CA1-3A83-45C5-91DB-5F63751E6A1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75624" y="2328701"/>
            <a:ext cx="1992312"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6">
            <a:extLst>
              <a:ext uri="{FF2B5EF4-FFF2-40B4-BE49-F238E27FC236}">
                <a16:creationId xmlns:a16="http://schemas.microsoft.com/office/drawing/2014/main" id="{05743F92-E11B-42FB-94D4-05B472EA351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27074" y="1011076"/>
            <a:ext cx="1985963" cy="131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7">
            <a:extLst>
              <a:ext uri="{FF2B5EF4-FFF2-40B4-BE49-F238E27FC236}">
                <a16:creationId xmlns:a16="http://schemas.microsoft.com/office/drawing/2014/main" id="{93EC7635-4729-43C0-924B-82F6615B1B5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a:xfrm>
            <a:off x="2291968" y="2561071"/>
            <a:ext cx="2359488" cy="1342604"/>
          </a:xfrm>
          <a:prstGeom prst="rect">
            <a:avLst/>
          </a:prstGeom>
          <a:noFill/>
        </p:spPr>
      </p:pic>
      <p:pic>
        <p:nvPicPr>
          <p:cNvPr id="19" name="Picture 8">
            <a:extLst>
              <a:ext uri="{FF2B5EF4-FFF2-40B4-BE49-F238E27FC236}">
                <a16:creationId xmlns:a16="http://schemas.microsoft.com/office/drawing/2014/main" id="{BC6F449E-8758-4545-A8A4-0D3A7639475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89331" y="2823375"/>
            <a:ext cx="2120900" cy="1411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6408869" y="4242199"/>
            <a:ext cx="3195204" cy="328936"/>
          </a:xfrm>
          <a:prstGeom prst="rect">
            <a:avLst/>
          </a:prstGeom>
        </p:spPr>
        <p:txBody>
          <a:bodyPr wrap="square">
            <a:spAutoFit/>
          </a:bodyPr>
          <a:lstStyle/>
          <a:p>
            <a:pPr lvl="1">
              <a:lnSpc>
                <a:spcPct val="120000"/>
              </a:lnSpc>
            </a:pPr>
            <a:r>
              <a:rPr lang="zh-CN" altLang="en-US" sz="1400" b="1" dirty="0">
                <a:solidFill>
                  <a:schemeClr val="tx2"/>
                </a:solidFill>
                <a:latin typeface="微软雅黑" panose="020B0503020204020204" pitchFamily="34" charset="-122"/>
                <a:ea typeface="微软雅黑" panose="020B0503020204020204" pitchFamily="34" charset="-122"/>
              </a:rPr>
              <a:t>图片均来源于网络</a:t>
            </a:r>
          </a:p>
        </p:txBody>
      </p:sp>
      <p:sp>
        <p:nvSpPr>
          <p:cNvPr id="20" name="矩形 19"/>
          <p:cNvSpPr/>
          <p:nvPr/>
        </p:nvSpPr>
        <p:spPr>
          <a:xfrm>
            <a:off x="1055068" y="283410"/>
            <a:ext cx="1686998"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什么是信息？</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spTree>
    <p:extLst>
      <p:ext uri="{BB962C8B-B14F-4D97-AF65-F5344CB8AC3E}">
        <p14:creationId xmlns:p14="http://schemas.microsoft.com/office/powerpoint/2010/main" val="6741829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1686998"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什么是信息？</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3" name="文本框 1"/>
          <p:cNvSpPr txBox="1">
            <a:spLocks noChangeArrowheads="1"/>
          </p:cNvSpPr>
          <p:nvPr/>
        </p:nvSpPr>
        <p:spPr bwMode="auto">
          <a:xfrm>
            <a:off x="1763688" y="959297"/>
            <a:ext cx="7001996" cy="12695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dirty="0">
                <a:latin typeface="微软雅黑" pitchFamily="34" charset="-122"/>
                <a:ea typeface="微软雅黑" pitchFamily="34" charset="-122"/>
              </a:rPr>
              <a:t>       古代唐朝诗人就曾吟出了“梦断美人沉信息、目穿长路倚楼台”的佳句，这里的“信息”就是音信、消息的意思。在英文中，“</a:t>
            </a:r>
            <a:r>
              <a:rPr lang="en-US" altLang="zh-CN" dirty="0">
                <a:latin typeface="微软雅黑" pitchFamily="34" charset="-122"/>
                <a:ea typeface="微软雅黑" pitchFamily="34" charset="-122"/>
              </a:rPr>
              <a:t>information</a:t>
            </a:r>
            <a:r>
              <a:rPr lang="zh-CN" altLang="en-US" dirty="0">
                <a:latin typeface="微软雅黑" pitchFamily="34" charset="-122"/>
                <a:ea typeface="微软雅黑" pitchFamily="34" charset="-122"/>
              </a:rPr>
              <a:t>（信息）”和“</a:t>
            </a:r>
            <a:r>
              <a:rPr lang="en-US" altLang="zh-CN" dirty="0">
                <a:latin typeface="微软雅黑" pitchFamily="34" charset="-122"/>
                <a:ea typeface="微软雅黑" pitchFamily="34" charset="-122"/>
              </a:rPr>
              <a:t>message”</a:t>
            </a:r>
            <a:r>
              <a:rPr lang="zh-CN" altLang="en-US" dirty="0">
                <a:latin typeface="微软雅黑" pitchFamily="34" charset="-122"/>
                <a:ea typeface="微软雅黑" pitchFamily="34" charset="-122"/>
              </a:rPr>
              <a:t>也经常相互通用。</a:t>
            </a:r>
            <a:endParaRPr lang="zh-CN" altLang="en-US" sz="1400" dirty="0">
              <a:latin typeface="微软雅黑" pitchFamily="34" charset="-122"/>
              <a:ea typeface="微软雅黑" pitchFamily="34" charset="-122"/>
            </a:endParaRPr>
          </a:p>
        </p:txBody>
      </p:sp>
      <p:sp>
        <p:nvSpPr>
          <p:cNvPr id="24" name="文本框 9"/>
          <p:cNvSpPr txBox="1">
            <a:spLocks noChangeArrowheads="1"/>
          </p:cNvSpPr>
          <p:nvPr/>
        </p:nvSpPr>
        <p:spPr bwMode="auto">
          <a:xfrm>
            <a:off x="1763688" y="3003347"/>
            <a:ext cx="7005901" cy="12695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dirty="0">
                <a:latin typeface="微软雅黑" pitchFamily="34" charset="-122"/>
                <a:ea typeface="微软雅黑" pitchFamily="34" charset="-122"/>
              </a:rPr>
              <a:t>       在通信领域，信息被最早作为科学对象来加以研究，这也是对信息最常见的一种理解，即通讯专家申农的信息定义，“信息是用来减少随机不确定性的东西。”</a:t>
            </a:r>
          </a:p>
        </p:txBody>
      </p:sp>
      <p:sp>
        <p:nvSpPr>
          <p:cNvPr id="25" name="Freeform 6"/>
          <p:cNvSpPr>
            <a:spLocks/>
          </p:cNvSpPr>
          <p:nvPr/>
        </p:nvSpPr>
        <p:spPr bwMode="auto">
          <a:xfrm>
            <a:off x="689825" y="959297"/>
            <a:ext cx="951164" cy="1468437"/>
          </a:xfrm>
          <a:custGeom>
            <a:avLst/>
            <a:gdLst>
              <a:gd name="T0" fmla="*/ 0 w 1247"/>
              <a:gd name="T1" fmla="*/ 0 h 1306"/>
              <a:gd name="T2" fmla="*/ 1247 w 1247"/>
              <a:gd name="T3" fmla="*/ 0 h 1306"/>
              <a:gd name="T4" fmla="*/ 1247 w 1247"/>
              <a:gd name="T5" fmla="*/ 945 h 1306"/>
              <a:gd name="T6" fmla="*/ 623 w 1247"/>
              <a:gd name="T7" fmla="*/ 1306 h 1306"/>
              <a:gd name="T8" fmla="*/ 0 w 1247"/>
              <a:gd name="T9" fmla="*/ 945 h 1306"/>
              <a:gd name="T10" fmla="*/ 0 w 1247"/>
              <a:gd name="T11" fmla="*/ 0 h 1306"/>
            </a:gdLst>
            <a:ahLst/>
            <a:cxnLst>
              <a:cxn ang="0">
                <a:pos x="T0" y="T1"/>
              </a:cxn>
              <a:cxn ang="0">
                <a:pos x="T2" y="T3"/>
              </a:cxn>
              <a:cxn ang="0">
                <a:pos x="T4" y="T5"/>
              </a:cxn>
              <a:cxn ang="0">
                <a:pos x="T6" y="T7"/>
              </a:cxn>
              <a:cxn ang="0">
                <a:pos x="T8" y="T9"/>
              </a:cxn>
              <a:cxn ang="0">
                <a:pos x="T10" y="T11"/>
              </a:cxn>
            </a:cxnLst>
            <a:rect l="0" t="0" r="r" b="b"/>
            <a:pathLst>
              <a:path w="1247" h="1306">
                <a:moveTo>
                  <a:pt x="0" y="0"/>
                </a:moveTo>
                <a:lnTo>
                  <a:pt x="1247" y="0"/>
                </a:lnTo>
                <a:lnTo>
                  <a:pt x="1247" y="945"/>
                </a:lnTo>
                <a:lnTo>
                  <a:pt x="623" y="1306"/>
                </a:lnTo>
                <a:lnTo>
                  <a:pt x="0" y="945"/>
                </a:lnTo>
                <a:lnTo>
                  <a:pt x="0" y="0"/>
                </a:lnTo>
                <a:close/>
              </a:path>
            </a:pathLst>
          </a:custGeom>
          <a:solidFill>
            <a:schemeClr val="accent2">
              <a:lumMod val="75000"/>
            </a:schemeClr>
          </a:solidFill>
          <a:ln>
            <a:solidFill>
              <a:schemeClr val="accent2">
                <a:lumMod val="75000"/>
              </a:schemeClr>
            </a:solidFill>
          </a:ln>
        </p:spPr>
        <p:txBody>
          <a:bodyPr lIns="67394" tIns="212263" rIns="67394" bIns="33697"/>
          <a:lstStyle/>
          <a:p>
            <a:pPr algn="ctr">
              <a:defRPr/>
            </a:pPr>
            <a:endParaRPr lang="zh-CN" altLang="en-US" sz="1500" dirty="0">
              <a:solidFill>
                <a:schemeClr val="bg1"/>
              </a:solidFill>
              <a:latin typeface="微软雅黑" pitchFamily="34" charset="-122"/>
              <a:ea typeface="微软雅黑" pitchFamily="34" charset="-122"/>
            </a:endParaRPr>
          </a:p>
        </p:txBody>
      </p:sp>
      <p:sp>
        <p:nvSpPr>
          <p:cNvPr id="26" name="Freeform 7"/>
          <p:cNvSpPr>
            <a:spLocks/>
          </p:cNvSpPr>
          <p:nvPr/>
        </p:nvSpPr>
        <p:spPr bwMode="auto">
          <a:xfrm>
            <a:off x="672562" y="3003345"/>
            <a:ext cx="951164" cy="1489075"/>
          </a:xfrm>
          <a:custGeom>
            <a:avLst/>
            <a:gdLst>
              <a:gd name="T0" fmla="*/ 0 w 1247"/>
              <a:gd name="T1" fmla="*/ 0 h 1306"/>
              <a:gd name="T2" fmla="*/ 1059968 w 1247"/>
              <a:gd name="T3" fmla="*/ 0 h 1306"/>
              <a:gd name="T4" fmla="*/ 1059968 w 1247"/>
              <a:gd name="T5" fmla="*/ 1236613 h 1306"/>
              <a:gd name="T6" fmla="*/ 529559 w 1247"/>
              <a:gd name="T7" fmla="*/ 1705403 h 1306"/>
              <a:gd name="T8" fmla="*/ 0 w 1247"/>
              <a:gd name="T9" fmla="*/ 1236613 h 1306"/>
              <a:gd name="T10" fmla="*/ 0 w 1247"/>
              <a:gd name="T11" fmla="*/ 0 h 130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7" h="1306">
                <a:moveTo>
                  <a:pt x="0" y="0"/>
                </a:moveTo>
                <a:lnTo>
                  <a:pt x="1247" y="0"/>
                </a:lnTo>
                <a:lnTo>
                  <a:pt x="1247" y="947"/>
                </a:lnTo>
                <a:lnTo>
                  <a:pt x="623" y="1306"/>
                </a:lnTo>
                <a:lnTo>
                  <a:pt x="0" y="947"/>
                </a:lnTo>
                <a:lnTo>
                  <a:pt x="0" y="0"/>
                </a:lnTo>
                <a:close/>
              </a:path>
            </a:pathLst>
          </a:custGeom>
          <a:solidFill>
            <a:schemeClr val="accent2"/>
          </a:solidFill>
          <a:ln w="9525">
            <a:solidFill>
              <a:schemeClr val="accent2"/>
            </a:solidFill>
            <a:round/>
            <a:headEnd/>
            <a:tailEnd/>
          </a:ln>
        </p:spPr>
        <p:txBody>
          <a:bodyPr lIns="67394" tIns="212263" rIns="67394" bIns="33697"/>
          <a:lstStyle/>
          <a:p>
            <a:endParaRPr lang="zh-CN" altLang="en-US"/>
          </a:p>
        </p:txBody>
      </p:sp>
      <p:sp>
        <p:nvSpPr>
          <p:cNvPr id="27" name="Freeform 12"/>
          <p:cNvSpPr>
            <a:spLocks noEditPoints="1"/>
          </p:cNvSpPr>
          <p:nvPr/>
        </p:nvSpPr>
        <p:spPr bwMode="auto">
          <a:xfrm>
            <a:off x="968756" y="3330370"/>
            <a:ext cx="358775" cy="357188"/>
          </a:xfrm>
          <a:custGeom>
            <a:avLst/>
            <a:gdLst>
              <a:gd name="T0" fmla="*/ 243171 w 283"/>
              <a:gd name="T1" fmla="*/ 54134 h 283"/>
              <a:gd name="T2" fmla="*/ 229239 w 283"/>
              <a:gd name="T3" fmla="*/ 41544 h 283"/>
              <a:gd name="T4" fmla="*/ 325495 w 283"/>
              <a:gd name="T5" fmla="*/ 171213 h 283"/>
              <a:gd name="T6" fmla="*/ 358424 w 283"/>
              <a:gd name="T7" fmla="*/ 171213 h 283"/>
              <a:gd name="T8" fmla="*/ 303964 w 283"/>
              <a:gd name="T9" fmla="*/ 225347 h 283"/>
              <a:gd name="T10" fmla="*/ 248237 w 283"/>
              <a:gd name="T11" fmla="*/ 171213 h 283"/>
              <a:gd name="T12" fmla="*/ 279900 w 283"/>
              <a:gd name="T13" fmla="*/ 171213 h 283"/>
              <a:gd name="T14" fmla="*/ 214041 w 283"/>
              <a:gd name="T15" fmla="*/ 83089 h 283"/>
              <a:gd name="T16" fmla="*/ 243171 w 283"/>
              <a:gd name="T17" fmla="*/ 54134 h 283"/>
              <a:gd name="T18" fmla="*/ 243171 w 283"/>
              <a:gd name="T19" fmla="*/ 54134 h 283"/>
              <a:gd name="T20" fmla="*/ 274834 w 283"/>
              <a:gd name="T21" fmla="*/ 212758 h 283"/>
              <a:gd name="T22" fmla="*/ 274834 w 283"/>
              <a:gd name="T23" fmla="*/ 212758 h 283"/>
              <a:gd name="T24" fmla="*/ 186178 w 283"/>
              <a:gd name="T25" fmla="*/ 278222 h 283"/>
              <a:gd name="T26" fmla="*/ 186178 w 283"/>
              <a:gd name="T27" fmla="*/ 246749 h 283"/>
              <a:gd name="T28" fmla="*/ 131718 w 283"/>
              <a:gd name="T29" fmla="*/ 302141 h 283"/>
              <a:gd name="T30" fmla="*/ 186178 w 283"/>
              <a:gd name="T31" fmla="*/ 356275 h 283"/>
              <a:gd name="T32" fmla="*/ 186178 w 283"/>
              <a:gd name="T33" fmla="*/ 323543 h 283"/>
              <a:gd name="T34" fmla="*/ 317895 w 283"/>
              <a:gd name="T35" fmla="*/ 227865 h 283"/>
              <a:gd name="T36" fmla="*/ 303964 w 283"/>
              <a:gd name="T37" fmla="*/ 241713 h 283"/>
              <a:gd name="T38" fmla="*/ 274834 w 283"/>
              <a:gd name="T39" fmla="*/ 212758 h 283"/>
              <a:gd name="T40" fmla="*/ 274834 w 283"/>
              <a:gd name="T41" fmla="*/ 212758 h 283"/>
              <a:gd name="T42" fmla="*/ 144383 w 283"/>
              <a:gd name="T43" fmla="*/ 273186 h 283"/>
              <a:gd name="T44" fmla="*/ 144383 w 283"/>
              <a:gd name="T45" fmla="*/ 273186 h 283"/>
              <a:gd name="T46" fmla="*/ 115253 w 283"/>
              <a:gd name="T47" fmla="*/ 302141 h 283"/>
              <a:gd name="T48" fmla="*/ 129185 w 283"/>
              <a:gd name="T49" fmla="*/ 314731 h 283"/>
              <a:gd name="T50" fmla="*/ 32929 w 283"/>
              <a:gd name="T51" fmla="*/ 185062 h 283"/>
              <a:gd name="T52" fmla="*/ 0 w 283"/>
              <a:gd name="T53" fmla="*/ 185062 h 283"/>
              <a:gd name="T54" fmla="*/ 54460 w 283"/>
              <a:gd name="T55" fmla="*/ 130928 h 283"/>
              <a:gd name="T56" fmla="*/ 110187 w 283"/>
              <a:gd name="T57" fmla="*/ 185062 h 283"/>
              <a:gd name="T58" fmla="*/ 78524 w 283"/>
              <a:gd name="T59" fmla="*/ 185062 h 283"/>
              <a:gd name="T60" fmla="*/ 144383 w 283"/>
              <a:gd name="T61" fmla="*/ 273186 h 283"/>
              <a:gd name="T62" fmla="*/ 144383 w 283"/>
              <a:gd name="T63" fmla="*/ 273186 h 283"/>
              <a:gd name="T64" fmla="*/ 83590 w 283"/>
              <a:gd name="T65" fmla="*/ 143517 h 283"/>
              <a:gd name="T66" fmla="*/ 83590 w 283"/>
              <a:gd name="T67" fmla="*/ 143517 h 283"/>
              <a:gd name="T68" fmla="*/ 172246 w 283"/>
              <a:gd name="T69" fmla="*/ 78053 h 283"/>
              <a:gd name="T70" fmla="*/ 172246 w 283"/>
              <a:gd name="T71" fmla="*/ 109526 h 283"/>
              <a:gd name="T72" fmla="*/ 226706 w 283"/>
              <a:gd name="T73" fmla="*/ 54134 h 283"/>
              <a:gd name="T74" fmla="*/ 172246 w 283"/>
              <a:gd name="T75" fmla="*/ 0 h 283"/>
              <a:gd name="T76" fmla="*/ 172246 w 283"/>
              <a:gd name="T77" fmla="*/ 32732 h 283"/>
              <a:gd name="T78" fmla="*/ 41795 w 283"/>
              <a:gd name="T79" fmla="*/ 128410 h 283"/>
              <a:gd name="T80" fmla="*/ 54460 w 283"/>
              <a:gd name="T81" fmla="*/ 114562 h 283"/>
              <a:gd name="T82" fmla="*/ 83590 w 283"/>
              <a:gd name="T83" fmla="*/ 143517 h 283"/>
              <a:gd name="T84" fmla="*/ 83590 w 283"/>
              <a:gd name="T85" fmla="*/ 143517 h 283"/>
              <a:gd name="T86" fmla="*/ 111453 w 283"/>
              <a:gd name="T87" fmla="*/ 177508 h 283"/>
              <a:gd name="T88" fmla="*/ 111453 w 283"/>
              <a:gd name="T89" fmla="*/ 177508 h 283"/>
              <a:gd name="T90" fmla="*/ 179845 w 283"/>
              <a:gd name="T91" fmla="*/ 245490 h 283"/>
              <a:gd name="T92" fmla="*/ 246971 w 283"/>
              <a:gd name="T93" fmla="*/ 177508 h 283"/>
              <a:gd name="T94" fmla="*/ 179845 w 283"/>
              <a:gd name="T95" fmla="*/ 110785 h 283"/>
              <a:gd name="T96" fmla="*/ 111453 w 283"/>
              <a:gd name="T97" fmla="*/ 177508 h 283"/>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283" h="283">
                <a:moveTo>
                  <a:pt x="192" y="43"/>
                </a:moveTo>
                <a:cubicBezTo>
                  <a:pt x="181" y="33"/>
                  <a:pt x="181" y="33"/>
                  <a:pt x="181" y="33"/>
                </a:cubicBezTo>
                <a:cubicBezTo>
                  <a:pt x="224" y="48"/>
                  <a:pt x="255" y="88"/>
                  <a:pt x="257" y="136"/>
                </a:cubicBezTo>
                <a:cubicBezTo>
                  <a:pt x="283" y="136"/>
                  <a:pt x="283" y="136"/>
                  <a:pt x="283" y="136"/>
                </a:cubicBezTo>
                <a:cubicBezTo>
                  <a:pt x="240" y="179"/>
                  <a:pt x="240" y="179"/>
                  <a:pt x="240" y="179"/>
                </a:cubicBezTo>
                <a:cubicBezTo>
                  <a:pt x="196" y="136"/>
                  <a:pt x="196" y="136"/>
                  <a:pt x="196" y="136"/>
                </a:cubicBezTo>
                <a:cubicBezTo>
                  <a:pt x="221" y="136"/>
                  <a:pt x="221" y="136"/>
                  <a:pt x="221" y="136"/>
                </a:cubicBezTo>
                <a:cubicBezTo>
                  <a:pt x="219" y="104"/>
                  <a:pt x="198" y="77"/>
                  <a:pt x="169" y="66"/>
                </a:cubicBezTo>
                <a:cubicBezTo>
                  <a:pt x="192" y="43"/>
                  <a:pt x="192" y="43"/>
                  <a:pt x="192" y="43"/>
                </a:cubicBezTo>
                <a:cubicBezTo>
                  <a:pt x="192" y="43"/>
                  <a:pt x="192" y="43"/>
                  <a:pt x="192" y="43"/>
                </a:cubicBezTo>
                <a:close/>
                <a:moveTo>
                  <a:pt x="217" y="169"/>
                </a:moveTo>
                <a:cubicBezTo>
                  <a:pt x="217" y="169"/>
                  <a:pt x="217" y="169"/>
                  <a:pt x="217" y="169"/>
                </a:cubicBezTo>
                <a:cubicBezTo>
                  <a:pt x="206" y="198"/>
                  <a:pt x="179" y="219"/>
                  <a:pt x="147" y="221"/>
                </a:cubicBezTo>
                <a:cubicBezTo>
                  <a:pt x="147" y="196"/>
                  <a:pt x="147" y="196"/>
                  <a:pt x="147" y="196"/>
                </a:cubicBezTo>
                <a:cubicBezTo>
                  <a:pt x="104" y="240"/>
                  <a:pt x="104" y="240"/>
                  <a:pt x="104" y="240"/>
                </a:cubicBezTo>
                <a:cubicBezTo>
                  <a:pt x="147" y="283"/>
                  <a:pt x="147" y="283"/>
                  <a:pt x="147" y="283"/>
                </a:cubicBezTo>
                <a:cubicBezTo>
                  <a:pt x="147" y="257"/>
                  <a:pt x="147" y="257"/>
                  <a:pt x="147" y="257"/>
                </a:cubicBezTo>
                <a:cubicBezTo>
                  <a:pt x="195" y="255"/>
                  <a:pt x="235" y="224"/>
                  <a:pt x="251" y="181"/>
                </a:cubicBezTo>
                <a:cubicBezTo>
                  <a:pt x="240" y="192"/>
                  <a:pt x="240" y="192"/>
                  <a:pt x="240" y="192"/>
                </a:cubicBezTo>
                <a:cubicBezTo>
                  <a:pt x="217" y="169"/>
                  <a:pt x="217" y="169"/>
                  <a:pt x="217" y="169"/>
                </a:cubicBezTo>
                <a:cubicBezTo>
                  <a:pt x="217" y="169"/>
                  <a:pt x="217" y="169"/>
                  <a:pt x="217" y="169"/>
                </a:cubicBezTo>
                <a:close/>
                <a:moveTo>
                  <a:pt x="114" y="217"/>
                </a:moveTo>
                <a:cubicBezTo>
                  <a:pt x="114" y="217"/>
                  <a:pt x="114" y="217"/>
                  <a:pt x="114" y="217"/>
                </a:cubicBezTo>
                <a:cubicBezTo>
                  <a:pt x="91" y="240"/>
                  <a:pt x="91" y="240"/>
                  <a:pt x="91" y="240"/>
                </a:cubicBezTo>
                <a:cubicBezTo>
                  <a:pt x="102" y="250"/>
                  <a:pt x="102" y="250"/>
                  <a:pt x="102" y="250"/>
                </a:cubicBezTo>
                <a:cubicBezTo>
                  <a:pt x="59" y="235"/>
                  <a:pt x="28" y="195"/>
                  <a:pt x="26" y="147"/>
                </a:cubicBezTo>
                <a:cubicBezTo>
                  <a:pt x="0" y="147"/>
                  <a:pt x="0" y="147"/>
                  <a:pt x="0" y="147"/>
                </a:cubicBezTo>
                <a:cubicBezTo>
                  <a:pt x="43" y="104"/>
                  <a:pt x="43" y="104"/>
                  <a:pt x="43" y="104"/>
                </a:cubicBezTo>
                <a:cubicBezTo>
                  <a:pt x="87" y="147"/>
                  <a:pt x="87" y="147"/>
                  <a:pt x="87" y="147"/>
                </a:cubicBezTo>
                <a:cubicBezTo>
                  <a:pt x="62" y="147"/>
                  <a:pt x="62" y="147"/>
                  <a:pt x="62" y="147"/>
                </a:cubicBezTo>
                <a:cubicBezTo>
                  <a:pt x="64" y="179"/>
                  <a:pt x="85" y="206"/>
                  <a:pt x="114" y="217"/>
                </a:cubicBezTo>
                <a:cubicBezTo>
                  <a:pt x="114" y="217"/>
                  <a:pt x="114" y="217"/>
                  <a:pt x="114" y="217"/>
                </a:cubicBezTo>
                <a:close/>
                <a:moveTo>
                  <a:pt x="66" y="114"/>
                </a:moveTo>
                <a:cubicBezTo>
                  <a:pt x="66" y="114"/>
                  <a:pt x="66" y="114"/>
                  <a:pt x="66" y="114"/>
                </a:cubicBezTo>
                <a:cubicBezTo>
                  <a:pt x="77" y="85"/>
                  <a:pt x="104" y="64"/>
                  <a:pt x="136" y="62"/>
                </a:cubicBezTo>
                <a:cubicBezTo>
                  <a:pt x="136" y="87"/>
                  <a:pt x="136" y="87"/>
                  <a:pt x="136" y="87"/>
                </a:cubicBezTo>
                <a:cubicBezTo>
                  <a:pt x="179" y="43"/>
                  <a:pt x="179" y="43"/>
                  <a:pt x="179" y="43"/>
                </a:cubicBezTo>
                <a:cubicBezTo>
                  <a:pt x="136" y="0"/>
                  <a:pt x="136" y="0"/>
                  <a:pt x="136" y="0"/>
                </a:cubicBezTo>
                <a:cubicBezTo>
                  <a:pt x="136" y="26"/>
                  <a:pt x="136" y="26"/>
                  <a:pt x="136" y="26"/>
                </a:cubicBezTo>
                <a:cubicBezTo>
                  <a:pt x="88" y="28"/>
                  <a:pt x="48" y="59"/>
                  <a:pt x="33" y="102"/>
                </a:cubicBezTo>
                <a:cubicBezTo>
                  <a:pt x="43" y="91"/>
                  <a:pt x="43" y="91"/>
                  <a:pt x="43" y="91"/>
                </a:cubicBezTo>
                <a:cubicBezTo>
                  <a:pt x="66" y="114"/>
                  <a:pt x="66" y="114"/>
                  <a:pt x="66" y="114"/>
                </a:cubicBezTo>
                <a:cubicBezTo>
                  <a:pt x="66" y="114"/>
                  <a:pt x="66" y="114"/>
                  <a:pt x="66" y="114"/>
                </a:cubicBezTo>
                <a:close/>
                <a:moveTo>
                  <a:pt x="88" y="141"/>
                </a:moveTo>
                <a:cubicBezTo>
                  <a:pt x="88" y="141"/>
                  <a:pt x="88" y="141"/>
                  <a:pt x="88" y="141"/>
                </a:cubicBezTo>
                <a:cubicBezTo>
                  <a:pt x="88" y="171"/>
                  <a:pt x="112" y="195"/>
                  <a:pt x="142" y="195"/>
                </a:cubicBezTo>
                <a:cubicBezTo>
                  <a:pt x="171" y="195"/>
                  <a:pt x="195" y="171"/>
                  <a:pt x="195" y="141"/>
                </a:cubicBezTo>
                <a:cubicBezTo>
                  <a:pt x="195" y="112"/>
                  <a:pt x="171" y="88"/>
                  <a:pt x="142" y="88"/>
                </a:cubicBezTo>
                <a:cubicBezTo>
                  <a:pt x="112" y="88"/>
                  <a:pt x="88" y="112"/>
                  <a:pt x="88" y="14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67394" tIns="33697" rIns="67394" bIns="33697"/>
          <a:lstStyle/>
          <a:p>
            <a:endParaRPr lang="zh-CN" altLang="en-US"/>
          </a:p>
        </p:txBody>
      </p:sp>
      <p:sp>
        <p:nvSpPr>
          <p:cNvPr id="28" name="Freeform 13"/>
          <p:cNvSpPr>
            <a:spLocks noEditPoints="1"/>
          </p:cNvSpPr>
          <p:nvPr/>
        </p:nvSpPr>
        <p:spPr bwMode="auto">
          <a:xfrm>
            <a:off x="1009735" y="1279322"/>
            <a:ext cx="346075" cy="344488"/>
          </a:xfrm>
          <a:custGeom>
            <a:avLst/>
            <a:gdLst>
              <a:gd name="T0" fmla="*/ 120249 w 285"/>
              <a:gd name="T1" fmla="*/ 239413 h 285"/>
              <a:gd name="T2" fmla="*/ 76522 w 285"/>
              <a:gd name="T3" fmla="*/ 315590 h 285"/>
              <a:gd name="T4" fmla="*/ 0 w 285"/>
              <a:gd name="T5" fmla="*/ 171700 h 285"/>
              <a:gd name="T6" fmla="*/ 161546 w 285"/>
              <a:gd name="T7" fmla="*/ 0 h 285"/>
              <a:gd name="T8" fmla="*/ 161546 w 285"/>
              <a:gd name="T9" fmla="*/ 85850 h 285"/>
              <a:gd name="T10" fmla="*/ 86239 w 285"/>
              <a:gd name="T11" fmla="*/ 171700 h 285"/>
              <a:gd name="T12" fmla="*/ 120249 w 285"/>
              <a:gd name="T13" fmla="*/ 239413 h 285"/>
              <a:gd name="T14" fmla="*/ 120249 w 285"/>
              <a:gd name="T15" fmla="*/ 239413 h 285"/>
              <a:gd name="T16" fmla="*/ 241712 w 285"/>
              <a:gd name="T17" fmla="*/ 119707 h 285"/>
              <a:gd name="T18" fmla="*/ 241712 w 285"/>
              <a:gd name="T19" fmla="*/ 119707 h 285"/>
              <a:gd name="T20" fmla="*/ 317019 w 285"/>
              <a:gd name="T21" fmla="*/ 76177 h 285"/>
              <a:gd name="T22" fmla="*/ 183409 w 285"/>
              <a:gd name="T23" fmla="*/ 0 h 285"/>
              <a:gd name="T24" fmla="*/ 183409 w 285"/>
              <a:gd name="T25" fmla="*/ 85850 h 285"/>
              <a:gd name="T26" fmla="*/ 241712 w 285"/>
              <a:gd name="T27" fmla="*/ 119707 h 285"/>
              <a:gd name="T28" fmla="*/ 327951 w 285"/>
              <a:gd name="T29" fmla="*/ 94314 h 285"/>
              <a:gd name="T30" fmla="*/ 327951 w 285"/>
              <a:gd name="T31" fmla="*/ 94314 h 285"/>
              <a:gd name="T32" fmla="*/ 252643 w 285"/>
              <a:gd name="T33" fmla="*/ 137844 h 285"/>
              <a:gd name="T34" fmla="*/ 259931 w 285"/>
              <a:gd name="T35" fmla="*/ 171700 h 285"/>
              <a:gd name="T36" fmla="*/ 172478 w 285"/>
              <a:gd name="T37" fmla="*/ 257551 h 285"/>
              <a:gd name="T38" fmla="*/ 139683 w 285"/>
              <a:gd name="T39" fmla="*/ 251505 h 285"/>
              <a:gd name="T40" fmla="*/ 95956 w 285"/>
              <a:gd name="T41" fmla="*/ 325263 h 285"/>
              <a:gd name="T42" fmla="*/ 172478 w 285"/>
              <a:gd name="T43" fmla="*/ 344610 h 285"/>
              <a:gd name="T44" fmla="*/ 346170 w 285"/>
              <a:gd name="T45" fmla="*/ 171700 h 285"/>
              <a:gd name="T46" fmla="*/ 327951 w 285"/>
              <a:gd name="T47" fmla="*/ 94314 h 28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85" h="285">
                <a:moveTo>
                  <a:pt x="99" y="198"/>
                </a:moveTo>
                <a:cubicBezTo>
                  <a:pt x="63" y="261"/>
                  <a:pt x="63" y="261"/>
                  <a:pt x="63" y="261"/>
                </a:cubicBezTo>
                <a:cubicBezTo>
                  <a:pt x="25" y="235"/>
                  <a:pt x="0" y="191"/>
                  <a:pt x="0" y="142"/>
                </a:cubicBezTo>
                <a:cubicBezTo>
                  <a:pt x="0" y="66"/>
                  <a:pt x="59" y="4"/>
                  <a:pt x="133" y="0"/>
                </a:cubicBezTo>
                <a:cubicBezTo>
                  <a:pt x="133" y="71"/>
                  <a:pt x="133" y="71"/>
                  <a:pt x="133" y="71"/>
                </a:cubicBezTo>
                <a:cubicBezTo>
                  <a:pt x="98" y="76"/>
                  <a:pt x="71" y="106"/>
                  <a:pt x="71" y="142"/>
                </a:cubicBezTo>
                <a:cubicBezTo>
                  <a:pt x="71" y="165"/>
                  <a:pt x="82" y="185"/>
                  <a:pt x="99" y="198"/>
                </a:cubicBezTo>
                <a:cubicBezTo>
                  <a:pt x="99" y="198"/>
                  <a:pt x="99" y="198"/>
                  <a:pt x="99" y="198"/>
                </a:cubicBezTo>
                <a:close/>
                <a:moveTo>
                  <a:pt x="199" y="99"/>
                </a:moveTo>
                <a:cubicBezTo>
                  <a:pt x="199" y="99"/>
                  <a:pt x="199" y="99"/>
                  <a:pt x="199" y="99"/>
                </a:cubicBezTo>
                <a:cubicBezTo>
                  <a:pt x="261" y="63"/>
                  <a:pt x="261" y="63"/>
                  <a:pt x="261" y="63"/>
                </a:cubicBezTo>
                <a:cubicBezTo>
                  <a:pt x="237" y="27"/>
                  <a:pt x="197" y="2"/>
                  <a:pt x="151" y="0"/>
                </a:cubicBezTo>
                <a:cubicBezTo>
                  <a:pt x="151" y="71"/>
                  <a:pt x="151" y="71"/>
                  <a:pt x="151" y="71"/>
                </a:cubicBezTo>
                <a:cubicBezTo>
                  <a:pt x="171" y="74"/>
                  <a:pt x="188" y="84"/>
                  <a:pt x="199" y="99"/>
                </a:cubicBezTo>
                <a:close/>
                <a:moveTo>
                  <a:pt x="270" y="78"/>
                </a:moveTo>
                <a:cubicBezTo>
                  <a:pt x="270" y="78"/>
                  <a:pt x="270" y="78"/>
                  <a:pt x="270" y="78"/>
                </a:cubicBezTo>
                <a:cubicBezTo>
                  <a:pt x="208" y="114"/>
                  <a:pt x="208" y="114"/>
                  <a:pt x="208" y="114"/>
                </a:cubicBezTo>
                <a:cubicBezTo>
                  <a:pt x="212" y="123"/>
                  <a:pt x="214" y="132"/>
                  <a:pt x="214" y="142"/>
                </a:cubicBezTo>
                <a:cubicBezTo>
                  <a:pt x="214" y="181"/>
                  <a:pt x="182" y="213"/>
                  <a:pt x="142" y="213"/>
                </a:cubicBezTo>
                <a:cubicBezTo>
                  <a:pt x="133" y="213"/>
                  <a:pt x="123" y="211"/>
                  <a:pt x="115" y="208"/>
                </a:cubicBezTo>
                <a:cubicBezTo>
                  <a:pt x="79" y="269"/>
                  <a:pt x="79" y="269"/>
                  <a:pt x="79" y="269"/>
                </a:cubicBezTo>
                <a:cubicBezTo>
                  <a:pt x="98" y="279"/>
                  <a:pt x="120" y="285"/>
                  <a:pt x="142" y="285"/>
                </a:cubicBezTo>
                <a:cubicBezTo>
                  <a:pt x="221" y="285"/>
                  <a:pt x="285" y="221"/>
                  <a:pt x="285" y="142"/>
                </a:cubicBezTo>
                <a:cubicBezTo>
                  <a:pt x="285" y="119"/>
                  <a:pt x="280" y="97"/>
                  <a:pt x="270" y="7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67394" tIns="33697" rIns="67394" bIns="33697"/>
          <a:lstStyle/>
          <a:p>
            <a:endParaRPr lang="zh-CN" altLang="en-US"/>
          </a:p>
        </p:txBody>
      </p:sp>
    </p:spTree>
    <p:extLst>
      <p:ext uri="{BB962C8B-B14F-4D97-AF65-F5344CB8AC3E}">
        <p14:creationId xmlns:p14="http://schemas.microsoft.com/office/powerpoint/2010/main" val="2214767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p:tgtEl>
                                          <p:spTgt spid="25"/>
                                        </p:tgtEl>
                                        <p:attrNameLst>
                                          <p:attrName>ppt_y</p:attrName>
                                        </p:attrNameLst>
                                      </p:cBhvr>
                                      <p:tavLst>
                                        <p:tav tm="0">
                                          <p:val>
                                            <p:strVal val="#ppt_y-#ppt_h*1.125000"/>
                                          </p:val>
                                        </p:tav>
                                        <p:tav tm="100000">
                                          <p:val>
                                            <p:strVal val="#ppt_y"/>
                                          </p:val>
                                        </p:tav>
                                      </p:tavLst>
                                    </p:anim>
                                    <p:animEffect transition="in" filter="wipe(down)">
                                      <p:cBhvr>
                                        <p:cTn id="8" dur="500"/>
                                        <p:tgtEl>
                                          <p:spTgt spid="25"/>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grpId="0" nodeType="click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additive="base">
                                        <p:cTn id="21" dur="500"/>
                                        <p:tgtEl>
                                          <p:spTgt spid="26"/>
                                        </p:tgtEl>
                                        <p:attrNameLst>
                                          <p:attrName>ppt_y</p:attrName>
                                        </p:attrNameLst>
                                      </p:cBhvr>
                                      <p:tavLst>
                                        <p:tav tm="0">
                                          <p:val>
                                            <p:strVal val="#ppt_y-#ppt_h*1.125000"/>
                                          </p:val>
                                        </p:tav>
                                        <p:tav tm="100000">
                                          <p:val>
                                            <p:strVal val="#ppt_y"/>
                                          </p:val>
                                        </p:tav>
                                      </p:tavLst>
                                    </p:anim>
                                    <p:animEffect transition="in" filter="wipe(down)">
                                      <p:cBhvr>
                                        <p:cTn id="22" dur="500"/>
                                        <p:tgtEl>
                                          <p:spTgt spid="26"/>
                                        </p:tgtEl>
                                      </p:cBhvr>
                                    </p:animEffec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500"/>
                                        <p:tgtEl>
                                          <p:spTgt spid="27"/>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6" grpId="0" animBg="1"/>
      <p:bldP spid="27" grpId="0" animBg="1"/>
      <p:bldP spid="2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1686998"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什么是信息？</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0" name="Rectangle 3">
            <a:extLst>
              <a:ext uri="{FF2B5EF4-FFF2-40B4-BE49-F238E27FC236}">
                <a16:creationId xmlns:a16="http://schemas.microsoft.com/office/drawing/2014/main" id="{DD8F294F-FEC6-4305-9BA2-3FAF71872BF0}"/>
              </a:ext>
            </a:extLst>
          </p:cNvPr>
          <p:cNvSpPr txBox="1">
            <a:spLocks noChangeArrowheads="1"/>
          </p:cNvSpPr>
          <p:nvPr/>
        </p:nvSpPr>
        <p:spPr>
          <a:xfrm>
            <a:off x="611560" y="1052781"/>
            <a:ext cx="8229600" cy="3636434"/>
          </a:xfrm>
          <a:prstGeom prst="rect">
            <a:avLst/>
          </a:prstGeom>
        </p:spPr>
        <p:txBody>
          <a:bodyPr>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gn="just">
              <a:lnSpc>
                <a:spcPct val="130000"/>
              </a:lnSpc>
            </a:pPr>
            <a:r>
              <a:rPr lang="zh-CN" altLang="zh-CN" sz="1600" b="1" dirty="0">
                <a:solidFill>
                  <a:srgbClr val="6964A0"/>
                </a:solidFill>
                <a:latin typeface="微软雅黑" panose="020B0503020204020204" pitchFamily="34" charset="-122"/>
                <a:ea typeface="微软雅黑" panose="020B0503020204020204" pitchFamily="34" charset="-122"/>
              </a:rPr>
              <a:t>美国《韦伯斯特字典》对信息</a:t>
            </a:r>
            <a:r>
              <a:rPr lang="zh-CN" altLang="en-US" sz="1600" b="1" dirty="0">
                <a:solidFill>
                  <a:srgbClr val="6964A0"/>
                </a:solidFill>
                <a:latin typeface="微软雅黑" panose="020B0503020204020204" pitchFamily="34" charset="-122"/>
                <a:ea typeface="微软雅黑" panose="020B0503020204020204" pitchFamily="34" charset="-122"/>
              </a:rPr>
              <a:t>的</a:t>
            </a:r>
            <a:r>
              <a:rPr lang="zh-CN" altLang="zh-CN" sz="1600" b="1" dirty="0">
                <a:solidFill>
                  <a:srgbClr val="6964A0"/>
                </a:solidFill>
                <a:latin typeface="微软雅黑" panose="020B0503020204020204" pitchFamily="34" charset="-122"/>
                <a:ea typeface="微软雅黑" panose="020B0503020204020204" pitchFamily="34" charset="-122"/>
              </a:rPr>
              <a:t>解释</a:t>
            </a:r>
          </a:p>
          <a:p>
            <a:pPr lvl="1" algn="just">
              <a:lnSpc>
                <a:spcPct val="130000"/>
              </a:lnSpc>
              <a:buFont typeface="Wingdings" panose="05000000000000000000" pitchFamily="2" charset="2"/>
              <a:buChar char="u"/>
            </a:pPr>
            <a:r>
              <a:rPr lang="zh-CN" altLang="zh-CN" b="1" dirty="0">
                <a:latin typeface="微软雅黑" panose="020B0503020204020204" pitchFamily="34" charset="-122"/>
                <a:ea typeface="微软雅黑" panose="020B0503020204020204" pitchFamily="34" charset="-122"/>
              </a:rPr>
              <a:t>信息是用来通讯的事实，在观察中得到的数据、新闻和知识。</a:t>
            </a:r>
            <a:endParaRPr lang="en-US" altLang="zh-CN" b="1" dirty="0">
              <a:latin typeface="微软雅黑" panose="020B0503020204020204" pitchFamily="34" charset="-122"/>
              <a:ea typeface="微软雅黑" panose="020B0503020204020204" pitchFamily="34" charset="-122"/>
            </a:endParaRPr>
          </a:p>
          <a:p>
            <a:pPr lvl="1" algn="just">
              <a:lnSpc>
                <a:spcPct val="130000"/>
              </a:lnSpc>
              <a:buFont typeface="Wingdings" panose="05000000000000000000" pitchFamily="2" charset="2"/>
              <a:buChar char="u"/>
            </a:pPr>
            <a:endParaRPr lang="zh-CN" altLang="zh-CN" b="1" dirty="0">
              <a:latin typeface="微软雅黑" panose="020B0503020204020204" pitchFamily="34" charset="-122"/>
              <a:ea typeface="微软雅黑" panose="020B0503020204020204" pitchFamily="34" charset="-122"/>
            </a:endParaRPr>
          </a:p>
          <a:p>
            <a:pPr algn="just">
              <a:lnSpc>
                <a:spcPct val="130000"/>
              </a:lnSpc>
            </a:pPr>
            <a:r>
              <a:rPr lang="zh-CN" altLang="en-US" sz="1600" b="1" dirty="0">
                <a:solidFill>
                  <a:srgbClr val="6964A0"/>
                </a:solidFill>
                <a:latin typeface="微软雅黑" panose="020B0503020204020204" pitchFamily="34" charset="-122"/>
                <a:ea typeface="微软雅黑" panose="020B0503020204020204" pitchFamily="34" charset="-122"/>
              </a:rPr>
              <a:t>英国的</a:t>
            </a:r>
            <a:r>
              <a:rPr lang="en-US" altLang="zh-CN" sz="1600" b="1" dirty="0">
                <a:solidFill>
                  <a:srgbClr val="6964A0"/>
                </a:solidFill>
                <a:latin typeface="微软雅黑" panose="020B0503020204020204" pitchFamily="34" charset="-122"/>
                <a:ea typeface="微软雅黑" panose="020B0503020204020204" pitchFamily="34" charset="-122"/>
              </a:rPr>
              <a:t>《</a:t>
            </a:r>
            <a:r>
              <a:rPr lang="zh-CN" altLang="en-US" sz="1600" b="1" dirty="0">
                <a:solidFill>
                  <a:srgbClr val="6964A0"/>
                </a:solidFill>
                <a:latin typeface="微软雅黑" panose="020B0503020204020204" pitchFamily="34" charset="-122"/>
                <a:ea typeface="微软雅黑" panose="020B0503020204020204" pitchFamily="34" charset="-122"/>
              </a:rPr>
              <a:t>牛律字典</a:t>
            </a:r>
            <a:r>
              <a:rPr lang="en-US" altLang="zh-CN" sz="1600" b="1" dirty="0">
                <a:solidFill>
                  <a:srgbClr val="6964A0"/>
                </a:solidFill>
                <a:latin typeface="微软雅黑" panose="020B0503020204020204" pitchFamily="34" charset="-122"/>
                <a:ea typeface="微软雅黑" panose="020B0503020204020204" pitchFamily="34" charset="-122"/>
              </a:rPr>
              <a:t>》</a:t>
            </a:r>
            <a:r>
              <a:rPr lang="zh-CN" altLang="en-US" sz="1600" b="1" dirty="0">
                <a:solidFill>
                  <a:srgbClr val="6964A0"/>
                </a:solidFill>
                <a:latin typeface="微软雅黑" panose="020B0503020204020204" pitchFamily="34" charset="-122"/>
                <a:ea typeface="微软雅黑" panose="020B0503020204020204" pitchFamily="34" charset="-122"/>
              </a:rPr>
              <a:t>对信息解释</a:t>
            </a:r>
          </a:p>
          <a:p>
            <a:pPr lvl="1" algn="just">
              <a:lnSpc>
                <a:spcPct val="130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信息是谈论的事情、新闻和知识</a:t>
            </a:r>
            <a:r>
              <a:rPr lang="zh-CN" altLang="zh-CN" b="1" dirty="0">
                <a:latin typeface="微软雅黑" panose="020B0503020204020204" pitchFamily="34" charset="-122"/>
                <a:ea typeface="微软雅黑" panose="020B0503020204020204" pitchFamily="34" charset="-122"/>
              </a:rPr>
              <a:t>。</a:t>
            </a:r>
            <a:endParaRPr lang="en-US" altLang="zh-CN" b="1" dirty="0">
              <a:latin typeface="微软雅黑" panose="020B0503020204020204" pitchFamily="34" charset="-122"/>
              <a:ea typeface="微软雅黑" panose="020B0503020204020204" pitchFamily="34" charset="-122"/>
            </a:endParaRPr>
          </a:p>
          <a:p>
            <a:pPr marL="150876" lvl="1" indent="0" algn="just">
              <a:lnSpc>
                <a:spcPct val="130000"/>
              </a:lnSpc>
              <a:buNone/>
            </a:pPr>
            <a:endParaRPr lang="en-US" altLang="zh-CN" b="1" dirty="0">
              <a:latin typeface="微软雅黑" panose="020B0503020204020204" pitchFamily="34" charset="-122"/>
              <a:ea typeface="微软雅黑" panose="020B0503020204020204" pitchFamily="34" charset="-122"/>
            </a:endParaRPr>
          </a:p>
          <a:p>
            <a:pPr algn="just">
              <a:lnSpc>
                <a:spcPct val="130000"/>
              </a:lnSpc>
            </a:pPr>
            <a:r>
              <a:rPr lang="en-US" altLang="zh-CN" sz="1600" b="1" dirty="0">
                <a:solidFill>
                  <a:srgbClr val="6964A0"/>
                </a:solidFill>
                <a:latin typeface="微软雅黑" panose="020B0503020204020204" pitchFamily="34" charset="-122"/>
                <a:ea typeface="微软雅黑" panose="020B0503020204020204" pitchFamily="34" charset="-122"/>
              </a:rPr>
              <a:t>《</a:t>
            </a:r>
            <a:r>
              <a:rPr lang="zh-CN" altLang="en-US" sz="1600" b="1" dirty="0">
                <a:solidFill>
                  <a:srgbClr val="6964A0"/>
                </a:solidFill>
                <a:latin typeface="微软雅黑" panose="020B0503020204020204" pitchFamily="34" charset="-122"/>
                <a:ea typeface="微软雅黑" panose="020B0503020204020204" pitchFamily="34" charset="-122"/>
              </a:rPr>
              <a:t>中国百科大辞典</a:t>
            </a:r>
            <a:r>
              <a:rPr lang="en-US" altLang="zh-CN" sz="1600" b="1" dirty="0">
                <a:solidFill>
                  <a:srgbClr val="6964A0"/>
                </a:solidFill>
                <a:latin typeface="微软雅黑" panose="020B0503020204020204" pitchFamily="34" charset="-122"/>
                <a:ea typeface="微软雅黑" panose="020B0503020204020204" pitchFamily="34" charset="-122"/>
              </a:rPr>
              <a:t>》</a:t>
            </a:r>
            <a:endParaRPr lang="zh-CN" altLang="zh-CN" sz="1600" b="1" dirty="0">
              <a:solidFill>
                <a:srgbClr val="6964A0"/>
              </a:solidFill>
              <a:latin typeface="微软雅黑" panose="020B0503020204020204" pitchFamily="34" charset="-122"/>
              <a:ea typeface="微软雅黑" panose="020B0503020204020204" pitchFamily="34" charset="-122"/>
            </a:endParaRPr>
          </a:p>
          <a:p>
            <a:pPr lvl="1" algn="just">
              <a:lnSpc>
                <a:spcPct val="130000"/>
              </a:lnSpc>
              <a:buFont typeface="Wingdings" panose="05000000000000000000" pitchFamily="2" charset="2"/>
              <a:buChar char="u"/>
            </a:pPr>
            <a:r>
              <a:rPr lang="zh-CN" altLang="zh-CN" b="1" dirty="0">
                <a:latin typeface="微软雅黑" panose="020B0503020204020204" pitchFamily="34" charset="-122"/>
                <a:ea typeface="微软雅黑" panose="020B0503020204020204" pitchFamily="34" charset="-122"/>
              </a:rPr>
              <a:t>一般指消息、情报、指令、数据、密码、信号等有关周围环境的知识。</a:t>
            </a:r>
            <a:endParaRPr lang="en-US" altLang="zh-CN" b="1" dirty="0">
              <a:latin typeface="微软雅黑" panose="020B0503020204020204" pitchFamily="34" charset="-122"/>
              <a:ea typeface="微软雅黑" panose="020B0503020204020204" pitchFamily="34" charset="-122"/>
            </a:endParaRPr>
          </a:p>
          <a:p>
            <a:pPr marL="150876" lvl="1" indent="0" algn="just">
              <a:lnSpc>
                <a:spcPct val="130000"/>
              </a:lnSpc>
              <a:buNone/>
            </a:pPr>
            <a:endParaRPr lang="en-US" altLang="zh-CN" b="1" dirty="0">
              <a:latin typeface="微软雅黑" panose="020B0503020204020204" pitchFamily="34" charset="-122"/>
              <a:ea typeface="微软雅黑" panose="020B0503020204020204" pitchFamily="34" charset="-122"/>
            </a:endParaRPr>
          </a:p>
          <a:p>
            <a:pPr lvl="1" algn="just">
              <a:lnSpc>
                <a:spcPct val="130000"/>
              </a:lnSpc>
              <a:buFont typeface="Wingdings" panose="05000000000000000000" pitchFamily="2" charset="2"/>
              <a:buChar char="u"/>
            </a:pPr>
            <a:endParaRPr lang="zh-CN" altLang="zh-CN" sz="10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320951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1686998"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什么是信息？</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8" name="Rectangle 3" descr="Rectangle: Click to edit Master text styles&#10;Second level&#10;Third level&#10;Fourth level&#10;Fifth level">
            <a:extLst>
              <a:ext uri="{FF2B5EF4-FFF2-40B4-BE49-F238E27FC236}">
                <a16:creationId xmlns:a16="http://schemas.microsoft.com/office/drawing/2014/main" id="{8BB1A5ED-59A3-4FE9-B170-8C010C9F89F9}"/>
              </a:ext>
            </a:extLst>
          </p:cNvPr>
          <p:cNvSpPr txBox="1">
            <a:spLocks noChangeArrowheads="1"/>
          </p:cNvSpPr>
          <p:nvPr/>
        </p:nvSpPr>
        <p:spPr>
          <a:xfrm>
            <a:off x="372997" y="1153498"/>
            <a:ext cx="8519484" cy="3317550"/>
          </a:xfrm>
          <a:prstGeom prst="rect">
            <a:avLst/>
          </a:prstGeom>
        </p:spPr>
        <p:txBody>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20000"/>
              </a:lnSpc>
            </a:pPr>
            <a:r>
              <a:rPr lang="en-US" altLang="zh-CN" sz="1400" b="1" dirty="0">
                <a:solidFill>
                  <a:srgbClr val="6964A0"/>
                </a:solidFill>
                <a:latin typeface="微软雅黑" panose="020B0503020204020204" pitchFamily="34" charset="-122"/>
                <a:ea typeface="微软雅黑" panose="020B0503020204020204" pitchFamily="34" charset="-122"/>
              </a:rPr>
              <a:t>  </a:t>
            </a:r>
            <a:r>
              <a:rPr lang="zh-CN" altLang="zh-CN" sz="1400" b="1" dirty="0">
                <a:solidFill>
                  <a:srgbClr val="6964A0"/>
                </a:solidFill>
                <a:latin typeface="微软雅黑" panose="020B0503020204020204" pitchFamily="34" charset="-122"/>
                <a:ea typeface="微软雅黑" panose="020B0503020204020204" pitchFamily="34" charset="-122"/>
              </a:rPr>
              <a:t>哲学界认为：</a:t>
            </a:r>
          </a:p>
          <a:p>
            <a:pPr lvl="1">
              <a:lnSpc>
                <a:spcPct val="120000"/>
              </a:lnSpc>
            </a:pPr>
            <a:r>
              <a:rPr lang="zh-CN" altLang="zh-CN" sz="1200" b="1" dirty="0">
                <a:latin typeface="微软雅黑" panose="020B0503020204020204" pitchFamily="34" charset="-122"/>
                <a:ea typeface="微软雅黑" panose="020B0503020204020204" pitchFamily="34" charset="-122"/>
              </a:rPr>
              <a:t>信息是系统有序程度的标记，信息是物质的一个重要方面，标志着物质的运动和变化的状态。</a:t>
            </a:r>
            <a:endParaRPr lang="zh-CN" altLang="zh-CN" sz="1200" dirty="0">
              <a:latin typeface="微软雅黑" panose="020B0503020204020204" pitchFamily="34" charset="-122"/>
              <a:ea typeface="微软雅黑" panose="020B0503020204020204" pitchFamily="34" charset="-122"/>
            </a:endParaRPr>
          </a:p>
          <a:p>
            <a:pPr>
              <a:lnSpc>
                <a:spcPct val="120000"/>
              </a:lnSpc>
            </a:pPr>
            <a:r>
              <a:rPr lang="en-US" altLang="zh-CN" sz="1400" b="1" dirty="0">
                <a:solidFill>
                  <a:srgbClr val="6964A0"/>
                </a:solidFill>
                <a:latin typeface="微软雅黑" panose="020B0503020204020204" pitchFamily="34" charset="-122"/>
                <a:ea typeface="微软雅黑" panose="020B0503020204020204" pitchFamily="34" charset="-122"/>
              </a:rPr>
              <a:t>  </a:t>
            </a:r>
            <a:r>
              <a:rPr lang="zh-CN" altLang="zh-CN" sz="1400" b="1" dirty="0">
                <a:solidFill>
                  <a:srgbClr val="6964A0"/>
                </a:solidFill>
                <a:latin typeface="微软雅黑" panose="020B0503020204020204" pitchFamily="34" charset="-122"/>
                <a:ea typeface="微软雅黑" panose="020B0503020204020204" pitchFamily="34" charset="-122"/>
              </a:rPr>
              <a:t>新闻学界认为：</a:t>
            </a:r>
          </a:p>
          <a:p>
            <a:pPr lvl="1">
              <a:lnSpc>
                <a:spcPct val="120000"/>
              </a:lnSpc>
            </a:pPr>
            <a:r>
              <a:rPr lang="zh-CN" altLang="zh-CN" sz="1200" b="1" dirty="0">
                <a:latin typeface="微软雅黑" panose="020B0503020204020204" pitchFamily="34" charset="-122"/>
                <a:ea typeface="微软雅黑" panose="020B0503020204020204" pitchFamily="34" charset="-122"/>
              </a:rPr>
              <a:t>信息是事物运动状态的陈述，是物与物、物与人、人与人之间的特征传输。</a:t>
            </a:r>
            <a:endParaRPr lang="en-US" altLang="zh-CN" sz="1200" b="1" dirty="0">
              <a:latin typeface="微软雅黑" panose="020B0503020204020204" pitchFamily="34" charset="-122"/>
              <a:ea typeface="微软雅黑" panose="020B0503020204020204" pitchFamily="34" charset="-122"/>
            </a:endParaRPr>
          </a:p>
          <a:p>
            <a:pPr lvl="1">
              <a:lnSpc>
                <a:spcPct val="120000"/>
              </a:lnSpc>
            </a:pPr>
            <a:r>
              <a:rPr lang="zh-CN" altLang="zh-CN" sz="1200" b="1" dirty="0">
                <a:latin typeface="微软雅黑" panose="020B0503020204020204" pitchFamily="34" charset="-122"/>
                <a:ea typeface="微软雅黑" panose="020B0503020204020204" pitchFamily="34" charset="-122"/>
              </a:rPr>
              <a:t>新闻是信息的一种，是具有新闻价值的信息</a:t>
            </a:r>
            <a:r>
              <a:rPr lang="zh-CN" altLang="en-US" sz="1200" b="1" dirty="0">
                <a:latin typeface="微软雅黑" panose="020B0503020204020204" pitchFamily="34" charset="-122"/>
                <a:ea typeface="微软雅黑" panose="020B0503020204020204" pitchFamily="34" charset="-122"/>
              </a:rPr>
              <a:t>。</a:t>
            </a:r>
            <a:endParaRPr lang="en-US" altLang="zh-CN" sz="1200" b="1" dirty="0">
              <a:latin typeface="微软雅黑" panose="020B0503020204020204" pitchFamily="34" charset="-122"/>
              <a:ea typeface="微软雅黑" panose="020B0503020204020204" pitchFamily="34" charset="-122"/>
            </a:endParaRPr>
          </a:p>
          <a:p>
            <a:pPr marL="150876" lvl="1" indent="0">
              <a:lnSpc>
                <a:spcPct val="120000"/>
              </a:lnSpc>
              <a:buNone/>
            </a:pPr>
            <a:r>
              <a:rPr lang="zh-CN" altLang="zh-CN" b="1" dirty="0">
                <a:solidFill>
                  <a:srgbClr val="6964A0"/>
                </a:solidFill>
                <a:latin typeface="微软雅黑" panose="020B0503020204020204" pitchFamily="34" charset="-122"/>
                <a:ea typeface="微软雅黑" panose="020B0503020204020204" pitchFamily="34" charset="-122"/>
              </a:rPr>
              <a:t>经济学界认为：</a:t>
            </a:r>
          </a:p>
          <a:p>
            <a:pPr lvl="1">
              <a:lnSpc>
                <a:spcPct val="120000"/>
              </a:lnSpc>
            </a:pPr>
            <a:r>
              <a:rPr lang="zh-CN" altLang="zh-CN" sz="1200" b="1" dirty="0">
                <a:latin typeface="微软雅黑" panose="020B0503020204020204" pitchFamily="34" charset="-122"/>
                <a:ea typeface="微软雅黑" panose="020B0503020204020204" pitchFamily="34" charset="-122"/>
              </a:rPr>
              <a:t>信息是反映事物特征的形式，是与物质、能量相并列的客观世界的三大要素之一，信息是管理和决策的重要依据。</a:t>
            </a:r>
            <a:endParaRPr lang="en-US" altLang="zh-CN" sz="1200" dirty="0">
              <a:latin typeface="微软雅黑" panose="020B0503020204020204" pitchFamily="34" charset="-122"/>
              <a:ea typeface="微软雅黑" panose="020B0503020204020204" pitchFamily="34" charset="-122"/>
            </a:endParaRPr>
          </a:p>
          <a:p>
            <a:pPr marL="150876" lvl="1" indent="0">
              <a:lnSpc>
                <a:spcPct val="120000"/>
              </a:lnSpc>
              <a:buNone/>
            </a:pPr>
            <a:r>
              <a:rPr lang="zh-CN" altLang="zh-CN" b="1" dirty="0">
                <a:solidFill>
                  <a:srgbClr val="6964A0"/>
                </a:solidFill>
                <a:latin typeface="微软雅黑" panose="020B0503020204020204" pitchFamily="34" charset="-122"/>
                <a:ea typeface="微软雅黑" panose="020B0503020204020204" pitchFamily="34" charset="-122"/>
              </a:rPr>
              <a:t>图书情报学界认为：</a:t>
            </a:r>
          </a:p>
          <a:p>
            <a:pPr lvl="1">
              <a:lnSpc>
                <a:spcPct val="120000"/>
              </a:lnSpc>
            </a:pPr>
            <a:r>
              <a:rPr lang="zh-CN" altLang="zh-CN" sz="1200" b="1" dirty="0">
                <a:latin typeface="微软雅黑" panose="020B0503020204020204" pitchFamily="34" charset="-122"/>
                <a:ea typeface="微软雅黑" panose="020B0503020204020204" pitchFamily="34" charset="-122"/>
              </a:rPr>
              <a:t>信息是读者通过阅读或其他认知方法处理记录所理解的东西，它不能脱离外在的事物或读者而独立存在，它是与文本和读者以及记录和用户之间的交互行为相关的，是与读者大脑中的认知结构相对应的东西。</a:t>
            </a:r>
            <a:endParaRPr lang="en-US" altLang="zh-CN" sz="1200" b="1" dirty="0">
              <a:latin typeface="微软雅黑" panose="020B0503020204020204" pitchFamily="34" charset="-122"/>
              <a:ea typeface="微软雅黑" panose="020B0503020204020204" pitchFamily="34" charset="-122"/>
            </a:endParaRPr>
          </a:p>
          <a:p>
            <a:pPr lvl="1">
              <a:lnSpc>
                <a:spcPct val="120000"/>
              </a:lnSpc>
            </a:pPr>
            <a:r>
              <a:rPr lang="zh-CN" altLang="en-US" sz="1200" b="1" dirty="0">
                <a:latin typeface="微软雅黑" panose="020B0503020204020204" pitchFamily="34" charset="-122"/>
                <a:ea typeface="微软雅黑" panose="020B0503020204020204" pitchFamily="34" charset="-122"/>
              </a:rPr>
              <a:t>信息是作为存储、传递和转化的对象的知识。</a:t>
            </a:r>
            <a:endParaRPr lang="en-US" altLang="zh-CN" sz="1200" b="1" dirty="0">
              <a:latin typeface="微软雅黑" panose="020B0503020204020204" pitchFamily="34" charset="-122"/>
              <a:ea typeface="微软雅黑" panose="020B0503020204020204" pitchFamily="34" charset="-122"/>
            </a:endParaRPr>
          </a:p>
          <a:p>
            <a:pPr marL="150876" lvl="1" indent="0">
              <a:lnSpc>
                <a:spcPct val="120000"/>
              </a:lnSpc>
              <a:buNone/>
            </a:pPr>
            <a:r>
              <a:rPr lang="zh-CN" altLang="en-US" sz="1100" b="1" dirty="0">
                <a:latin typeface="微软雅黑" panose="020B0503020204020204" pitchFamily="34" charset="-122"/>
                <a:ea typeface="微软雅黑" panose="020B0503020204020204" pitchFamily="34" charset="-122"/>
              </a:rPr>
              <a:t>参考：</a:t>
            </a:r>
            <a:r>
              <a:rPr lang="en-US" altLang="zh-CN" sz="1100" b="1" dirty="0">
                <a:latin typeface="微软雅黑" panose="020B0503020204020204" pitchFamily="34" charset="-122"/>
                <a:ea typeface="微软雅黑" panose="020B0503020204020204" pitchFamily="34" charset="-122"/>
              </a:rPr>
              <a:t> </a:t>
            </a:r>
            <a:r>
              <a:rPr lang="en-US" altLang="zh-CN" sz="1050" dirty="0">
                <a:latin typeface="微软雅黑" panose="020B0503020204020204" pitchFamily="34" charset="-122"/>
                <a:ea typeface="微软雅黑" panose="020B0503020204020204" pitchFamily="34" charset="-122"/>
              </a:rPr>
              <a:t>《</a:t>
            </a:r>
            <a:r>
              <a:rPr lang="zh-CN" altLang="en-US" sz="1050" dirty="0">
                <a:latin typeface="微软雅黑" panose="020B0503020204020204" pitchFamily="34" charset="-122"/>
                <a:ea typeface="微软雅黑" panose="020B0503020204020204" pitchFamily="34" charset="-122"/>
              </a:rPr>
              <a:t>中国大百科全书</a:t>
            </a:r>
            <a:r>
              <a:rPr lang="en-US" altLang="zh-CN" sz="1050" dirty="0">
                <a:latin typeface="微软雅黑" panose="020B0503020204020204" pitchFamily="34" charset="-122"/>
                <a:ea typeface="微软雅黑" panose="020B0503020204020204" pitchFamily="34" charset="-122"/>
              </a:rPr>
              <a:t>· </a:t>
            </a:r>
            <a:r>
              <a:rPr lang="zh-CN" altLang="en-US" sz="1050" dirty="0">
                <a:latin typeface="微软雅黑" panose="020B0503020204020204" pitchFamily="34" charset="-122"/>
                <a:ea typeface="微软雅黑" panose="020B0503020204020204" pitchFamily="34" charset="-122"/>
              </a:rPr>
              <a:t>哲学卷</a:t>
            </a:r>
            <a:r>
              <a:rPr lang="en-US" altLang="zh-CN" sz="1050" dirty="0">
                <a:latin typeface="微软雅黑" panose="020B0503020204020204" pitchFamily="34" charset="-122"/>
                <a:ea typeface="微软雅黑" panose="020B0503020204020204" pitchFamily="34" charset="-122"/>
              </a:rPr>
              <a:t>》</a:t>
            </a:r>
            <a:r>
              <a:rPr lang="zh-CN" altLang="en-US" sz="1050" dirty="0">
                <a:latin typeface="微软雅黑" panose="020B0503020204020204" pitchFamily="34" charset="-122"/>
                <a:ea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rPr>
              <a:t> 《</a:t>
            </a:r>
            <a:r>
              <a:rPr lang="zh-CN" altLang="en-US" sz="1050" dirty="0">
                <a:latin typeface="微软雅黑" panose="020B0503020204020204" pitchFamily="34" charset="-122"/>
                <a:ea typeface="微软雅黑" panose="020B0503020204020204" pitchFamily="34" charset="-122"/>
              </a:rPr>
              <a:t>中国大百科全书</a:t>
            </a:r>
            <a:r>
              <a:rPr lang="en-US" altLang="zh-CN" sz="1050" dirty="0">
                <a:latin typeface="微软雅黑" panose="020B0503020204020204" pitchFamily="34" charset="-122"/>
                <a:ea typeface="微软雅黑" panose="020B0503020204020204" pitchFamily="34" charset="-122"/>
              </a:rPr>
              <a:t>·</a:t>
            </a:r>
            <a:r>
              <a:rPr lang="zh-CN" altLang="en-US" sz="1050" dirty="0">
                <a:latin typeface="微软雅黑" panose="020B0503020204020204" pitchFamily="34" charset="-122"/>
                <a:ea typeface="微软雅黑" panose="020B0503020204020204" pitchFamily="34" charset="-122"/>
              </a:rPr>
              <a:t>新闻出版</a:t>
            </a:r>
            <a:r>
              <a:rPr lang="en-US" altLang="zh-CN" sz="1050" dirty="0">
                <a:latin typeface="微软雅黑" panose="020B0503020204020204" pitchFamily="34" charset="-122"/>
                <a:ea typeface="微软雅黑" panose="020B0503020204020204" pitchFamily="34" charset="-122"/>
              </a:rPr>
              <a:t>》</a:t>
            </a:r>
            <a:r>
              <a:rPr lang="zh-CN" altLang="en-US" sz="1050" dirty="0">
                <a:latin typeface="微软雅黑" panose="020B0503020204020204" pitchFamily="34" charset="-122"/>
                <a:ea typeface="微软雅黑" panose="020B0503020204020204" pitchFamily="34" charset="-122"/>
              </a:rPr>
              <a:t>、陈庄</a:t>
            </a:r>
            <a:r>
              <a:rPr lang="en-US" altLang="zh-CN" sz="1050" dirty="0">
                <a:latin typeface="微软雅黑" panose="020B0503020204020204" pitchFamily="34" charset="-122"/>
                <a:ea typeface="微软雅黑" panose="020B0503020204020204" pitchFamily="34" charset="-122"/>
              </a:rPr>
              <a:t>, </a:t>
            </a:r>
            <a:r>
              <a:rPr lang="zh-CN" altLang="en-US" sz="1050" dirty="0">
                <a:latin typeface="微软雅黑" panose="020B0503020204020204" pitchFamily="34" charset="-122"/>
                <a:ea typeface="微软雅黑" panose="020B0503020204020204" pitchFamily="34" charset="-122"/>
              </a:rPr>
              <a:t>刘加伶</a:t>
            </a:r>
            <a:r>
              <a:rPr lang="en-US" altLang="zh-CN" sz="1050" dirty="0">
                <a:latin typeface="微软雅黑" panose="020B0503020204020204" pitchFamily="34" charset="-122"/>
                <a:ea typeface="微软雅黑" panose="020B0503020204020204" pitchFamily="34" charset="-122"/>
              </a:rPr>
              <a:t>, </a:t>
            </a:r>
            <a:r>
              <a:rPr lang="zh-CN" altLang="en-US" sz="1050" dirty="0">
                <a:latin typeface="微软雅黑" panose="020B0503020204020204" pitchFamily="34" charset="-122"/>
                <a:ea typeface="微软雅黑" panose="020B0503020204020204" pitchFamily="34" charset="-122"/>
              </a:rPr>
              <a:t>成卫</a:t>
            </a:r>
            <a:r>
              <a:rPr lang="en-US" altLang="zh-CN" sz="1050" dirty="0">
                <a:latin typeface="微软雅黑" panose="020B0503020204020204" pitchFamily="34" charset="-122"/>
                <a:ea typeface="微软雅黑" panose="020B0503020204020204" pitchFamily="34" charset="-122"/>
              </a:rPr>
              <a:t>. </a:t>
            </a:r>
            <a:r>
              <a:rPr lang="zh-CN" altLang="en-US" sz="1050" dirty="0">
                <a:latin typeface="微软雅黑" panose="020B0503020204020204" pitchFamily="34" charset="-122"/>
                <a:ea typeface="微软雅黑" panose="020B0503020204020204" pitchFamily="34" charset="-122"/>
              </a:rPr>
              <a:t>信息资源组织与管理</a:t>
            </a:r>
            <a:r>
              <a:rPr lang="en-US" altLang="zh-CN" sz="1050" dirty="0">
                <a:latin typeface="微软雅黑" panose="020B0503020204020204" pitchFamily="34" charset="-122"/>
                <a:ea typeface="微软雅黑" panose="020B0503020204020204" pitchFamily="34" charset="-122"/>
              </a:rPr>
              <a:t>[M]. </a:t>
            </a:r>
            <a:r>
              <a:rPr lang="zh-CN" altLang="en-US" sz="1050" dirty="0">
                <a:latin typeface="微软雅黑" panose="020B0503020204020204" pitchFamily="34" charset="-122"/>
                <a:ea typeface="微软雅黑" panose="020B0503020204020204" pitchFamily="34" charset="-122"/>
              </a:rPr>
              <a:t>清华大学出版社</a:t>
            </a:r>
            <a:r>
              <a:rPr lang="en-US" altLang="zh-CN" sz="1050" dirty="0">
                <a:latin typeface="微软雅黑" panose="020B0503020204020204" pitchFamily="34" charset="-122"/>
                <a:ea typeface="微软雅黑" panose="020B0503020204020204" pitchFamily="34" charset="-122"/>
              </a:rPr>
              <a:t>, 2011.</a:t>
            </a:r>
            <a:endParaRPr lang="zh-CN" altLang="zh-CN" sz="1050" b="1"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676EF223-D2B4-4DB9-A5F8-FBE2924CB6DB}"/>
              </a:ext>
            </a:extLst>
          </p:cNvPr>
          <p:cNvSpPr/>
          <p:nvPr/>
        </p:nvSpPr>
        <p:spPr>
          <a:xfrm>
            <a:off x="683568" y="789259"/>
            <a:ext cx="1533110" cy="346247"/>
          </a:xfrm>
          <a:prstGeom prst="rect">
            <a:avLst/>
          </a:prstGeom>
        </p:spPr>
        <p:txBody>
          <a:bodyPr wrap="none" lIns="68579" tIns="34289" rIns="68579" bIns="34289">
            <a:spAutoFit/>
          </a:bodyPr>
          <a:lstStyle/>
          <a:p>
            <a:pPr defTabSz="685783">
              <a:defRPr/>
            </a:pPr>
            <a:r>
              <a:rPr lang="zh-CN" altLang="en-US" sz="18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各学科的定义</a:t>
            </a:r>
            <a:endParaRPr lang="en-US" altLang="zh-CN" sz="18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endParaRPr>
          </a:p>
        </p:txBody>
      </p:sp>
    </p:spTree>
    <p:extLst>
      <p:ext uri="{BB962C8B-B14F-4D97-AF65-F5344CB8AC3E}">
        <p14:creationId xmlns:p14="http://schemas.microsoft.com/office/powerpoint/2010/main" val="4780283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1428915"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什么是信息</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sp>
        <p:nvSpPr>
          <p:cNvPr id="7" name="内容占位符 2"/>
          <p:cNvSpPr txBox="1">
            <a:spLocks/>
          </p:cNvSpPr>
          <p:nvPr/>
        </p:nvSpPr>
        <p:spPr>
          <a:xfrm>
            <a:off x="773110" y="1444399"/>
            <a:ext cx="8229600" cy="3394472"/>
          </a:xfrm>
          <a:prstGeom prst="rect">
            <a:avLst/>
          </a:prstGeom>
        </p:spPr>
        <p:txBody>
          <a:bodyPr lIns="68579" tIns="34289" rIns="68579" bIns="34289"/>
          <a:lstStyle/>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b="1" dirty="0">
              <a:solidFill>
                <a:prstClr val="black">
                  <a:lumMod val="75000"/>
                  <a:lumOff val="25000"/>
                </a:prstClr>
              </a:solidFill>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7" name="Rectangle 3" descr="Rectangle: Click to edit Master text styles&#10;Second level&#10;Third level&#10;Fourth level&#10;Fifth level">
            <a:extLst>
              <a:ext uri="{FF2B5EF4-FFF2-40B4-BE49-F238E27FC236}">
                <a16:creationId xmlns:a16="http://schemas.microsoft.com/office/drawing/2014/main" id="{648AD17E-2E44-44F4-8677-BA14CC6D136D}"/>
              </a:ext>
            </a:extLst>
          </p:cNvPr>
          <p:cNvSpPr txBox="1">
            <a:spLocks noChangeArrowheads="1"/>
          </p:cNvSpPr>
          <p:nvPr/>
        </p:nvSpPr>
        <p:spPr>
          <a:xfrm>
            <a:off x="214284" y="1583133"/>
            <a:ext cx="8785225" cy="2221423"/>
          </a:xfrm>
          <a:prstGeom prst="rect">
            <a:avLst/>
          </a:prstGeom>
        </p:spPr>
        <p:txBody>
          <a:bodyPr>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20000"/>
              </a:lnSpc>
            </a:pPr>
            <a:r>
              <a:rPr lang="zh-CN" altLang="zh-CN" sz="1600" b="1" dirty="0">
                <a:solidFill>
                  <a:srgbClr val="6964A0"/>
                </a:solidFill>
                <a:latin typeface="微软雅黑" panose="020B0503020204020204" pitchFamily="34" charset="-122"/>
                <a:ea typeface="微软雅黑" panose="020B0503020204020204" pitchFamily="34" charset="-122"/>
              </a:rPr>
              <a:t>心理学界认为：</a:t>
            </a:r>
          </a:p>
          <a:p>
            <a:pPr lvl="1">
              <a:lnSpc>
                <a:spcPct val="120000"/>
              </a:lnSpc>
            </a:pPr>
            <a:r>
              <a:rPr lang="zh-CN" altLang="zh-CN" b="1" dirty="0">
                <a:latin typeface="微软雅黑" panose="020B0503020204020204" pitchFamily="34" charset="-122"/>
                <a:ea typeface="微软雅黑" panose="020B0503020204020204" pitchFamily="34" charset="-122"/>
              </a:rPr>
              <a:t>信息不是知识，信息是存在于我们意识之外的东西，它存在于自然界、印刷品、硬盘以及空气之中；</a:t>
            </a:r>
          </a:p>
          <a:p>
            <a:pPr lvl="1">
              <a:lnSpc>
                <a:spcPct val="120000"/>
              </a:lnSpc>
            </a:pPr>
            <a:r>
              <a:rPr lang="zh-CN" altLang="zh-CN" b="1" dirty="0">
                <a:latin typeface="微软雅黑" panose="020B0503020204020204" pitchFamily="34" charset="-122"/>
                <a:ea typeface="微软雅黑" panose="020B0503020204020204" pitchFamily="34" charset="-122"/>
              </a:rPr>
              <a:t>知识则存在于我们的大脑之中，它是与不确定性(uncertainty)相伴而生的，我们一般用知识而不是信息来减少不确定性。 </a:t>
            </a:r>
          </a:p>
          <a:p>
            <a:pPr>
              <a:lnSpc>
                <a:spcPct val="120000"/>
              </a:lnSpc>
            </a:pPr>
            <a:r>
              <a:rPr lang="zh-CN" altLang="zh-CN" sz="1600" b="1" dirty="0">
                <a:solidFill>
                  <a:srgbClr val="6964A0"/>
                </a:solidFill>
                <a:latin typeface="微软雅黑" panose="020B0503020204020204" pitchFamily="34" charset="-122"/>
                <a:ea typeface="微软雅黑" panose="020B0503020204020204" pitchFamily="34" charset="-122"/>
              </a:rPr>
              <a:t>信息资源管理学界认为：</a:t>
            </a:r>
          </a:p>
          <a:p>
            <a:pPr lvl="1">
              <a:lnSpc>
                <a:spcPct val="200000"/>
              </a:lnSpc>
            </a:pPr>
            <a:r>
              <a:rPr lang="zh-CN" altLang="zh-CN" b="1" dirty="0">
                <a:latin typeface="微软雅黑" panose="020B0503020204020204" pitchFamily="34" charset="-122"/>
                <a:ea typeface="微软雅黑" panose="020B0503020204020204" pitchFamily="34" charset="-122"/>
              </a:rPr>
              <a:t>信息是数据处理的最终产品，即信息是经过采集、记录、处理，以可检索的形式存储的事实或数据。 </a:t>
            </a:r>
          </a:p>
        </p:txBody>
      </p:sp>
    </p:spTree>
    <p:extLst>
      <p:ext uri="{BB962C8B-B14F-4D97-AF65-F5344CB8AC3E}">
        <p14:creationId xmlns:p14="http://schemas.microsoft.com/office/powerpoint/2010/main" val="24334022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1170831"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概念小结</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 name="Rectangle 2">
            <a:extLst>
              <a:ext uri="{FF2B5EF4-FFF2-40B4-BE49-F238E27FC236}">
                <a16:creationId xmlns:a16="http://schemas.microsoft.com/office/drawing/2014/main" id="{2039B286-CDD8-40B6-B7D1-EC9BD2980EF2}"/>
              </a:ext>
            </a:extLst>
          </p:cNvPr>
          <p:cNvSpPr txBox="1">
            <a:spLocks noRot="1" noChangeArrowheads="1"/>
          </p:cNvSpPr>
          <p:nvPr/>
        </p:nvSpPr>
        <p:spPr>
          <a:xfrm>
            <a:off x="683568" y="858635"/>
            <a:ext cx="8229600" cy="4525963"/>
          </a:xfrm>
          <a:prstGeom prst="rect">
            <a:avLst/>
          </a:prstGeom>
        </p:spPr>
        <p:txBody>
          <a:bodyPr>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20000"/>
              </a:lnSpc>
              <a:buFont typeface="Wingdings" panose="05000000000000000000" pitchFamily="2" charset="2"/>
              <a:buChar char="u"/>
            </a:pPr>
            <a:r>
              <a:rPr lang="zh-CN" altLang="en-US" sz="2000" dirty="0">
                <a:latin typeface="微软雅黑" pitchFamily="34" charset="-122"/>
                <a:ea typeface="微软雅黑" pitchFamily="34" charset="-122"/>
              </a:rPr>
              <a:t>信息的功能角度：</a:t>
            </a:r>
          </a:p>
          <a:p>
            <a:pPr lvl="1">
              <a:lnSpc>
                <a:spcPct val="120000"/>
              </a:lnSpc>
              <a:buFont typeface="Wingdings" panose="05000000000000000000" pitchFamily="2" charset="2"/>
              <a:buChar char="u"/>
            </a:pPr>
            <a:r>
              <a:rPr lang="zh-CN" altLang="en-US" sz="2000" dirty="0">
                <a:latin typeface="微软雅黑" pitchFamily="34" charset="-122"/>
                <a:ea typeface="微软雅黑" pitchFamily="34" charset="-122"/>
              </a:rPr>
              <a:t>消除不确定性</a:t>
            </a:r>
          </a:p>
          <a:p>
            <a:pPr lvl="1">
              <a:lnSpc>
                <a:spcPct val="120000"/>
              </a:lnSpc>
              <a:buFont typeface="Wingdings" panose="05000000000000000000" pitchFamily="2" charset="2"/>
              <a:buChar char="u"/>
            </a:pPr>
            <a:r>
              <a:rPr lang="zh-CN" altLang="en-US" sz="2000" dirty="0">
                <a:latin typeface="微软雅黑" pitchFamily="34" charset="-122"/>
                <a:ea typeface="微软雅黑" pitchFamily="34" charset="-122"/>
              </a:rPr>
              <a:t>获得更多认识</a:t>
            </a:r>
          </a:p>
          <a:p>
            <a:pPr>
              <a:lnSpc>
                <a:spcPct val="120000"/>
              </a:lnSpc>
              <a:buFont typeface="Wingdings" panose="05000000000000000000" pitchFamily="2" charset="2"/>
              <a:buChar char="u"/>
            </a:pPr>
            <a:r>
              <a:rPr lang="zh-CN" altLang="en-US" sz="2000" dirty="0">
                <a:latin typeface="微软雅黑" pitchFamily="34" charset="-122"/>
                <a:ea typeface="微软雅黑" pitchFamily="34" charset="-122"/>
              </a:rPr>
              <a:t>信息的结构角度：</a:t>
            </a:r>
          </a:p>
          <a:p>
            <a:pPr lvl="1">
              <a:lnSpc>
                <a:spcPct val="120000"/>
              </a:lnSpc>
              <a:buFont typeface="Wingdings" panose="05000000000000000000" pitchFamily="2" charset="2"/>
              <a:buChar char="u"/>
            </a:pPr>
            <a:r>
              <a:rPr lang="zh-CN" altLang="en-US" sz="2000" dirty="0">
                <a:latin typeface="微软雅黑" pitchFamily="34" charset="-122"/>
                <a:ea typeface="微软雅黑" pitchFamily="34" charset="-122"/>
              </a:rPr>
              <a:t>具有一定载体</a:t>
            </a:r>
          </a:p>
          <a:p>
            <a:pPr lvl="1">
              <a:lnSpc>
                <a:spcPct val="120000"/>
              </a:lnSpc>
              <a:buFont typeface="Wingdings" panose="05000000000000000000" pitchFamily="2" charset="2"/>
              <a:buChar char="u"/>
            </a:pPr>
            <a:r>
              <a:rPr lang="zh-CN" altLang="en-US" sz="2000" dirty="0">
                <a:latin typeface="微软雅黑" pitchFamily="34" charset="-122"/>
                <a:ea typeface="微软雅黑" pitchFamily="34" charset="-122"/>
              </a:rPr>
              <a:t>具有符号或数据的表征</a:t>
            </a:r>
          </a:p>
          <a:p>
            <a:pPr lvl="1">
              <a:lnSpc>
                <a:spcPct val="120000"/>
              </a:lnSpc>
              <a:buFont typeface="Wingdings" panose="05000000000000000000" pitchFamily="2" charset="2"/>
              <a:buChar char="u"/>
            </a:pPr>
            <a:r>
              <a:rPr lang="zh-CN" altLang="en-US" sz="2000" dirty="0">
                <a:latin typeface="微软雅黑" pitchFamily="34" charset="-122"/>
                <a:ea typeface="微软雅黑" pitchFamily="34" charset="-122"/>
              </a:rPr>
              <a:t>信息是运动着的，有传递、存储、利用</a:t>
            </a:r>
          </a:p>
          <a:p>
            <a:pPr lvl="1">
              <a:lnSpc>
                <a:spcPct val="120000"/>
              </a:lnSpc>
              <a:buFont typeface="Wingdings" panose="05000000000000000000" pitchFamily="2" charset="2"/>
              <a:buChar char="u"/>
            </a:pPr>
            <a:r>
              <a:rPr lang="zh-CN" altLang="en-US" sz="2000" dirty="0">
                <a:latin typeface="微软雅黑" pitchFamily="34" charset="-122"/>
                <a:ea typeface="微软雅黑" pitchFamily="34" charset="-122"/>
              </a:rPr>
              <a:t>……</a:t>
            </a:r>
          </a:p>
          <a:p>
            <a:pPr>
              <a:lnSpc>
                <a:spcPct val="120000"/>
              </a:lnSpc>
              <a:buFont typeface="Wingdings" panose="05000000000000000000" pitchFamily="2" charset="2"/>
              <a:buChar char="u"/>
            </a:pPr>
            <a:endParaRPr lang="zh-CN" altLang="en-US" sz="2000" b="1" dirty="0">
              <a:latin typeface="华文中宋" panose="02010600040101010101" pitchFamily="2" charset="-122"/>
              <a:ea typeface="华文中宋" panose="02010600040101010101" pitchFamily="2" charset="-122"/>
            </a:endParaRPr>
          </a:p>
          <a:p>
            <a:pPr>
              <a:buFont typeface="Arial" panose="020B0604020202020204" pitchFamily="34" charset="0"/>
              <a:buNone/>
            </a:pPr>
            <a:endParaRPr lang="en-US" altLang="zh-CN"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1854542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18</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信息的分类与性质</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graphicFrame>
        <p:nvGraphicFramePr>
          <p:cNvPr id="2" name="表格 1">
            <a:extLst>
              <a:ext uri="{FF2B5EF4-FFF2-40B4-BE49-F238E27FC236}">
                <a16:creationId xmlns:a16="http://schemas.microsoft.com/office/drawing/2014/main" id="{DE398871-2534-4B79-AD68-81CF019DCC0C}"/>
              </a:ext>
            </a:extLst>
          </p:cNvPr>
          <p:cNvGraphicFramePr>
            <a:graphicFrameLocks noGrp="1"/>
          </p:cNvGraphicFramePr>
          <p:nvPr>
            <p:extLst>
              <p:ext uri="{D42A27DB-BD31-4B8C-83A1-F6EECF244321}">
                <p14:modId xmlns:p14="http://schemas.microsoft.com/office/powerpoint/2010/main" val="3242834915"/>
              </p:ext>
            </p:extLst>
          </p:nvPr>
        </p:nvGraphicFramePr>
        <p:xfrm>
          <a:off x="1187624" y="1306346"/>
          <a:ext cx="7390124" cy="3435190"/>
        </p:xfrm>
        <a:graphic>
          <a:graphicData uri="http://schemas.openxmlformats.org/drawingml/2006/table">
            <a:tbl>
              <a:tblPr firstRow="1" bandRow="1">
                <a:tableStyleId>{5C22544A-7EE6-4342-B048-85BDC9FD1C3A}</a:tableStyleId>
              </a:tblPr>
              <a:tblGrid>
                <a:gridCol w="1847531">
                  <a:extLst>
                    <a:ext uri="{9D8B030D-6E8A-4147-A177-3AD203B41FA5}">
                      <a16:colId xmlns:a16="http://schemas.microsoft.com/office/drawing/2014/main" val="2519011557"/>
                    </a:ext>
                  </a:extLst>
                </a:gridCol>
                <a:gridCol w="1847531">
                  <a:extLst>
                    <a:ext uri="{9D8B030D-6E8A-4147-A177-3AD203B41FA5}">
                      <a16:colId xmlns:a16="http://schemas.microsoft.com/office/drawing/2014/main" val="2752295315"/>
                    </a:ext>
                  </a:extLst>
                </a:gridCol>
                <a:gridCol w="1847531">
                  <a:extLst>
                    <a:ext uri="{9D8B030D-6E8A-4147-A177-3AD203B41FA5}">
                      <a16:colId xmlns:a16="http://schemas.microsoft.com/office/drawing/2014/main" val="3335652319"/>
                    </a:ext>
                  </a:extLst>
                </a:gridCol>
                <a:gridCol w="1847531">
                  <a:extLst>
                    <a:ext uri="{9D8B030D-6E8A-4147-A177-3AD203B41FA5}">
                      <a16:colId xmlns:a16="http://schemas.microsoft.com/office/drawing/2014/main" val="1049016646"/>
                    </a:ext>
                  </a:extLst>
                </a:gridCol>
              </a:tblGrid>
              <a:tr h="359237">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u="none" strike="noStrike" cap="none" normalizeH="0" baseline="0" dirty="0">
                          <a:ln>
                            <a:noFill/>
                          </a:ln>
                          <a:effectLst/>
                          <a:latin typeface="微软雅黑" panose="020B0503020204020204" pitchFamily="34" charset="-122"/>
                          <a:ea typeface="微软雅黑" panose="020B0503020204020204" pitchFamily="34" charset="-122"/>
                        </a:rPr>
                        <a:t>分类标准</a:t>
                      </a:r>
                      <a:endParaRPr kumimoji="0" lang="zh-CN" sz="1000" b="0" i="0" u="none" strike="noStrike" cap="none" normalizeH="0" baseline="0" dirty="0">
                        <a:ln>
                          <a:noFill/>
                        </a:ln>
                        <a:solidFill>
                          <a:srgbClr val="CC0066"/>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u="none" strike="noStrike" cap="none" normalizeH="0" baseline="0" dirty="0">
                          <a:ln>
                            <a:noFill/>
                          </a:ln>
                          <a:effectLst/>
                          <a:latin typeface="微软雅黑" panose="020B0503020204020204" pitchFamily="34" charset="-122"/>
                          <a:ea typeface="微软雅黑" panose="020B0503020204020204" pitchFamily="34" charset="-122"/>
                        </a:rPr>
                        <a:t>内容</a:t>
                      </a:r>
                      <a:endParaRPr kumimoji="0" lang="zh-CN" sz="1000" b="0" i="0" u="none" strike="noStrike" cap="none" normalizeH="0" baseline="0" dirty="0">
                        <a:ln>
                          <a:noFill/>
                        </a:ln>
                        <a:solidFill>
                          <a:srgbClr val="CC0066"/>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u="none" strike="noStrike" cap="none" normalizeH="0" baseline="0" dirty="0">
                          <a:ln>
                            <a:noFill/>
                          </a:ln>
                          <a:effectLst/>
                          <a:latin typeface="微软雅黑" panose="020B0503020204020204" pitchFamily="34" charset="-122"/>
                          <a:ea typeface="微软雅黑" panose="020B0503020204020204" pitchFamily="34" charset="-122"/>
                        </a:rPr>
                        <a:t>分类标准</a:t>
                      </a:r>
                      <a:endParaRPr kumimoji="0" lang="zh-CN" sz="1000" b="0" i="0" u="none" strike="noStrike" cap="none" normalizeH="0" baseline="0" dirty="0">
                        <a:ln>
                          <a:noFill/>
                        </a:ln>
                        <a:solidFill>
                          <a:srgbClr val="CC0066"/>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u="none" strike="noStrike" cap="none" normalizeH="0" baseline="0" dirty="0">
                          <a:ln>
                            <a:noFill/>
                          </a:ln>
                          <a:effectLst/>
                          <a:latin typeface="微软雅黑" panose="020B0503020204020204" pitchFamily="34" charset="-122"/>
                          <a:ea typeface="微软雅黑" panose="020B0503020204020204" pitchFamily="34" charset="-122"/>
                        </a:rPr>
                        <a:t>内容</a:t>
                      </a:r>
                      <a:endParaRPr kumimoji="0" lang="zh-CN" sz="1000" b="0" i="0" u="none" strike="noStrike" cap="none" normalizeH="0" baseline="0" dirty="0">
                        <a:ln>
                          <a:noFill/>
                        </a:ln>
                        <a:solidFill>
                          <a:srgbClr val="CC0066"/>
                        </a:solidFill>
                        <a:effectLst/>
                        <a:latin typeface="微软雅黑" panose="020B0503020204020204" pitchFamily="34" charset="-122"/>
                        <a:ea typeface="微软雅黑" panose="020B0503020204020204" pitchFamily="34" charset="-122"/>
                      </a:endParaRPr>
                    </a:p>
                  </a:txBody>
                  <a:tcPr anchor="ctr" horzOverflow="overflow"/>
                </a:tc>
                <a:extLst>
                  <a:ext uri="{0D108BD9-81ED-4DB2-BD59-A6C34878D82A}">
                    <a16:rowId xmlns:a16="http://schemas.microsoft.com/office/drawing/2014/main" val="1889336321"/>
                  </a:ext>
                </a:extLst>
              </a:tr>
              <a:tr h="359237">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产生和作用机制</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自然信息、社会信息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价值观念</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有用信息、无用信息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extLst>
                  <a:ext uri="{0D108BD9-81ED-4DB2-BD59-A6C34878D82A}">
                    <a16:rowId xmlns:a16="http://schemas.microsoft.com/office/drawing/2014/main" val="1347100124"/>
                  </a:ext>
                </a:extLst>
              </a:tr>
              <a:tr h="359237">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感知方式</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直接信息、间接信息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物质属性划分</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狭义信息、广义信息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extLst>
                  <a:ext uri="{0D108BD9-81ED-4DB2-BD59-A6C34878D82A}">
                    <a16:rowId xmlns:a16="http://schemas.microsoft.com/office/drawing/2014/main" val="3093949814"/>
                  </a:ext>
                </a:extLst>
              </a:tr>
              <a:tr h="359237">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存在形式</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rPr>
                        <a:t>内储信息、外化信息</a:t>
                      </a:r>
                      <a:endParaRPr kumimoji="0" lang="zh-CN" sz="1000" b="1" i="0"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记录信息的准确情况</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rPr>
                        <a:t>正确信息、错误信息</a:t>
                      </a:r>
                      <a:endParaRPr kumimoji="0" lang="zh-CN" sz="1000" b="1" i="0"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extLst>
                  <a:ext uri="{0D108BD9-81ED-4DB2-BD59-A6C34878D82A}">
                    <a16:rowId xmlns:a16="http://schemas.microsoft.com/office/drawing/2014/main" val="834956436"/>
                  </a:ext>
                </a:extLst>
              </a:tr>
              <a:tr h="385630">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动静态划分</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动态信息、静态信息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传递的范围划分</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rPr>
                        <a:t>公开信息、内部信息、机密信息</a:t>
                      </a:r>
                      <a:endParaRPr kumimoji="0" lang="zh-CN" sz="1000" b="1" i="0"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extLst>
                  <a:ext uri="{0D108BD9-81ED-4DB2-BD59-A6C34878D82A}">
                    <a16:rowId xmlns:a16="http://schemas.microsoft.com/office/drawing/2014/main" val="2779962585"/>
                  </a:ext>
                </a:extLst>
              </a:tr>
              <a:tr h="385630">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rPr>
                        <a:t>符号种类</a:t>
                      </a:r>
                      <a:endParaRPr kumimoji="0" lang="zh-CN" sz="1000" b="1" i="0"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语言信息、非语言信息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信息发布的渠道</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正式渠道信息、非正式渠道信息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extLst>
                  <a:ext uri="{0D108BD9-81ED-4DB2-BD59-A6C34878D82A}">
                    <a16:rowId xmlns:a16="http://schemas.microsoft.com/office/drawing/2014/main" val="914216053"/>
                  </a:ext>
                </a:extLst>
              </a:tr>
              <a:tr h="359237">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rPr>
                        <a:t>外化结果</a:t>
                      </a:r>
                      <a:endParaRPr kumimoji="0" lang="zh-CN" sz="1000" b="1" i="0" u="none" strike="noStrike" cap="none" normalizeH="0" baseline="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有记录信息、无记录信息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信息的时代划分</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过去信息、未来信息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extLst>
                  <a:ext uri="{0D108BD9-81ED-4DB2-BD59-A6C34878D82A}">
                    <a16:rowId xmlns:a16="http://schemas.microsoft.com/office/drawing/2014/main" val="1626337015"/>
                  </a:ext>
                </a:extLst>
              </a:tr>
              <a:tr h="427738">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流通方式</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可传递信息、非传递信息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信息的稳定程度</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固定信息、流动信息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extLst>
                  <a:ext uri="{0D108BD9-81ED-4DB2-BD59-A6C34878D82A}">
                    <a16:rowId xmlns:a16="http://schemas.microsoft.com/office/drawing/2014/main" val="83333384"/>
                  </a:ext>
                </a:extLst>
              </a:tr>
              <a:tr h="418787">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信息的范围</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000" b="1"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rPr>
                        <a:t>内部信息、外部信息</a:t>
                      </a: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endParaRPr kumimoji="0" lang="zh-CN" sz="1000" b="1" i="0" u="none" strike="noStrike" cap="none" normalizeH="0" baseline="0" dirty="0">
                        <a:ln>
                          <a:noFill/>
                        </a:ln>
                        <a:solidFill>
                          <a:schemeClr val="accent2">
                            <a:lumMod val="50000"/>
                          </a:schemeClr>
                        </a:solidFill>
                        <a:effectLst/>
                        <a:latin typeface="微软雅黑" panose="020B0503020204020204" pitchFamily="34" charset="-122"/>
                        <a:ea typeface="微软雅黑" panose="020B0503020204020204" pitchFamily="34" charset="-122"/>
                      </a:endParaRPr>
                    </a:p>
                  </a:txBody>
                  <a:tcPr anchor="ctr" horzOverflow="overflow"/>
                </a:tc>
                <a:extLst>
                  <a:ext uri="{0D108BD9-81ED-4DB2-BD59-A6C34878D82A}">
                    <a16:rowId xmlns:a16="http://schemas.microsoft.com/office/drawing/2014/main" val="1582128532"/>
                  </a:ext>
                </a:extLst>
              </a:tr>
            </a:tbl>
          </a:graphicData>
        </a:graphic>
      </p:graphicFrame>
      <p:sp>
        <p:nvSpPr>
          <p:cNvPr id="9" name="矩形 8">
            <a:extLst>
              <a:ext uri="{FF2B5EF4-FFF2-40B4-BE49-F238E27FC236}">
                <a16:creationId xmlns:a16="http://schemas.microsoft.com/office/drawing/2014/main" id="{252D7DDE-FC24-41E1-8E8B-7B63955E47ED}"/>
              </a:ext>
            </a:extLst>
          </p:cNvPr>
          <p:cNvSpPr/>
          <p:nvPr/>
        </p:nvSpPr>
        <p:spPr>
          <a:xfrm>
            <a:off x="611560" y="738236"/>
            <a:ext cx="1475084" cy="400110"/>
          </a:xfrm>
          <a:prstGeom prst="rect">
            <a:avLst/>
          </a:prstGeom>
        </p:spPr>
        <p:txBody>
          <a:bodyPr wrap="none">
            <a:spAutoFit/>
          </a:bodyPr>
          <a:lstStyle/>
          <a:p>
            <a:r>
              <a:rPr lang="zh-CN" altLang="en-US" sz="2000" b="1" dirty="0">
                <a:solidFill>
                  <a:srgbClr val="6964A0"/>
                </a:solidFill>
                <a:latin typeface="黑体" panose="02010609060101010101" pitchFamily="49" charset="-122"/>
                <a:ea typeface="黑体" panose="02010609060101010101" pitchFamily="49" charset="-122"/>
              </a:rPr>
              <a:t>信息的分类</a:t>
            </a:r>
            <a:endParaRPr lang="en-US" altLang="zh-CN" sz="1800" dirty="0">
              <a:solidFill>
                <a:srgbClr val="6964A0"/>
              </a:solidFill>
              <a:latin typeface="Segoe UI" panose="020B0502040204020203" pitchFamily="34" charset="0"/>
              <a:ea typeface="Segoe UI" panose="020B0502040204020203" pitchFamily="34" charset="0"/>
              <a:cs typeface="Segoe UI" panose="020B0502040204020203" pitchFamily="34" charset="0"/>
            </a:endParaRPr>
          </a:p>
        </p:txBody>
      </p:sp>
      <p:sp>
        <p:nvSpPr>
          <p:cNvPr id="10" name="矩形 9">
            <a:extLst>
              <a:ext uri="{FF2B5EF4-FFF2-40B4-BE49-F238E27FC236}">
                <a16:creationId xmlns:a16="http://schemas.microsoft.com/office/drawing/2014/main" id="{AB76C973-F58F-46CD-A85D-A4B8F9D4629F}"/>
              </a:ext>
            </a:extLst>
          </p:cNvPr>
          <p:cNvSpPr/>
          <p:nvPr/>
        </p:nvSpPr>
        <p:spPr>
          <a:xfrm>
            <a:off x="669085" y="1109670"/>
            <a:ext cx="599800" cy="4571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5" name="矩形 14">
            <a:extLst>
              <a:ext uri="{FF2B5EF4-FFF2-40B4-BE49-F238E27FC236}">
                <a16:creationId xmlns:a16="http://schemas.microsoft.com/office/drawing/2014/main" id="{B546930F-AE60-4FA3-A135-30AD1FA0AAAF}"/>
              </a:ext>
            </a:extLst>
          </p:cNvPr>
          <p:cNvSpPr/>
          <p:nvPr/>
        </p:nvSpPr>
        <p:spPr>
          <a:xfrm>
            <a:off x="1283935" y="1109671"/>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Tree>
    <p:extLst>
      <p:ext uri="{BB962C8B-B14F-4D97-AF65-F5344CB8AC3E}">
        <p14:creationId xmlns:p14="http://schemas.microsoft.com/office/powerpoint/2010/main" val="13771015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19</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信息的分类与性质</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0" name="矩形 9">
            <a:extLst>
              <a:ext uri="{FF2B5EF4-FFF2-40B4-BE49-F238E27FC236}">
                <a16:creationId xmlns:a16="http://schemas.microsoft.com/office/drawing/2014/main" id="{8BA25A19-177C-437C-AC8F-F9F3906937BC}"/>
              </a:ext>
            </a:extLst>
          </p:cNvPr>
          <p:cNvSpPr/>
          <p:nvPr/>
        </p:nvSpPr>
        <p:spPr>
          <a:xfrm>
            <a:off x="1055068" y="893192"/>
            <a:ext cx="4383720" cy="369332"/>
          </a:xfrm>
          <a:prstGeom prst="rect">
            <a:avLst/>
          </a:prstGeom>
        </p:spPr>
        <p:txBody>
          <a:bodyPr wrap="square">
            <a:spAutoFit/>
          </a:bodyPr>
          <a:lstStyle/>
          <a:p>
            <a:r>
              <a:rPr lang="zh-CN" altLang="en-US" sz="1800" dirty="0">
                <a:solidFill>
                  <a:schemeClr val="accent2">
                    <a:lumMod val="50000"/>
                  </a:schemeClr>
                </a:solidFill>
                <a:latin typeface="+mn-ea"/>
              </a:rPr>
              <a:t>另外，还可以根据载体特点分类：</a:t>
            </a:r>
          </a:p>
        </p:txBody>
      </p:sp>
      <p:graphicFrame>
        <p:nvGraphicFramePr>
          <p:cNvPr id="2" name="图示 1">
            <a:extLst>
              <a:ext uri="{FF2B5EF4-FFF2-40B4-BE49-F238E27FC236}">
                <a16:creationId xmlns:a16="http://schemas.microsoft.com/office/drawing/2014/main" id="{900C08D3-9B5C-488F-B644-E521D528C7EE}"/>
              </a:ext>
            </a:extLst>
          </p:cNvPr>
          <p:cNvGraphicFramePr/>
          <p:nvPr>
            <p:extLst>
              <p:ext uri="{D42A27DB-BD31-4B8C-83A1-F6EECF244321}">
                <p14:modId xmlns:p14="http://schemas.microsoft.com/office/powerpoint/2010/main" val="14273634"/>
              </p:ext>
            </p:extLst>
          </p:nvPr>
        </p:nvGraphicFramePr>
        <p:xfrm>
          <a:off x="1619672" y="1242900"/>
          <a:ext cx="5616624" cy="343447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550286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a:t>
            </a:fld>
            <a:endParaRPr lang="zh-CN" altLang="en-US" dirty="0"/>
          </a:p>
        </p:txBody>
      </p:sp>
      <p:sp>
        <p:nvSpPr>
          <p:cNvPr id="11" name="矩形 10"/>
          <p:cNvSpPr/>
          <p:nvPr/>
        </p:nvSpPr>
        <p:spPr>
          <a:xfrm>
            <a:off x="395537" y="655452"/>
            <a:ext cx="5678694" cy="4571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3" name="矩形 12"/>
          <p:cNvSpPr/>
          <p:nvPr/>
        </p:nvSpPr>
        <p:spPr>
          <a:xfrm>
            <a:off x="469652" y="123478"/>
            <a:ext cx="1581200" cy="500135"/>
          </a:xfrm>
          <a:prstGeom prst="rect">
            <a:avLst/>
          </a:prstGeom>
        </p:spPr>
        <p:txBody>
          <a:bodyPr wrap="none" lIns="68579" tIns="34289" rIns="68579" bIns="34289">
            <a:spAutoFit/>
          </a:bodyPr>
          <a:lstStyle/>
          <a:p>
            <a:pPr defTabSz="685783">
              <a:defRPr/>
            </a:pPr>
            <a:r>
              <a:rPr lang="zh-CN" altLang="en-US" sz="2800" b="1" dirty="0">
                <a:solidFill>
                  <a:srgbClr val="2E2B25"/>
                </a:solidFill>
                <a:latin typeface="黑体" panose="02010609060101010101" pitchFamily="49" charset="-122"/>
                <a:ea typeface="黑体" panose="02010609060101010101" pitchFamily="49" charset="-122"/>
                <a:cs typeface="Segoe UI" panose="020B0502040204020203" pitchFamily="34" charset="0"/>
              </a:rPr>
              <a:t>课程信息</a:t>
            </a:r>
            <a:endParaRPr lang="en-US" altLang="zh-CN" sz="28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grpSp>
        <p:nvGrpSpPr>
          <p:cNvPr id="30" name="组合 5">
            <a:extLst>
              <a:ext uri="{FF2B5EF4-FFF2-40B4-BE49-F238E27FC236}">
                <a16:creationId xmlns:a16="http://schemas.microsoft.com/office/drawing/2014/main" id="{A9E6ED96-23E1-4779-9C04-8936865BC024}"/>
              </a:ext>
            </a:extLst>
          </p:cNvPr>
          <p:cNvGrpSpPr>
            <a:grpSpLocks/>
          </p:cNvGrpSpPr>
          <p:nvPr/>
        </p:nvGrpSpPr>
        <p:grpSpPr bwMode="auto">
          <a:xfrm>
            <a:off x="1089026" y="1057778"/>
            <a:ext cx="7523163" cy="998935"/>
            <a:chOff x="1151800" y="1203891"/>
            <a:chExt cx="7523888" cy="1332000"/>
          </a:xfrm>
        </p:grpSpPr>
        <p:sp>
          <p:nvSpPr>
            <p:cNvPr id="31" name="矩形 30">
              <a:extLst>
                <a:ext uri="{FF2B5EF4-FFF2-40B4-BE49-F238E27FC236}">
                  <a16:creationId xmlns:a16="http://schemas.microsoft.com/office/drawing/2014/main" id="{A4B7D6F0-E34F-4C3E-85D5-7CFBC1BC45F3}"/>
                </a:ext>
              </a:extLst>
            </p:cNvPr>
            <p:cNvSpPr/>
            <p:nvPr/>
          </p:nvSpPr>
          <p:spPr>
            <a:xfrm>
              <a:off x="1151800" y="1203891"/>
              <a:ext cx="7523888" cy="1332000"/>
            </a:xfrm>
            <a:prstGeom prst="rect">
              <a:avLst/>
            </a:prstGeom>
            <a:solidFill>
              <a:srgbClr val="8064A2"/>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宋体"/>
                <a:ea typeface="宋体"/>
                <a:cs typeface="+mn-cs"/>
              </a:endParaRPr>
            </a:p>
          </p:txBody>
        </p:sp>
        <p:sp>
          <p:nvSpPr>
            <p:cNvPr id="32" name="文本框 3">
              <a:extLst>
                <a:ext uri="{FF2B5EF4-FFF2-40B4-BE49-F238E27FC236}">
                  <a16:creationId xmlns:a16="http://schemas.microsoft.com/office/drawing/2014/main" id="{AF51E99B-CECC-42EC-BCA4-B567722B6792}"/>
                </a:ext>
              </a:extLst>
            </p:cNvPr>
            <p:cNvSpPr txBox="1"/>
            <p:nvPr/>
          </p:nvSpPr>
          <p:spPr>
            <a:xfrm>
              <a:off x="1691602" y="1376810"/>
              <a:ext cx="6912641" cy="982983"/>
            </a:xfrm>
            <a:prstGeom prst="rect">
              <a:avLst/>
            </a:prstGeom>
            <a:noFill/>
          </p:spPr>
          <p:txBody>
            <a:bodyPr>
              <a:spAutoFit/>
            </a:bodyPr>
            <a:lstStyle/>
            <a:p>
              <a:pPr marL="0" marR="0" lvl="0" indent="457200" defTabSz="914400" eaLnBrk="1" fontAlgn="auto" latinLnBrk="0" hangingPunct="1">
                <a:lnSpc>
                  <a:spcPct val="125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prstClr val="white"/>
                  </a:solidFill>
                  <a:effectLst/>
                  <a:uLnTx/>
                  <a:uFillTx/>
                  <a:latin typeface="宋体"/>
                </a:rPr>
                <a:t>信息管理专业的准入课程</a:t>
              </a:r>
              <a:endParaRPr kumimoji="0" lang="en-US" altLang="zh-CN" sz="1800" b="0" i="0" u="none" strike="noStrike" kern="0" cap="none" spc="0" normalizeH="0" baseline="0" noProof="0" dirty="0">
                <a:ln>
                  <a:noFill/>
                </a:ln>
                <a:solidFill>
                  <a:prstClr val="white"/>
                </a:solidFill>
                <a:effectLst/>
                <a:uLnTx/>
                <a:uFillTx/>
                <a:latin typeface="宋体"/>
              </a:endParaRPr>
            </a:p>
            <a:p>
              <a:pPr marL="0" marR="0" lvl="0" indent="457200" defTabSz="914400" eaLnBrk="1" fontAlgn="auto" latinLnBrk="0" hangingPunct="1">
                <a:lnSpc>
                  <a:spcPct val="125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prstClr val="white"/>
                  </a:solidFill>
                  <a:effectLst/>
                  <a:uLnTx/>
                  <a:uFillTx/>
                  <a:latin typeface="宋体"/>
                </a:rPr>
                <a:t>信息管理专业的核心平台课程</a:t>
              </a:r>
              <a:endParaRPr kumimoji="0" lang="en-US" altLang="zh-CN" sz="1800" b="0" i="0" u="none" strike="noStrike" kern="0" cap="none" spc="0" normalizeH="0" baseline="0" noProof="0" dirty="0">
                <a:ln>
                  <a:noFill/>
                </a:ln>
                <a:solidFill>
                  <a:prstClr val="white"/>
                </a:solidFill>
                <a:effectLst/>
                <a:uLnTx/>
                <a:uFillTx/>
                <a:latin typeface="宋体"/>
              </a:endParaRPr>
            </a:p>
          </p:txBody>
        </p:sp>
      </p:grpSp>
      <p:grpSp>
        <p:nvGrpSpPr>
          <p:cNvPr id="33" name="组合 4">
            <a:extLst>
              <a:ext uri="{FF2B5EF4-FFF2-40B4-BE49-F238E27FC236}">
                <a16:creationId xmlns:a16="http://schemas.microsoft.com/office/drawing/2014/main" id="{F12DB176-7713-44FF-A8A1-DD2A5CA3B9A8}"/>
              </a:ext>
            </a:extLst>
          </p:cNvPr>
          <p:cNvGrpSpPr>
            <a:grpSpLocks/>
          </p:cNvGrpSpPr>
          <p:nvPr/>
        </p:nvGrpSpPr>
        <p:grpSpPr bwMode="auto">
          <a:xfrm>
            <a:off x="1089026" y="2337700"/>
            <a:ext cx="7523163" cy="1000125"/>
            <a:chOff x="1151800" y="2856920"/>
            <a:chExt cx="7523888" cy="1332000"/>
          </a:xfrm>
          <a:solidFill>
            <a:srgbClr val="8064A2"/>
          </a:solidFill>
        </p:grpSpPr>
        <p:sp>
          <p:nvSpPr>
            <p:cNvPr id="34" name="矩形 33">
              <a:extLst>
                <a:ext uri="{FF2B5EF4-FFF2-40B4-BE49-F238E27FC236}">
                  <a16:creationId xmlns:a16="http://schemas.microsoft.com/office/drawing/2014/main" id="{F5DA524F-B79C-468F-BF0B-092BAAA1EF9B}"/>
                </a:ext>
              </a:extLst>
            </p:cNvPr>
            <p:cNvSpPr/>
            <p:nvPr/>
          </p:nvSpPr>
          <p:spPr>
            <a:xfrm>
              <a:off x="1151800" y="2856920"/>
              <a:ext cx="7523888" cy="1332000"/>
            </a:xfrm>
            <a:prstGeom prst="rect">
              <a:avLst/>
            </a:prstGeom>
            <a:grp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宋体"/>
                <a:ea typeface="宋体"/>
                <a:cs typeface="+mn-cs"/>
              </a:endParaRPr>
            </a:p>
          </p:txBody>
        </p:sp>
        <p:sp>
          <p:nvSpPr>
            <p:cNvPr id="35" name="文本框 21">
              <a:extLst>
                <a:ext uri="{FF2B5EF4-FFF2-40B4-BE49-F238E27FC236}">
                  <a16:creationId xmlns:a16="http://schemas.microsoft.com/office/drawing/2014/main" id="{AD022D71-E7F6-4320-9CC4-B12D4C311093}"/>
                </a:ext>
              </a:extLst>
            </p:cNvPr>
            <p:cNvSpPr txBox="1"/>
            <p:nvPr/>
          </p:nvSpPr>
          <p:spPr>
            <a:xfrm>
              <a:off x="2036123" y="3259690"/>
              <a:ext cx="6094999" cy="737833"/>
            </a:xfrm>
            <a:prstGeom prst="rect">
              <a:avLst/>
            </a:prstGeom>
            <a:grpFill/>
          </p:spPr>
          <p:txBody>
            <a:bodyPr>
              <a:spAutoFit/>
            </a:bodyPr>
            <a:lstStyle/>
            <a:p>
              <a:pPr marL="0" marR="0" lvl="0" indent="457200" defTabSz="914400" eaLnBrk="1" fontAlgn="auto" latinLnBrk="0" hangingPunct="1">
                <a:lnSpc>
                  <a:spcPct val="125000"/>
                </a:lnSpc>
                <a:spcBef>
                  <a:spcPts val="0"/>
                </a:spcBef>
                <a:spcAft>
                  <a:spcPts val="0"/>
                </a:spcAft>
                <a:buClrTx/>
                <a:buSzTx/>
                <a:buFontTx/>
                <a:buNone/>
                <a:tabLst/>
                <a:defRPr/>
              </a:pPr>
              <a:endParaRPr kumimoji="0" lang="zh-CN" altLang="en-US" sz="2400" b="0" i="0" u="none" strike="noStrike" kern="0" cap="none" spc="0" normalizeH="0" baseline="0" noProof="0" dirty="0">
                <a:ln>
                  <a:noFill/>
                </a:ln>
                <a:solidFill>
                  <a:prstClr val="white"/>
                </a:solidFill>
                <a:effectLst/>
                <a:uLnTx/>
                <a:uFillTx/>
                <a:latin typeface="宋体"/>
              </a:endParaRPr>
            </a:p>
          </p:txBody>
        </p:sp>
      </p:grpSp>
      <p:grpSp>
        <p:nvGrpSpPr>
          <p:cNvPr id="36" name="组合 11">
            <a:extLst>
              <a:ext uri="{FF2B5EF4-FFF2-40B4-BE49-F238E27FC236}">
                <a16:creationId xmlns:a16="http://schemas.microsoft.com/office/drawing/2014/main" id="{E6D4817C-1E3C-46A3-8014-F1A83DE3BBE9}"/>
              </a:ext>
            </a:extLst>
          </p:cNvPr>
          <p:cNvGrpSpPr>
            <a:grpSpLocks/>
          </p:cNvGrpSpPr>
          <p:nvPr/>
        </p:nvGrpSpPr>
        <p:grpSpPr bwMode="auto">
          <a:xfrm>
            <a:off x="1089026" y="3681915"/>
            <a:ext cx="7523163" cy="998935"/>
            <a:chOff x="1151800" y="4509948"/>
            <a:chExt cx="7523888" cy="1332000"/>
          </a:xfrm>
          <a:solidFill>
            <a:srgbClr val="8064A2"/>
          </a:solidFill>
        </p:grpSpPr>
        <p:sp>
          <p:nvSpPr>
            <p:cNvPr id="37" name="矩形 36">
              <a:extLst>
                <a:ext uri="{FF2B5EF4-FFF2-40B4-BE49-F238E27FC236}">
                  <a16:creationId xmlns:a16="http://schemas.microsoft.com/office/drawing/2014/main" id="{5F6D4172-8C76-495A-A862-A18FEE77A822}"/>
                </a:ext>
              </a:extLst>
            </p:cNvPr>
            <p:cNvSpPr/>
            <p:nvPr/>
          </p:nvSpPr>
          <p:spPr>
            <a:xfrm>
              <a:off x="1151800" y="4509948"/>
              <a:ext cx="7523888" cy="1332000"/>
            </a:xfrm>
            <a:prstGeom prst="rect">
              <a:avLst/>
            </a:prstGeom>
            <a:grp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宋体"/>
                <a:ea typeface="宋体"/>
                <a:cs typeface="+mn-cs"/>
              </a:endParaRPr>
            </a:p>
          </p:txBody>
        </p:sp>
        <p:sp>
          <p:nvSpPr>
            <p:cNvPr id="38" name="文本框 22">
              <a:extLst>
                <a:ext uri="{FF2B5EF4-FFF2-40B4-BE49-F238E27FC236}">
                  <a16:creationId xmlns:a16="http://schemas.microsoft.com/office/drawing/2014/main" id="{D0B9D511-1A73-42C8-B1C4-37AC3DE8EF4D}"/>
                </a:ext>
              </a:extLst>
            </p:cNvPr>
            <p:cNvSpPr txBox="1"/>
            <p:nvPr/>
          </p:nvSpPr>
          <p:spPr>
            <a:xfrm>
              <a:off x="1628096" y="4601394"/>
              <a:ext cx="6911054" cy="1149107"/>
            </a:xfrm>
            <a:prstGeom prst="rect">
              <a:avLst/>
            </a:prstGeom>
            <a:grpFill/>
          </p:spPr>
          <p:txBody>
            <a:bodyPr>
              <a:spAutoFit/>
            </a:bodyPr>
            <a:lstStyle/>
            <a:p>
              <a:pPr marL="0" marR="0" lvl="0" indent="457200" defTabSz="914400" eaLnBrk="1" fontAlgn="auto" latinLnBrk="0" hangingPunct="1">
                <a:lnSpc>
                  <a:spcPct val="125000"/>
                </a:lnSpc>
                <a:spcBef>
                  <a:spcPts val="0"/>
                </a:spcBef>
                <a:spcAft>
                  <a:spcPts val="0"/>
                </a:spcAft>
                <a:buClrTx/>
                <a:buSzTx/>
                <a:buFontTx/>
                <a:buNone/>
                <a:tabLst/>
                <a:defRPr/>
              </a:pPr>
              <a:r>
                <a:rPr kumimoji="0" lang="zh-CN" altLang="en-US" sz="2000" b="0" i="0" u="none" strike="noStrike" kern="0" cap="none" spc="0" normalizeH="0" baseline="0" noProof="0" dirty="0">
                  <a:ln>
                    <a:noFill/>
                  </a:ln>
                  <a:solidFill>
                    <a:prstClr val="white"/>
                  </a:solidFill>
                  <a:effectLst/>
                  <a:uLnTx/>
                  <a:uFillTx/>
                  <a:latin typeface="宋体"/>
                </a:rPr>
                <a:t>面向本科学生开展信息资源管理的理论、方法和技术应用教育，课程涉及信息资源管理的各个环节</a:t>
              </a:r>
            </a:p>
          </p:txBody>
        </p:sp>
      </p:grpSp>
      <p:sp>
        <p:nvSpPr>
          <p:cNvPr id="39" name="椭圆 38">
            <a:extLst>
              <a:ext uri="{FF2B5EF4-FFF2-40B4-BE49-F238E27FC236}">
                <a16:creationId xmlns:a16="http://schemas.microsoft.com/office/drawing/2014/main" id="{FAEEF4DC-AAF0-40AE-B2DA-7ED919B18F07}"/>
              </a:ext>
            </a:extLst>
          </p:cNvPr>
          <p:cNvSpPr>
            <a:spLocks noChangeAspect="1"/>
          </p:cNvSpPr>
          <p:nvPr/>
        </p:nvSpPr>
        <p:spPr>
          <a:xfrm>
            <a:off x="323850" y="2334127"/>
            <a:ext cx="1328738" cy="996554"/>
          </a:xfrm>
          <a:prstGeom prst="ellipse">
            <a:avLst/>
          </a:prstGeom>
          <a:blipFill>
            <a:blip r:embed="rId4"/>
            <a:stretch>
              <a:fillRect/>
            </a:stretch>
          </a:blipFill>
          <a:ln w="25400" cap="flat" cmpd="sng" algn="ctr">
            <a:solidFill>
              <a:sysClr val="window" lastClr="FFFFFF"/>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CN" sz="1800" b="0" i="0" u="none" strike="noStrike" kern="0" cap="none" spc="0" normalizeH="0" baseline="0" noProof="0" dirty="0">
              <a:ln>
                <a:noFill/>
              </a:ln>
              <a:solidFill>
                <a:prstClr val="white"/>
              </a:solidFill>
              <a:effectLst/>
              <a:uLnTx/>
              <a:uFillTx/>
              <a:latin typeface="宋体"/>
              <a:ea typeface="宋体"/>
              <a:cs typeface="+mn-cs"/>
              <a:sym typeface="Arial" panose="020B0604020202020204" pitchFamily="34" charset="0"/>
            </a:endParaRPr>
          </a:p>
        </p:txBody>
      </p:sp>
      <p:sp>
        <p:nvSpPr>
          <p:cNvPr id="40" name="文本框 24">
            <a:extLst>
              <a:ext uri="{FF2B5EF4-FFF2-40B4-BE49-F238E27FC236}">
                <a16:creationId xmlns:a16="http://schemas.microsoft.com/office/drawing/2014/main" id="{712BC8EA-A8CD-41AB-90BC-2D8FEED68C5E}"/>
              </a:ext>
            </a:extLst>
          </p:cNvPr>
          <p:cNvSpPr txBox="1"/>
          <p:nvPr/>
        </p:nvSpPr>
        <p:spPr>
          <a:xfrm>
            <a:off x="1627189" y="2456927"/>
            <a:ext cx="6911975" cy="737189"/>
          </a:xfrm>
          <a:prstGeom prst="rect">
            <a:avLst/>
          </a:prstGeom>
          <a:noFill/>
        </p:spPr>
        <p:txBody>
          <a:bodyPr>
            <a:spAutoFit/>
          </a:bodyPr>
          <a:lstStyle/>
          <a:p>
            <a:pPr indent="457200" defTabSz="914400">
              <a:lnSpc>
                <a:spcPct val="125000"/>
              </a:lnSpc>
              <a:defRPr/>
            </a:pPr>
            <a:r>
              <a:rPr lang="zh-CN" altLang="en-US" sz="1800" dirty="0">
                <a:solidFill>
                  <a:prstClr val="white"/>
                </a:solidFill>
                <a:latin typeface="宋体"/>
              </a:rPr>
              <a:t>课程主要关心如何利用</a:t>
            </a:r>
            <a:r>
              <a:rPr lang="zh-CN" altLang="en-US" sz="1600" dirty="0">
                <a:solidFill>
                  <a:prstClr val="white"/>
                </a:solidFill>
                <a:latin typeface="宋体"/>
              </a:rPr>
              <a:t>信息管理</a:t>
            </a:r>
            <a:r>
              <a:rPr lang="zh-CN" altLang="en-US" sz="1800" dirty="0">
                <a:solidFill>
                  <a:prstClr val="white"/>
                </a:solidFill>
                <a:latin typeface="宋体"/>
              </a:rPr>
              <a:t>方法和技术应对信息过载而知识短缺的挑战，以应对人们对数字信息资源和网络资源的利用需求。</a:t>
            </a:r>
            <a:endParaRPr lang="en-US" altLang="zh-CN" sz="1800" dirty="0">
              <a:solidFill>
                <a:prstClr val="white"/>
              </a:solidFill>
              <a:latin typeface="宋体"/>
            </a:endParaRPr>
          </a:p>
        </p:txBody>
      </p:sp>
      <p:sp>
        <p:nvSpPr>
          <p:cNvPr id="41" name="椭圆 40">
            <a:extLst>
              <a:ext uri="{FF2B5EF4-FFF2-40B4-BE49-F238E27FC236}">
                <a16:creationId xmlns:a16="http://schemas.microsoft.com/office/drawing/2014/main" id="{8E912B0A-799D-40F5-B428-F234AA4077E0}"/>
              </a:ext>
            </a:extLst>
          </p:cNvPr>
          <p:cNvSpPr>
            <a:spLocks noChangeAspect="1"/>
          </p:cNvSpPr>
          <p:nvPr/>
        </p:nvSpPr>
        <p:spPr>
          <a:xfrm>
            <a:off x="304800" y="3684296"/>
            <a:ext cx="1328738" cy="996554"/>
          </a:xfrm>
          <a:prstGeom prst="ellipse">
            <a:avLst/>
          </a:prstGeom>
          <a:blipFill>
            <a:blip r:embed="rId4"/>
            <a:stretch>
              <a:fillRect/>
            </a:stretch>
          </a:blipFill>
          <a:ln w="25400" cap="flat" cmpd="sng" algn="ctr">
            <a:solidFill>
              <a:sysClr val="window" lastClr="FFFFFF"/>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CN" sz="1800" b="0" i="0" u="none" strike="noStrike" kern="0" cap="none" spc="0" normalizeH="0" baseline="0" noProof="0" dirty="0">
              <a:ln>
                <a:noFill/>
              </a:ln>
              <a:solidFill>
                <a:prstClr val="white"/>
              </a:solidFill>
              <a:effectLst/>
              <a:uLnTx/>
              <a:uFillTx/>
              <a:latin typeface="宋体"/>
              <a:ea typeface="宋体"/>
              <a:cs typeface="+mn-cs"/>
              <a:sym typeface="Arial" panose="020B0604020202020204" pitchFamily="34" charset="0"/>
            </a:endParaRPr>
          </a:p>
        </p:txBody>
      </p:sp>
      <p:sp>
        <p:nvSpPr>
          <p:cNvPr id="42" name="椭圆 41">
            <a:extLst>
              <a:ext uri="{FF2B5EF4-FFF2-40B4-BE49-F238E27FC236}">
                <a16:creationId xmlns:a16="http://schemas.microsoft.com/office/drawing/2014/main" id="{52311A18-1B5F-4CFD-AC7A-2791834B5356}"/>
              </a:ext>
            </a:extLst>
          </p:cNvPr>
          <p:cNvSpPr>
            <a:spLocks noChangeAspect="1"/>
          </p:cNvSpPr>
          <p:nvPr/>
        </p:nvSpPr>
        <p:spPr>
          <a:xfrm>
            <a:off x="393700" y="1057777"/>
            <a:ext cx="1328738" cy="996554"/>
          </a:xfrm>
          <a:prstGeom prst="ellipse">
            <a:avLst/>
          </a:prstGeom>
          <a:blipFill>
            <a:blip r:embed="rId4"/>
            <a:stretch>
              <a:fillRect/>
            </a:stretch>
          </a:blipFill>
          <a:ln w="25400" cap="flat" cmpd="sng" algn="ctr">
            <a:solidFill>
              <a:sysClr val="window" lastClr="FFFFFF"/>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CN" sz="1800" b="0" i="0" u="none" strike="noStrike" kern="0" cap="none" spc="0" normalizeH="0" baseline="0" noProof="0" dirty="0">
              <a:ln>
                <a:noFill/>
              </a:ln>
              <a:solidFill>
                <a:prstClr val="white"/>
              </a:solidFill>
              <a:effectLst/>
              <a:uLnTx/>
              <a:uFillTx/>
              <a:latin typeface="宋体"/>
              <a:ea typeface="宋体"/>
              <a:cs typeface="+mn-cs"/>
              <a:sym typeface="Arial" panose="020B0604020202020204" pitchFamily="34" charset="0"/>
            </a:endParaRPr>
          </a:p>
        </p:txBody>
      </p:sp>
    </p:spTree>
    <p:extLst>
      <p:ext uri="{BB962C8B-B14F-4D97-AF65-F5344CB8AC3E}">
        <p14:creationId xmlns:p14="http://schemas.microsoft.com/office/powerpoint/2010/main" val="41552050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20</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09"/>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信息的分类与性质</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423000" y="922810"/>
            <a:ext cx="461665" cy="1230465"/>
          </a:xfrm>
          <a:prstGeom prst="rect">
            <a:avLst/>
          </a:prstGeom>
        </p:spPr>
        <p:txBody>
          <a:bodyPr vert="eaVert" wrap="none">
            <a:spAutoFit/>
          </a:bodyPr>
          <a:lstStyle/>
          <a:p>
            <a:r>
              <a:rPr lang="zh-CN" altLang="en-US" sz="1800" b="1" dirty="0">
                <a:solidFill>
                  <a:srgbClr val="6964A0"/>
                </a:solidFill>
                <a:latin typeface="黑体" panose="02010609060101010101" pitchFamily="49" charset="-122"/>
                <a:ea typeface="黑体" panose="02010609060101010101" pitchFamily="49" charset="-122"/>
              </a:rPr>
              <a:t>信息的性质</a:t>
            </a:r>
            <a:endParaRPr lang="zh-CN" altLang="en-US" dirty="0">
              <a:solidFill>
                <a:srgbClr val="6964A0"/>
              </a:solidFill>
            </a:endParaRPr>
          </a:p>
        </p:txBody>
      </p:sp>
      <p:sp>
        <p:nvSpPr>
          <p:cNvPr id="9" name="矩形 8">
            <a:extLst>
              <a:ext uri="{FF2B5EF4-FFF2-40B4-BE49-F238E27FC236}">
                <a16:creationId xmlns:a16="http://schemas.microsoft.com/office/drawing/2014/main" id="{9B2AA2A5-DA25-4A82-8374-AB6507A45EB6}"/>
              </a:ext>
            </a:extLst>
          </p:cNvPr>
          <p:cNvSpPr/>
          <p:nvPr/>
        </p:nvSpPr>
        <p:spPr>
          <a:xfrm rot="5400000">
            <a:off x="569294" y="1227840"/>
            <a:ext cx="599800" cy="4571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0" name="矩形 9">
            <a:extLst>
              <a:ext uri="{FF2B5EF4-FFF2-40B4-BE49-F238E27FC236}">
                <a16:creationId xmlns:a16="http://schemas.microsoft.com/office/drawing/2014/main" id="{66B73611-A6C1-493A-9F3E-3DCA5080472B}"/>
              </a:ext>
            </a:extLst>
          </p:cNvPr>
          <p:cNvSpPr/>
          <p:nvPr/>
        </p:nvSpPr>
        <p:spPr>
          <a:xfrm rot="5400000">
            <a:off x="264304" y="212529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grpSp>
        <p:nvGrpSpPr>
          <p:cNvPr id="21" name="Group 3">
            <a:extLst>
              <a:ext uri="{FF2B5EF4-FFF2-40B4-BE49-F238E27FC236}">
                <a16:creationId xmlns:a16="http://schemas.microsoft.com/office/drawing/2014/main" id="{CC12F372-7166-4175-9098-2BC0E45886A3}"/>
              </a:ext>
            </a:extLst>
          </p:cNvPr>
          <p:cNvGrpSpPr>
            <a:grpSpLocks/>
          </p:cNvGrpSpPr>
          <p:nvPr/>
        </p:nvGrpSpPr>
        <p:grpSpPr bwMode="auto">
          <a:xfrm>
            <a:off x="1030126" y="915566"/>
            <a:ext cx="7153939" cy="1894407"/>
            <a:chOff x="0" y="0"/>
            <a:chExt cx="4862" cy="1410"/>
          </a:xfrm>
        </p:grpSpPr>
        <p:pic>
          <p:nvPicPr>
            <p:cNvPr id="22" name="Rectangle 3">
              <a:extLst>
                <a:ext uri="{FF2B5EF4-FFF2-40B4-BE49-F238E27FC236}">
                  <a16:creationId xmlns:a16="http://schemas.microsoft.com/office/drawing/2014/main" id="{994F063F-F0C1-43B9-A931-71D13C37EB76}"/>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862" cy="1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 Box 5">
              <a:extLst>
                <a:ext uri="{FF2B5EF4-FFF2-40B4-BE49-F238E27FC236}">
                  <a16:creationId xmlns:a16="http://schemas.microsoft.com/office/drawing/2014/main" id="{C62A8450-34F4-4115-8BC2-382E1DC5848A}"/>
                </a:ext>
              </a:extLst>
            </p:cNvPr>
            <p:cNvSpPr txBox="1">
              <a:spLocks noChangeArrowheads="1"/>
            </p:cNvSpPr>
            <p:nvPr/>
          </p:nvSpPr>
          <p:spPr bwMode="auto">
            <a:xfrm>
              <a:off x="6" y="8"/>
              <a:ext cx="4848" cy="1392"/>
            </a:xfrm>
            <a:prstGeom prst="rect">
              <a:avLst/>
            </a:prstGeom>
            <a:solidFill>
              <a:srgbClr val="8064A2">
                <a:lumMod val="20000"/>
                <a:lumOff val="80000"/>
              </a:srgbClr>
            </a:solidFill>
            <a:ln w="9525">
              <a:solidFill>
                <a:sysClr val="window" lastClr="FFFFFF"/>
              </a:solidFill>
              <a:miter lim="800000"/>
              <a:headEnd/>
              <a:tailEnd/>
            </a:ln>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1</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、普遍性：</a:t>
              </a:r>
            </a:p>
            <a:p>
              <a:pPr marL="0" marR="0" lvl="0" indent="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无处不在，无时不在</a:t>
              </a:r>
            </a:p>
            <a:p>
              <a:pPr marL="0" marR="0" lvl="0" indent="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普遍存在于自然界、人类社会、人类的思维或</a:t>
              </a:r>
            </a:p>
            <a:p>
              <a:pPr marL="0" marR="0" lvl="0" indent="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精神领域中。</a:t>
              </a:r>
            </a:p>
          </p:txBody>
        </p:sp>
      </p:grpSp>
      <p:grpSp>
        <p:nvGrpSpPr>
          <p:cNvPr id="24" name="Group 6">
            <a:extLst>
              <a:ext uri="{FF2B5EF4-FFF2-40B4-BE49-F238E27FC236}">
                <a16:creationId xmlns:a16="http://schemas.microsoft.com/office/drawing/2014/main" id="{5FBE8941-DF92-4AFA-A99C-1ED565D1D50F}"/>
              </a:ext>
            </a:extLst>
          </p:cNvPr>
          <p:cNvGrpSpPr>
            <a:grpSpLocks/>
          </p:cNvGrpSpPr>
          <p:nvPr/>
        </p:nvGrpSpPr>
        <p:grpSpPr bwMode="auto">
          <a:xfrm>
            <a:off x="1038954" y="2931790"/>
            <a:ext cx="7178457" cy="1767090"/>
            <a:chOff x="0" y="0"/>
            <a:chExt cx="4861" cy="1406"/>
          </a:xfrm>
        </p:grpSpPr>
        <p:pic>
          <p:nvPicPr>
            <p:cNvPr id="25" name="Rectangle 4">
              <a:extLst>
                <a:ext uri="{FF2B5EF4-FFF2-40B4-BE49-F238E27FC236}">
                  <a16:creationId xmlns:a16="http://schemas.microsoft.com/office/drawing/2014/main" id="{20E0AFF6-18D5-43D0-AD45-79383D3D43A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4861" cy="14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Text Box 8">
              <a:extLst>
                <a:ext uri="{FF2B5EF4-FFF2-40B4-BE49-F238E27FC236}">
                  <a16:creationId xmlns:a16="http://schemas.microsoft.com/office/drawing/2014/main" id="{C01C788B-5BC4-4229-9466-021517DB9A1B}"/>
                </a:ext>
              </a:extLst>
            </p:cNvPr>
            <p:cNvSpPr txBox="1">
              <a:spLocks noChangeArrowheads="1"/>
            </p:cNvSpPr>
            <p:nvPr/>
          </p:nvSpPr>
          <p:spPr bwMode="auto">
            <a:xfrm>
              <a:off x="6" y="6"/>
              <a:ext cx="4848" cy="1392"/>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2</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、客观性：</a:t>
              </a:r>
            </a:p>
            <a:p>
              <a:pPr marL="0" marR="0" lvl="0" indent="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实实在在存在，符合客观实际</a:t>
              </a:r>
            </a:p>
            <a:p>
              <a:pPr marL="0" marR="0" lvl="0" indent="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不能随意夸大或缩小，也不能通过人为加工修</a:t>
              </a:r>
            </a:p>
            <a:p>
              <a:pPr marL="0" marR="0" lvl="0" indent="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饰，使其变异。</a:t>
              </a:r>
            </a:p>
          </p:txBody>
        </p:sp>
      </p:grpSp>
    </p:spTree>
    <p:extLst>
      <p:ext uri="{BB962C8B-B14F-4D97-AF65-F5344CB8AC3E}">
        <p14:creationId xmlns:p14="http://schemas.microsoft.com/office/powerpoint/2010/main" val="34544454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21</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09"/>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信息的分类与性质</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423000" y="922810"/>
            <a:ext cx="461665" cy="1230465"/>
          </a:xfrm>
          <a:prstGeom prst="rect">
            <a:avLst/>
          </a:prstGeom>
        </p:spPr>
        <p:txBody>
          <a:bodyPr vert="eaVert" wrap="none">
            <a:spAutoFit/>
          </a:bodyPr>
          <a:lstStyle/>
          <a:p>
            <a:r>
              <a:rPr lang="zh-CN" altLang="en-US" sz="1800" b="1" dirty="0">
                <a:solidFill>
                  <a:srgbClr val="6964A0"/>
                </a:solidFill>
                <a:latin typeface="黑体" panose="02010609060101010101" pitchFamily="49" charset="-122"/>
                <a:ea typeface="黑体" panose="02010609060101010101" pitchFamily="49" charset="-122"/>
              </a:rPr>
              <a:t>信息的性质</a:t>
            </a:r>
            <a:endParaRPr lang="zh-CN" altLang="en-US" dirty="0">
              <a:solidFill>
                <a:srgbClr val="6964A0"/>
              </a:solidFill>
            </a:endParaRPr>
          </a:p>
        </p:txBody>
      </p:sp>
      <p:sp>
        <p:nvSpPr>
          <p:cNvPr id="9" name="矩形 8">
            <a:extLst>
              <a:ext uri="{FF2B5EF4-FFF2-40B4-BE49-F238E27FC236}">
                <a16:creationId xmlns:a16="http://schemas.microsoft.com/office/drawing/2014/main" id="{9B2AA2A5-DA25-4A82-8374-AB6507A45EB6}"/>
              </a:ext>
            </a:extLst>
          </p:cNvPr>
          <p:cNvSpPr/>
          <p:nvPr/>
        </p:nvSpPr>
        <p:spPr>
          <a:xfrm rot="5400000">
            <a:off x="569294" y="1227840"/>
            <a:ext cx="599800" cy="4571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0" name="矩形 9">
            <a:extLst>
              <a:ext uri="{FF2B5EF4-FFF2-40B4-BE49-F238E27FC236}">
                <a16:creationId xmlns:a16="http://schemas.microsoft.com/office/drawing/2014/main" id="{66B73611-A6C1-493A-9F3E-3DCA5080472B}"/>
              </a:ext>
            </a:extLst>
          </p:cNvPr>
          <p:cNvSpPr/>
          <p:nvPr/>
        </p:nvSpPr>
        <p:spPr>
          <a:xfrm rot="5400000">
            <a:off x="264304" y="212529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grpSp>
        <p:nvGrpSpPr>
          <p:cNvPr id="16" name="Group 2">
            <a:extLst>
              <a:ext uri="{FF2B5EF4-FFF2-40B4-BE49-F238E27FC236}">
                <a16:creationId xmlns:a16="http://schemas.microsoft.com/office/drawing/2014/main" id="{9B40C3ED-4376-4AD2-B5DF-B87AE775BFDF}"/>
              </a:ext>
            </a:extLst>
          </p:cNvPr>
          <p:cNvGrpSpPr>
            <a:grpSpLocks/>
          </p:cNvGrpSpPr>
          <p:nvPr/>
        </p:nvGrpSpPr>
        <p:grpSpPr bwMode="auto">
          <a:xfrm>
            <a:off x="1019451" y="987574"/>
            <a:ext cx="7615304" cy="1549400"/>
            <a:chOff x="0" y="0"/>
            <a:chExt cx="4911" cy="976"/>
          </a:xfrm>
        </p:grpSpPr>
        <p:pic>
          <p:nvPicPr>
            <p:cNvPr id="17" name="Rectangle 2">
              <a:extLst>
                <a:ext uri="{FF2B5EF4-FFF2-40B4-BE49-F238E27FC236}">
                  <a16:creationId xmlns:a16="http://schemas.microsoft.com/office/drawing/2014/main" id="{133EB88A-9BDD-4408-B5E5-52D2CEE9C23D}"/>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911" cy="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 Box 4">
              <a:extLst>
                <a:ext uri="{FF2B5EF4-FFF2-40B4-BE49-F238E27FC236}">
                  <a16:creationId xmlns:a16="http://schemas.microsoft.com/office/drawing/2014/main" id="{FB4AC538-74D2-4FE5-9E4A-125BD6206CDB}"/>
                </a:ext>
              </a:extLst>
            </p:cNvPr>
            <p:cNvSpPr txBox="1">
              <a:spLocks noChangeArrowheads="1"/>
            </p:cNvSpPr>
            <p:nvPr/>
          </p:nvSpPr>
          <p:spPr bwMode="auto">
            <a:xfrm>
              <a:off x="9" y="6"/>
              <a:ext cx="4896" cy="960"/>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en-US" altLang="zh-CN"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3</a:t>
              </a:r>
              <a:r>
                <a:rPr kumimoji="0" lang="zh-CN" altLang="en-US"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、时效性：</a:t>
              </a:r>
            </a:p>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zh-CN" altLang="en-US"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8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价值和作用体现在一定的时间和空间范围内</a:t>
              </a:r>
              <a:endParaRPr kumimoji="0" lang="zh-CN" altLang="en-US"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p:txBody>
        </p:sp>
      </p:grpSp>
      <p:grpSp>
        <p:nvGrpSpPr>
          <p:cNvPr id="19" name="Group 5">
            <a:extLst>
              <a:ext uri="{FF2B5EF4-FFF2-40B4-BE49-F238E27FC236}">
                <a16:creationId xmlns:a16="http://schemas.microsoft.com/office/drawing/2014/main" id="{14B2C028-4C98-452C-8E15-3D1B662BE368}"/>
              </a:ext>
            </a:extLst>
          </p:cNvPr>
          <p:cNvGrpSpPr>
            <a:grpSpLocks/>
          </p:cNvGrpSpPr>
          <p:nvPr/>
        </p:nvGrpSpPr>
        <p:grpSpPr bwMode="auto">
          <a:xfrm>
            <a:off x="1033407" y="2787212"/>
            <a:ext cx="7606000" cy="1700212"/>
            <a:chOff x="0" y="0"/>
            <a:chExt cx="4961" cy="1071"/>
          </a:xfrm>
        </p:grpSpPr>
        <p:pic>
          <p:nvPicPr>
            <p:cNvPr id="20" name="Rectangle 4">
              <a:extLst>
                <a:ext uri="{FF2B5EF4-FFF2-40B4-BE49-F238E27FC236}">
                  <a16:creationId xmlns:a16="http://schemas.microsoft.com/office/drawing/2014/main" id="{773D8684-E815-4953-AB43-96B85AD26663}"/>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4961" cy="1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Text Box 7">
              <a:extLst>
                <a:ext uri="{FF2B5EF4-FFF2-40B4-BE49-F238E27FC236}">
                  <a16:creationId xmlns:a16="http://schemas.microsoft.com/office/drawing/2014/main" id="{81C65A8B-22D3-4E75-82C0-0667F5D62F5E}"/>
                </a:ext>
              </a:extLst>
            </p:cNvPr>
            <p:cNvSpPr txBox="1">
              <a:spLocks noChangeArrowheads="1"/>
            </p:cNvSpPr>
            <p:nvPr/>
          </p:nvSpPr>
          <p:spPr bwMode="auto">
            <a:xfrm>
              <a:off x="9" y="6"/>
              <a:ext cx="4944" cy="1056"/>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4</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、传递性</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sym typeface="Wingdings" panose="05000000000000000000" pitchFamily="2" charset="2"/>
                </a:rPr>
                <a:t>（本质特性）</a:t>
              </a:r>
              <a:endPar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可传递给不同的主体所认知、利用</a:t>
              </a:r>
            </a:p>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信息可在短时间内广泛扩散</a:t>
              </a:r>
            </a:p>
          </p:txBody>
        </p:sp>
      </p:grpSp>
    </p:spTree>
    <p:extLst>
      <p:ext uri="{BB962C8B-B14F-4D97-AF65-F5344CB8AC3E}">
        <p14:creationId xmlns:p14="http://schemas.microsoft.com/office/powerpoint/2010/main" val="2431092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09"/>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信息的分类与性质</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423000" y="922810"/>
            <a:ext cx="461665" cy="1230465"/>
          </a:xfrm>
          <a:prstGeom prst="rect">
            <a:avLst/>
          </a:prstGeom>
        </p:spPr>
        <p:txBody>
          <a:bodyPr vert="eaVert" wrap="none">
            <a:spAutoFit/>
          </a:bodyPr>
          <a:lstStyle/>
          <a:p>
            <a:r>
              <a:rPr lang="zh-CN" altLang="en-US" sz="1800" b="1" dirty="0">
                <a:solidFill>
                  <a:srgbClr val="6964A0"/>
                </a:solidFill>
                <a:latin typeface="黑体" panose="02010609060101010101" pitchFamily="49" charset="-122"/>
                <a:ea typeface="黑体" panose="02010609060101010101" pitchFamily="49" charset="-122"/>
              </a:rPr>
              <a:t>信息的性质</a:t>
            </a:r>
            <a:endParaRPr lang="zh-CN" altLang="en-US" dirty="0">
              <a:solidFill>
                <a:srgbClr val="6964A0"/>
              </a:solidFill>
            </a:endParaRPr>
          </a:p>
        </p:txBody>
      </p:sp>
      <p:sp>
        <p:nvSpPr>
          <p:cNvPr id="9" name="矩形 8">
            <a:extLst>
              <a:ext uri="{FF2B5EF4-FFF2-40B4-BE49-F238E27FC236}">
                <a16:creationId xmlns:a16="http://schemas.microsoft.com/office/drawing/2014/main" id="{9B2AA2A5-DA25-4A82-8374-AB6507A45EB6}"/>
              </a:ext>
            </a:extLst>
          </p:cNvPr>
          <p:cNvSpPr/>
          <p:nvPr/>
        </p:nvSpPr>
        <p:spPr>
          <a:xfrm rot="5400000">
            <a:off x="569294" y="1227840"/>
            <a:ext cx="599800" cy="4571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0" name="矩形 9">
            <a:extLst>
              <a:ext uri="{FF2B5EF4-FFF2-40B4-BE49-F238E27FC236}">
                <a16:creationId xmlns:a16="http://schemas.microsoft.com/office/drawing/2014/main" id="{66B73611-A6C1-493A-9F3E-3DCA5080472B}"/>
              </a:ext>
            </a:extLst>
          </p:cNvPr>
          <p:cNvSpPr/>
          <p:nvPr/>
        </p:nvSpPr>
        <p:spPr>
          <a:xfrm rot="5400000">
            <a:off x="264304" y="212529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grpSp>
        <p:nvGrpSpPr>
          <p:cNvPr id="28" name="Group 2">
            <a:extLst>
              <a:ext uri="{FF2B5EF4-FFF2-40B4-BE49-F238E27FC236}">
                <a16:creationId xmlns:a16="http://schemas.microsoft.com/office/drawing/2014/main" id="{554FE701-BAD4-4941-819D-93212FEE8E98}"/>
              </a:ext>
            </a:extLst>
          </p:cNvPr>
          <p:cNvGrpSpPr>
            <a:grpSpLocks/>
          </p:cNvGrpSpPr>
          <p:nvPr/>
        </p:nvGrpSpPr>
        <p:grpSpPr bwMode="auto">
          <a:xfrm>
            <a:off x="1055068" y="950799"/>
            <a:ext cx="7430209" cy="1908983"/>
            <a:chOff x="0" y="0"/>
            <a:chExt cx="4911" cy="1409"/>
          </a:xfrm>
        </p:grpSpPr>
        <p:pic>
          <p:nvPicPr>
            <p:cNvPr id="29" name="Rectangle 3">
              <a:extLst>
                <a:ext uri="{FF2B5EF4-FFF2-40B4-BE49-F238E27FC236}">
                  <a16:creationId xmlns:a16="http://schemas.microsoft.com/office/drawing/2014/main" id="{DE239C2A-18DC-44DC-A3F2-E6F1A505B691}"/>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911" cy="1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ext Box 4">
              <a:extLst>
                <a:ext uri="{FF2B5EF4-FFF2-40B4-BE49-F238E27FC236}">
                  <a16:creationId xmlns:a16="http://schemas.microsoft.com/office/drawing/2014/main" id="{927687D0-1E8F-4C4D-8F25-C94CE4FE8E52}"/>
                </a:ext>
              </a:extLst>
            </p:cNvPr>
            <p:cNvSpPr txBox="1">
              <a:spLocks noChangeArrowheads="1"/>
            </p:cNvSpPr>
            <p:nvPr/>
          </p:nvSpPr>
          <p:spPr bwMode="auto">
            <a:xfrm>
              <a:off x="8" y="9"/>
              <a:ext cx="4896" cy="1392"/>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Tx/>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5</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、共享性</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sym typeface="Wingdings" panose="05000000000000000000" pitchFamily="2" charset="2"/>
                </a:rPr>
                <a:t>（信息的运动规律之一、重要性质）</a:t>
              </a:r>
              <a:endPar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a:p>
              <a:pPr marL="342900" marR="0" lvl="0" indent="-342900" defTabSz="914400" eaLnBrk="1" fontAlgn="auto" latinLnBrk="0" hangingPunct="1">
                <a:lnSpc>
                  <a:spcPct val="100000"/>
                </a:lnSpc>
                <a:spcBef>
                  <a:spcPct val="20000"/>
                </a:spcBef>
                <a:spcAft>
                  <a:spcPts val="0"/>
                </a:spcAft>
                <a:buClrTx/>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srgbClr val="001010"/>
                  </a:solidFill>
                  <a:effectLst/>
                  <a:uLnTx/>
                  <a:uFillTx/>
                  <a:latin typeface="Arial" panose="020B0604020202020204" pitchFamily="34" charset="0"/>
                  <a:ea typeface="华文楷体" panose="02010600040101010101" pitchFamily="2" charset="-122"/>
                </a:rPr>
                <a:t>区别于能量与物质的重要特点</a:t>
              </a:r>
            </a:p>
            <a:p>
              <a:pPr marL="342900" marR="0" lvl="0" indent="-342900" defTabSz="914400" eaLnBrk="1" fontAlgn="auto" latinLnBrk="0" hangingPunct="1">
                <a:lnSpc>
                  <a:spcPct val="100000"/>
                </a:lnSpc>
                <a:spcBef>
                  <a:spcPct val="20000"/>
                </a:spcBef>
                <a:spcAft>
                  <a:spcPts val="0"/>
                </a:spcAft>
                <a:buClrTx/>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信息在被众多的客体共享过程中，信息不会丧失，反而会产生信息的增值</a:t>
              </a:r>
            </a:p>
          </p:txBody>
        </p:sp>
      </p:grpSp>
      <p:grpSp>
        <p:nvGrpSpPr>
          <p:cNvPr id="31" name="Group 5">
            <a:extLst>
              <a:ext uri="{FF2B5EF4-FFF2-40B4-BE49-F238E27FC236}">
                <a16:creationId xmlns:a16="http://schemas.microsoft.com/office/drawing/2014/main" id="{E205BCD6-9193-4B5D-BB71-92CA9DF452C6}"/>
              </a:ext>
            </a:extLst>
          </p:cNvPr>
          <p:cNvGrpSpPr>
            <a:grpSpLocks/>
          </p:cNvGrpSpPr>
          <p:nvPr/>
        </p:nvGrpSpPr>
        <p:grpSpPr bwMode="auto">
          <a:xfrm>
            <a:off x="1067172" y="3075806"/>
            <a:ext cx="7430209" cy="1243013"/>
            <a:chOff x="0" y="0"/>
            <a:chExt cx="4911" cy="783"/>
          </a:xfrm>
        </p:grpSpPr>
        <p:pic>
          <p:nvPicPr>
            <p:cNvPr id="32" name="Rectangle 2">
              <a:extLst>
                <a:ext uri="{FF2B5EF4-FFF2-40B4-BE49-F238E27FC236}">
                  <a16:creationId xmlns:a16="http://schemas.microsoft.com/office/drawing/2014/main" id="{36D7E568-5449-4C9A-9F59-0BB72C7DF512}"/>
                </a:ext>
              </a:extLst>
            </p:cNvPr>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0" y="0"/>
              <a:ext cx="4911" cy="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Text Box 7">
              <a:extLst>
                <a:ext uri="{FF2B5EF4-FFF2-40B4-BE49-F238E27FC236}">
                  <a16:creationId xmlns:a16="http://schemas.microsoft.com/office/drawing/2014/main" id="{9A4B92AA-1A74-40B3-8EF9-59A7A7F786A5}"/>
                </a:ext>
              </a:extLst>
            </p:cNvPr>
            <p:cNvSpPr txBox="1">
              <a:spLocks noChangeArrowheads="1"/>
            </p:cNvSpPr>
            <p:nvPr/>
          </p:nvSpPr>
          <p:spPr bwMode="auto">
            <a:xfrm>
              <a:off x="7" y="8"/>
              <a:ext cx="4896" cy="768"/>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en-US" altLang="zh-CN"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6</a:t>
              </a:r>
              <a:r>
                <a:rPr kumimoji="0" lang="zh-CN" altLang="en-US"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、变换性</a:t>
              </a:r>
              <a:r>
                <a:rPr kumimoji="0" lang="zh-CN" altLang="en-US"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sym typeface="Wingdings" panose="05000000000000000000" pitchFamily="2" charset="2"/>
                </a:rPr>
                <a:t>（转换性）</a:t>
              </a:r>
              <a:endParaRPr kumimoji="0" lang="zh-CN" altLang="en-US"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zh-CN" altLang="en-US"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8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信息内容有多种表达形式和描述方法</a:t>
              </a:r>
              <a:endParaRPr kumimoji="0" lang="zh-CN" altLang="en-US" sz="28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p:txBody>
        </p:sp>
      </p:grpSp>
    </p:spTree>
    <p:extLst>
      <p:ext uri="{BB962C8B-B14F-4D97-AF65-F5344CB8AC3E}">
        <p14:creationId xmlns:p14="http://schemas.microsoft.com/office/powerpoint/2010/main" val="33448299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09"/>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信息的分类与性质</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423000" y="922810"/>
            <a:ext cx="461665" cy="1230465"/>
          </a:xfrm>
          <a:prstGeom prst="rect">
            <a:avLst/>
          </a:prstGeom>
        </p:spPr>
        <p:txBody>
          <a:bodyPr vert="eaVert" wrap="none">
            <a:spAutoFit/>
          </a:bodyPr>
          <a:lstStyle/>
          <a:p>
            <a:r>
              <a:rPr lang="zh-CN" altLang="en-US" sz="1800" b="1" dirty="0">
                <a:solidFill>
                  <a:srgbClr val="6964A0"/>
                </a:solidFill>
                <a:latin typeface="黑体" panose="02010609060101010101" pitchFamily="49" charset="-122"/>
                <a:ea typeface="黑体" panose="02010609060101010101" pitchFamily="49" charset="-122"/>
              </a:rPr>
              <a:t>信息的性质</a:t>
            </a:r>
            <a:endParaRPr lang="zh-CN" altLang="en-US" dirty="0">
              <a:solidFill>
                <a:srgbClr val="6964A0"/>
              </a:solidFill>
            </a:endParaRPr>
          </a:p>
        </p:txBody>
      </p:sp>
      <p:sp>
        <p:nvSpPr>
          <p:cNvPr id="9" name="矩形 8">
            <a:extLst>
              <a:ext uri="{FF2B5EF4-FFF2-40B4-BE49-F238E27FC236}">
                <a16:creationId xmlns:a16="http://schemas.microsoft.com/office/drawing/2014/main" id="{9B2AA2A5-DA25-4A82-8374-AB6507A45EB6}"/>
              </a:ext>
            </a:extLst>
          </p:cNvPr>
          <p:cNvSpPr/>
          <p:nvPr/>
        </p:nvSpPr>
        <p:spPr>
          <a:xfrm rot="5400000">
            <a:off x="569294" y="1227840"/>
            <a:ext cx="599800" cy="4571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0" name="矩形 9">
            <a:extLst>
              <a:ext uri="{FF2B5EF4-FFF2-40B4-BE49-F238E27FC236}">
                <a16:creationId xmlns:a16="http://schemas.microsoft.com/office/drawing/2014/main" id="{66B73611-A6C1-493A-9F3E-3DCA5080472B}"/>
              </a:ext>
            </a:extLst>
          </p:cNvPr>
          <p:cNvSpPr/>
          <p:nvPr/>
        </p:nvSpPr>
        <p:spPr>
          <a:xfrm rot="5400000">
            <a:off x="264304" y="212529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grpSp>
        <p:nvGrpSpPr>
          <p:cNvPr id="21" name="Group 2">
            <a:extLst>
              <a:ext uri="{FF2B5EF4-FFF2-40B4-BE49-F238E27FC236}">
                <a16:creationId xmlns:a16="http://schemas.microsoft.com/office/drawing/2014/main" id="{26B65E44-92FB-4715-9F34-0E8B678177BC}"/>
              </a:ext>
            </a:extLst>
          </p:cNvPr>
          <p:cNvGrpSpPr>
            <a:grpSpLocks/>
          </p:cNvGrpSpPr>
          <p:nvPr/>
        </p:nvGrpSpPr>
        <p:grpSpPr bwMode="auto">
          <a:xfrm>
            <a:off x="996950" y="3076278"/>
            <a:ext cx="7695999" cy="1404455"/>
            <a:chOff x="0" y="0"/>
            <a:chExt cx="5200" cy="1359"/>
          </a:xfrm>
        </p:grpSpPr>
        <p:pic>
          <p:nvPicPr>
            <p:cNvPr id="22" name="Rectangle 3">
              <a:extLst>
                <a:ext uri="{FF2B5EF4-FFF2-40B4-BE49-F238E27FC236}">
                  <a16:creationId xmlns:a16="http://schemas.microsoft.com/office/drawing/2014/main" id="{FEA3B06F-00AE-4E14-874C-784F0634E7E5}"/>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5200" cy="1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 Box 4">
              <a:extLst>
                <a:ext uri="{FF2B5EF4-FFF2-40B4-BE49-F238E27FC236}">
                  <a16:creationId xmlns:a16="http://schemas.microsoft.com/office/drawing/2014/main" id="{9AC1D708-6F76-4EF6-A0B2-25286BB8BA25}"/>
                </a:ext>
              </a:extLst>
            </p:cNvPr>
            <p:cNvSpPr txBox="1">
              <a:spLocks noChangeArrowheads="1"/>
            </p:cNvSpPr>
            <p:nvPr/>
          </p:nvSpPr>
          <p:spPr bwMode="auto">
            <a:xfrm>
              <a:off x="8" y="9"/>
              <a:ext cx="5184" cy="1344"/>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8</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、可伪性：</a:t>
              </a:r>
            </a:p>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主要源在信息主体对信息的认识、理解等方面，对真实的信息发生错误的描述，产生虚伪信息</a:t>
              </a:r>
              <a:endPar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p:txBody>
        </p:sp>
      </p:grpSp>
      <p:grpSp>
        <p:nvGrpSpPr>
          <p:cNvPr id="24" name="Group 5">
            <a:extLst>
              <a:ext uri="{FF2B5EF4-FFF2-40B4-BE49-F238E27FC236}">
                <a16:creationId xmlns:a16="http://schemas.microsoft.com/office/drawing/2014/main" id="{10CE4D26-7051-4B2D-B4C7-A053BD56B711}"/>
              </a:ext>
            </a:extLst>
          </p:cNvPr>
          <p:cNvGrpSpPr>
            <a:grpSpLocks/>
          </p:cNvGrpSpPr>
          <p:nvPr/>
        </p:nvGrpSpPr>
        <p:grpSpPr bwMode="auto">
          <a:xfrm>
            <a:off x="996950" y="1131590"/>
            <a:ext cx="7695999" cy="1700213"/>
            <a:chOff x="0" y="0"/>
            <a:chExt cx="5200" cy="1071"/>
          </a:xfrm>
        </p:grpSpPr>
        <p:pic>
          <p:nvPicPr>
            <p:cNvPr id="25" name="Rectangle 4">
              <a:extLst>
                <a:ext uri="{FF2B5EF4-FFF2-40B4-BE49-F238E27FC236}">
                  <a16:creationId xmlns:a16="http://schemas.microsoft.com/office/drawing/2014/main" id="{F901171D-BC67-4141-BEDC-0AA1A36A0FA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5200" cy="1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Text Box 7">
              <a:extLst>
                <a:ext uri="{FF2B5EF4-FFF2-40B4-BE49-F238E27FC236}">
                  <a16:creationId xmlns:a16="http://schemas.microsoft.com/office/drawing/2014/main" id="{D184854D-B120-459A-BDE9-04DFA7A1C9F0}"/>
                </a:ext>
              </a:extLst>
            </p:cNvPr>
            <p:cNvSpPr txBox="1">
              <a:spLocks noChangeArrowheads="1"/>
            </p:cNvSpPr>
            <p:nvPr/>
          </p:nvSpPr>
          <p:spPr bwMode="auto">
            <a:xfrm>
              <a:off x="8" y="9"/>
              <a:ext cx="5184" cy="1056"/>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7</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sym typeface="Wingdings" panose="05000000000000000000" pitchFamily="2" charset="2"/>
                </a:rPr>
                <a:t>利用性</a:t>
              </a:r>
              <a:endPar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在一定条件下</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信息可以被转化成物质、能量、时间、金钱、效益质量及更多东西</a:t>
              </a:r>
              <a:endPar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p:txBody>
        </p:sp>
      </p:grpSp>
    </p:spTree>
    <p:extLst>
      <p:ext uri="{BB962C8B-B14F-4D97-AF65-F5344CB8AC3E}">
        <p14:creationId xmlns:p14="http://schemas.microsoft.com/office/powerpoint/2010/main" val="7775988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09"/>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信息的分类与性质</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423000" y="922810"/>
            <a:ext cx="461665" cy="1230465"/>
          </a:xfrm>
          <a:prstGeom prst="rect">
            <a:avLst/>
          </a:prstGeom>
        </p:spPr>
        <p:txBody>
          <a:bodyPr vert="eaVert" wrap="none">
            <a:spAutoFit/>
          </a:bodyPr>
          <a:lstStyle/>
          <a:p>
            <a:r>
              <a:rPr lang="zh-CN" altLang="en-US" sz="1800" b="1" dirty="0">
                <a:solidFill>
                  <a:srgbClr val="6964A0"/>
                </a:solidFill>
                <a:latin typeface="黑体" panose="02010609060101010101" pitchFamily="49" charset="-122"/>
                <a:ea typeface="黑体" panose="02010609060101010101" pitchFamily="49" charset="-122"/>
              </a:rPr>
              <a:t>信息的性质</a:t>
            </a:r>
            <a:endParaRPr lang="zh-CN" altLang="en-US" dirty="0">
              <a:solidFill>
                <a:srgbClr val="6964A0"/>
              </a:solidFill>
            </a:endParaRPr>
          </a:p>
        </p:txBody>
      </p:sp>
      <p:sp>
        <p:nvSpPr>
          <p:cNvPr id="9" name="矩形 8">
            <a:extLst>
              <a:ext uri="{FF2B5EF4-FFF2-40B4-BE49-F238E27FC236}">
                <a16:creationId xmlns:a16="http://schemas.microsoft.com/office/drawing/2014/main" id="{9B2AA2A5-DA25-4A82-8374-AB6507A45EB6}"/>
              </a:ext>
            </a:extLst>
          </p:cNvPr>
          <p:cNvSpPr/>
          <p:nvPr/>
        </p:nvSpPr>
        <p:spPr>
          <a:xfrm rot="5400000">
            <a:off x="569294" y="1227840"/>
            <a:ext cx="599800" cy="4571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0" name="矩形 9">
            <a:extLst>
              <a:ext uri="{FF2B5EF4-FFF2-40B4-BE49-F238E27FC236}">
                <a16:creationId xmlns:a16="http://schemas.microsoft.com/office/drawing/2014/main" id="{66B73611-A6C1-493A-9F3E-3DCA5080472B}"/>
              </a:ext>
            </a:extLst>
          </p:cNvPr>
          <p:cNvSpPr/>
          <p:nvPr/>
        </p:nvSpPr>
        <p:spPr>
          <a:xfrm rot="5400000">
            <a:off x="264304" y="212529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grpSp>
        <p:nvGrpSpPr>
          <p:cNvPr id="21" name="Group 2">
            <a:extLst>
              <a:ext uri="{FF2B5EF4-FFF2-40B4-BE49-F238E27FC236}">
                <a16:creationId xmlns:a16="http://schemas.microsoft.com/office/drawing/2014/main" id="{DBB706B8-AF69-477D-B5CC-B3CE11DE9FFE}"/>
              </a:ext>
            </a:extLst>
          </p:cNvPr>
          <p:cNvGrpSpPr>
            <a:grpSpLocks/>
          </p:cNvGrpSpPr>
          <p:nvPr/>
        </p:nvGrpSpPr>
        <p:grpSpPr bwMode="auto">
          <a:xfrm>
            <a:off x="1055068" y="999015"/>
            <a:ext cx="7361656" cy="1860768"/>
            <a:chOff x="0" y="0"/>
            <a:chExt cx="5234" cy="1332"/>
          </a:xfrm>
        </p:grpSpPr>
        <p:pic>
          <p:nvPicPr>
            <p:cNvPr id="22" name="Rectangle 2">
              <a:extLst>
                <a:ext uri="{FF2B5EF4-FFF2-40B4-BE49-F238E27FC236}">
                  <a16:creationId xmlns:a16="http://schemas.microsoft.com/office/drawing/2014/main" id="{D92DA849-55B9-43A4-9DDD-1F33CD013B67}"/>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5234" cy="1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 Box 4">
              <a:extLst>
                <a:ext uri="{FF2B5EF4-FFF2-40B4-BE49-F238E27FC236}">
                  <a16:creationId xmlns:a16="http://schemas.microsoft.com/office/drawing/2014/main" id="{5C5BCE1B-5B21-4599-98A8-D34FD77E98AE}"/>
                </a:ext>
              </a:extLst>
            </p:cNvPr>
            <p:cNvSpPr txBox="1">
              <a:spLocks noChangeArrowheads="1"/>
            </p:cNvSpPr>
            <p:nvPr/>
          </p:nvSpPr>
          <p:spPr bwMode="auto">
            <a:xfrm>
              <a:off x="8" y="6"/>
              <a:ext cx="5220" cy="1320"/>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9</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、无限性</a:t>
              </a:r>
            </a:p>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信息来源于物质，物质无限</a:t>
              </a:r>
              <a:r>
                <a:rPr kumimoji="0" lang="en-US" altLang="zh-CN"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对物质认识无限    </a:t>
              </a:r>
            </a:p>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     信息无限         信息爆炸        </a:t>
              </a:r>
              <a:endParaRPr kumimoji="0" lang="en-US" altLang="zh-CN"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endParaRPr>
            </a:p>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en-US" altLang="zh-CN"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 人们对信息的认识与利用能力加强</a:t>
              </a:r>
              <a:endPar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p:txBody>
        </p:sp>
      </p:grpSp>
      <p:grpSp>
        <p:nvGrpSpPr>
          <p:cNvPr id="24" name="Group 5">
            <a:extLst>
              <a:ext uri="{FF2B5EF4-FFF2-40B4-BE49-F238E27FC236}">
                <a16:creationId xmlns:a16="http://schemas.microsoft.com/office/drawing/2014/main" id="{3B88A0A8-1C03-4ED1-A8A1-C11C073F1DB0}"/>
              </a:ext>
            </a:extLst>
          </p:cNvPr>
          <p:cNvGrpSpPr>
            <a:grpSpLocks/>
          </p:cNvGrpSpPr>
          <p:nvPr/>
        </p:nvGrpSpPr>
        <p:grpSpPr bwMode="auto">
          <a:xfrm>
            <a:off x="1066320" y="3075806"/>
            <a:ext cx="7350404" cy="1461834"/>
            <a:chOff x="0" y="0"/>
            <a:chExt cx="5200" cy="1071"/>
          </a:xfrm>
        </p:grpSpPr>
        <p:pic>
          <p:nvPicPr>
            <p:cNvPr id="25" name="Rectangle 3">
              <a:extLst>
                <a:ext uri="{FF2B5EF4-FFF2-40B4-BE49-F238E27FC236}">
                  <a16:creationId xmlns:a16="http://schemas.microsoft.com/office/drawing/2014/main" id="{4DCF1C9C-1058-4325-A997-16284B6B6358}"/>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5200" cy="1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Text Box 7">
              <a:extLst>
                <a:ext uri="{FF2B5EF4-FFF2-40B4-BE49-F238E27FC236}">
                  <a16:creationId xmlns:a16="http://schemas.microsoft.com/office/drawing/2014/main" id="{E7797BE2-CB7B-45E3-9EB6-4AE75B411775}"/>
                </a:ext>
              </a:extLst>
            </p:cNvPr>
            <p:cNvSpPr txBox="1">
              <a:spLocks noChangeArrowheads="1"/>
            </p:cNvSpPr>
            <p:nvPr/>
          </p:nvSpPr>
          <p:spPr bwMode="auto">
            <a:xfrm>
              <a:off x="8" y="9"/>
              <a:ext cx="5184" cy="1056"/>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10</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、层次性</a:t>
              </a:r>
            </a:p>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本位论层次与认识论层次</a:t>
              </a:r>
            </a:p>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     本位论层次</a:t>
              </a:r>
              <a:r>
                <a:rPr kumimoji="0" lang="en-US" altLang="zh-CN"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约束条件           认识论层次</a:t>
              </a:r>
            </a:p>
          </p:txBody>
        </p:sp>
      </p:grpSp>
    </p:spTree>
    <p:extLst>
      <p:ext uri="{BB962C8B-B14F-4D97-AF65-F5344CB8AC3E}">
        <p14:creationId xmlns:p14="http://schemas.microsoft.com/office/powerpoint/2010/main" val="7775988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09"/>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信息的分类与性质</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423000" y="922810"/>
            <a:ext cx="461665" cy="1230465"/>
          </a:xfrm>
          <a:prstGeom prst="rect">
            <a:avLst/>
          </a:prstGeom>
        </p:spPr>
        <p:txBody>
          <a:bodyPr vert="eaVert" wrap="none">
            <a:spAutoFit/>
          </a:bodyPr>
          <a:lstStyle/>
          <a:p>
            <a:r>
              <a:rPr lang="zh-CN" altLang="en-US" sz="1800" b="1" dirty="0">
                <a:solidFill>
                  <a:srgbClr val="6964A0"/>
                </a:solidFill>
                <a:latin typeface="黑体" panose="02010609060101010101" pitchFamily="49" charset="-122"/>
                <a:ea typeface="黑体" panose="02010609060101010101" pitchFamily="49" charset="-122"/>
              </a:rPr>
              <a:t>信息的性质</a:t>
            </a:r>
            <a:endParaRPr lang="zh-CN" altLang="en-US" dirty="0">
              <a:solidFill>
                <a:srgbClr val="6964A0"/>
              </a:solidFill>
            </a:endParaRPr>
          </a:p>
        </p:txBody>
      </p:sp>
      <p:sp>
        <p:nvSpPr>
          <p:cNvPr id="9" name="矩形 8">
            <a:extLst>
              <a:ext uri="{FF2B5EF4-FFF2-40B4-BE49-F238E27FC236}">
                <a16:creationId xmlns:a16="http://schemas.microsoft.com/office/drawing/2014/main" id="{9B2AA2A5-DA25-4A82-8374-AB6507A45EB6}"/>
              </a:ext>
            </a:extLst>
          </p:cNvPr>
          <p:cNvSpPr/>
          <p:nvPr/>
        </p:nvSpPr>
        <p:spPr>
          <a:xfrm rot="5400000">
            <a:off x="569294" y="1227840"/>
            <a:ext cx="599800" cy="4571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0" name="矩形 9">
            <a:extLst>
              <a:ext uri="{FF2B5EF4-FFF2-40B4-BE49-F238E27FC236}">
                <a16:creationId xmlns:a16="http://schemas.microsoft.com/office/drawing/2014/main" id="{66B73611-A6C1-493A-9F3E-3DCA5080472B}"/>
              </a:ext>
            </a:extLst>
          </p:cNvPr>
          <p:cNvSpPr/>
          <p:nvPr/>
        </p:nvSpPr>
        <p:spPr>
          <a:xfrm rot="5400000">
            <a:off x="264304" y="212529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grpSp>
        <p:nvGrpSpPr>
          <p:cNvPr id="21" name="Group 2">
            <a:extLst>
              <a:ext uri="{FF2B5EF4-FFF2-40B4-BE49-F238E27FC236}">
                <a16:creationId xmlns:a16="http://schemas.microsoft.com/office/drawing/2014/main" id="{6419AE84-ACA5-4716-97EE-43EF61250DFB}"/>
              </a:ext>
            </a:extLst>
          </p:cNvPr>
          <p:cNvGrpSpPr>
            <a:grpSpLocks/>
          </p:cNvGrpSpPr>
          <p:nvPr/>
        </p:nvGrpSpPr>
        <p:grpSpPr bwMode="auto">
          <a:xfrm>
            <a:off x="1029669" y="986629"/>
            <a:ext cx="7387056" cy="1766414"/>
            <a:chOff x="0" y="0"/>
            <a:chExt cx="5199" cy="1309"/>
          </a:xfrm>
        </p:grpSpPr>
        <p:pic>
          <p:nvPicPr>
            <p:cNvPr id="22" name="Rectangle 4">
              <a:extLst>
                <a:ext uri="{FF2B5EF4-FFF2-40B4-BE49-F238E27FC236}">
                  <a16:creationId xmlns:a16="http://schemas.microsoft.com/office/drawing/2014/main" id="{97C9479A-BFC9-4B0C-ABA7-296A0FFCC38F}"/>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5199" cy="1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 Box 4">
              <a:extLst>
                <a:ext uri="{FF2B5EF4-FFF2-40B4-BE49-F238E27FC236}">
                  <a16:creationId xmlns:a16="http://schemas.microsoft.com/office/drawing/2014/main" id="{C8ECCE66-A85E-49A5-B82F-29CDB367AB6E}"/>
                </a:ext>
              </a:extLst>
            </p:cNvPr>
            <p:cNvSpPr txBox="1">
              <a:spLocks noChangeArrowheads="1"/>
            </p:cNvSpPr>
            <p:nvPr/>
          </p:nvSpPr>
          <p:spPr bwMode="auto">
            <a:xfrm>
              <a:off x="8" y="6"/>
              <a:ext cx="5184" cy="1296"/>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Tx/>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11</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、相对性</a:t>
              </a:r>
            </a:p>
            <a:p>
              <a:pPr marL="342900" marR="0" lvl="0" indent="-342900" defTabSz="914400" eaLnBrk="1" fontAlgn="auto" latinLnBrk="0" hangingPunct="1">
                <a:lnSpc>
                  <a:spcPct val="100000"/>
                </a:lnSpc>
                <a:spcBef>
                  <a:spcPct val="20000"/>
                </a:spcBef>
                <a:spcAft>
                  <a:spcPts val="0"/>
                </a:spcAft>
                <a:buClrTx/>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srgbClr val="001010"/>
                  </a:solidFill>
                  <a:effectLst/>
                  <a:uLnTx/>
                  <a:uFillTx/>
                  <a:latin typeface="Arial" panose="020B0604020202020204" pitchFamily="34" charset="0"/>
                  <a:ea typeface="华文楷体" panose="02010600040101010101" pitchFamily="2" charset="-122"/>
                </a:rPr>
                <a:t>认识论所认知的信息具有相对性</a:t>
              </a:r>
            </a:p>
            <a:p>
              <a:pPr marL="342900" marR="0" lvl="0" indent="-342900" defTabSz="914400" eaLnBrk="1" fontAlgn="auto" latinLnBrk="0" hangingPunct="1">
                <a:lnSpc>
                  <a:spcPct val="100000"/>
                </a:lnSpc>
                <a:spcBef>
                  <a:spcPct val="20000"/>
                </a:spcBef>
                <a:spcAft>
                  <a:spcPts val="0"/>
                </a:spcAft>
                <a:buClrTx/>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001010"/>
                  </a:solidFill>
                  <a:effectLst/>
                  <a:uLnTx/>
                  <a:uFillTx/>
                  <a:latin typeface="Arial" panose="020B0604020202020204" pitchFamily="34" charset="0"/>
                  <a:ea typeface="华文楷体" panose="02010600040101010101" pitchFamily="2" charset="-122"/>
                </a:rPr>
                <a:t>   不同的信息主体对同一信息客体的认识程度不同，掌握的信息量不同，利用后产生的效果不同</a:t>
              </a:r>
              <a:endPar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p:txBody>
        </p:sp>
      </p:grpSp>
      <p:grpSp>
        <p:nvGrpSpPr>
          <p:cNvPr id="24" name="Group 5">
            <a:extLst>
              <a:ext uri="{FF2B5EF4-FFF2-40B4-BE49-F238E27FC236}">
                <a16:creationId xmlns:a16="http://schemas.microsoft.com/office/drawing/2014/main" id="{4D6E55DA-1D31-4156-B11B-652BB728E83D}"/>
              </a:ext>
            </a:extLst>
          </p:cNvPr>
          <p:cNvGrpSpPr>
            <a:grpSpLocks/>
          </p:cNvGrpSpPr>
          <p:nvPr/>
        </p:nvGrpSpPr>
        <p:grpSpPr bwMode="auto">
          <a:xfrm>
            <a:off x="1004269" y="2931790"/>
            <a:ext cx="7436786" cy="1729930"/>
            <a:chOff x="0" y="0"/>
            <a:chExt cx="5234" cy="1333"/>
          </a:xfrm>
        </p:grpSpPr>
        <p:pic>
          <p:nvPicPr>
            <p:cNvPr id="25" name="Rectangle 2">
              <a:extLst>
                <a:ext uri="{FF2B5EF4-FFF2-40B4-BE49-F238E27FC236}">
                  <a16:creationId xmlns:a16="http://schemas.microsoft.com/office/drawing/2014/main" id="{627638E2-23CF-411C-8E21-CB5ADEA89B77}"/>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5234" cy="1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Text Box 7">
              <a:extLst>
                <a:ext uri="{FF2B5EF4-FFF2-40B4-BE49-F238E27FC236}">
                  <a16:creationId xmlns:a16="http://schemas.microsoft.com/office/drawing/2014/main" id="{6BE08419-7B6D-4893-92B7-035ED9E65A70}"/>
                </a:ext>
              </a:extLst>
            </p:cNvPr>
            <p:cNvSpPr txBox="1">
              <a:spLocks noChangeArrowheads="1"/>
            </p:cNvSpPr>
            <p:nvPr/>
          </p:nvSpPr>
          <p:spPr bwMode="auto">
            <a:xfrm>
              <a:off x="6" y="7"/>
              <a:ext cx="5220" cy="1320"/>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12</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、知识性</a:t>
              </a:r>
            </a:p>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信息是具有普遍性和抽象性的新知识</a:t>
              </a:r>
            </a:p>
            <a:p>
              <a:pPr marL="342900" marR="0" lvl="0" indent="-342900" defTabSz="914400" eaLnBrk="1" fontAlgn="auto" latinLnBrk="0" hangingPunct="1">
                <a:lnSpc>
                  <a:spcPct val="100000"/>
                </a:lnSpc>
                <a:spcBef>
                  <a:spcPct val="20000"/>
                </a:spcBef>
                <a:spcAft>
                  <a:spcPts val="0"/>
                </a:spcAft>
                <a:buClr>
                  <a:srgbClr val="0000FF"/>
                </a:buClr>
                <a:buSzPct val="75000"/>
                <a:buFont typeface="Wingdings" panose="05000000000000000000" pitchFamily="2" charset="2"/>
                <a:buNone/>
                <a:tabLst/>
                <a:defRPr/>
              </a:pP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srgbClr val="1F497D"/>
                  </a:solidFill>
                  <a:effectLst/>
                  <a:uLnTx/>
                  <a:uFillTx/>
                  <a:latin typeface="Arial" panose="020B0604020202020204" pitchFamily="34" charset="0"/>
                  <a:ea typeface="华文楷体" panose="02010600040101010101" pitchFamily="2" charset="-122"/>
                </a:rPr>
                <a:t>信息经过加工形成知识，知识是信息的进一步抽象和加工</a:t>
              </a:r>
            </a:p>
          </p:txBody>
        </p:sp>
      </p:grpSp>
    </p:spTree>
    <p:extLst>
      <p:ext uri="{BB962C8B-B14F-4D97-AF65-F5344CB8AC3E}">
        <p14:creationId xmlns:p14="http://schemas.microsoft.com/office/powerpoint/2010/main" val="7775988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09"/>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信息的分类与性质</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423000" y="922810"/>
            <a:ext cx="461665" cy="1230465"/>
          </a:xfrm>
          <a:prstGeom prst="rect">
            <a:avLst/>
          </a:prstGeom>
        </p:spPr>
        <p:txBody>
          <a:bodyPr vert="eaVert" wrap="none">
            <a:spAutoFit/>
          </a:bodyPr>
          <a:lstStyle/>
          <a:p>
            <a:r>
              <a:rPr lang="zh-CN" altLang="en-US" sz="1800" b="1" dirty="0">
                <a:solidFill>
                  <a:srgbClr val="6964A0"/>
                </a:solidFill>
                <a:latin typeface="黑体" panose="02010609060101010101" pitchFamily="49" charset="-122"/>
                <a:ea typeface="黑体" panose="02010609060101010101" pitchFamily="49" charset="-122"/>
              </a:rPr>
              <a:t>信息的性质</a:t>
            </a:r>
            <a:endParaRPr lang="zh-CN" altLang="en-US" dirty="0">
              <a:solidFill>
                <a:srgbClr val="6964A0"/>
              </a:solidFill>
            </a:endParaRPr>
          </a:p>
        </p:txBody>
      </p:sp>
      <p:sp>
        <p:nvSpPr>
          <p:cNvPr id="9" name="矩形 8">
            <a:extLst>
              <a:ext uri="{FF2B5EF4-FFF2-40B4-BE49-F238E27FC236}">
                <a16:creationId xmlns:a16="http://schemas.microsoft.com/office/drawing/2014/main" id="{9B2AA2A5-DA25-4A82-8374-AB6507A45EB6}"/>
              </a:ext>
            </a:extLst>
          </p:cNvPr>
          <p:cNvSpPr/>
          <p:nvPr/>
        </p:nvSpPr>
        <p:spPr>
          <a:xfrm rot="5400000">
            <a:off x="569294" y="1227840"/>
            <a:ext cx="599800" cy="4571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0" name="矩形 9">
            <a:extLst>
              <a:ext uri="{FF2B5EF4-FFF2-40B4-BE49-F238E27FC236}">
                <a16:creationId xmlns:a16="http://schemas.microsoft.com/office/drawing/2014/main" id="{66B73611-A6C1-493A-9F3E-3DCA5080472B}"/>
              </a:ext>
            </a:extLst>
          </p:cNvPr>
          <p:cNvSpPr/>
          <p:nvPr/>
        </p:nvSpPr>
        <p:spPr>
          <a:xfrm rot="5400000">
            <a:off x="264304" y="212529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grpSp>
        <p:nvGrpSpPr>
          <p:cNvPr id="28" name="Group 2">
            <a:extLst>
              <a:ext uri="{FF2B5EF4-FFF2-40B4-BE49-F238E27FC236}">
                <a16:creationId xmlns:a16="http://schemas.microsoft.com/office/drawing/2014/main" id="{0A6D1FA2-98E3-4081-BB19-125F379CAB53}"/>
              </a:ext>
            </a:extLst>
          </p:cNvPr>
          <p:cNvGrpSpPr>
            <a:grpSpLocks/>
          </p:cNvGrpSpPr>
          <p:nvPr/>
        </p:nvGrpSpPr>
        <p:grpSpPr bwMode="auto">
          <a:xfrm>
            <a:off x="987935" y="1051242"/>
            <a:ext cx="7256473" cy="1808540"/>
            <a:chOff x="0" y="0"/>
            <a:chExt cx="5200" cy="1072"/>
          </a:xfrm>
        </p:grpSpPr>
        <p:pic>
          <p:nvPicPr>
            <p:cNvPr id="29" name="Rectangle 3">
              <a:extLst>
                <a:ext uri="{FF2B5EF4-FFF2-40B4-BE49-F238E27FC236}">
                  <a16:creationId xmlns:a16="http://schemas.microsoft.com/office/drawing/2014/main" id="{341DFF72-815C-4498-938F-9C13946D4496}"/>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5200" cy="1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ext Box 4">
              <a:extLst>
                <a:ext uri="{FF2B5EF4-FFF2-40B4-BE49-F238E27FC236}">
                  <a16:creationId xmlns:a16="http://schemas.microsoft.com/office/drawing/2014/main" id="{0160933F-B1DE-4D47-B3DF-C39FCAEEC822}"/>
                </a:ext>
              </a:extLst>
            </p:cNvPr>
            <p:cNvSpPr txBox="1">
              <a:spLocks noChangeArrowheads="1"/>
            </p:cNvSpPr>
            <p:nvPr/>
          </p:nvSpPr>
          <p:spPr bwMode="auto">
            <a:xfrm>
              <a:off x="8" y="9"/>
              <a:ext cx="5184" cy="1056"/>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13</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、转移性</a:t>
              </a:r>
            </a:p>
            <a:p>
              <a:pPr marL="342900" marR="0" lvl="0" indent="-342900" defTabSz="914400" eaLnBrk="1" fontAlgn="auto" latinLnBrk="0" hangingPunct="1">
                <a:lnSpc>
                  <a:spcPct val="100000"/>
                </a:lnSpc>
                <a:spcBef>
                  <a:spcPct val="20000"/>
                </a:spcBef>
                <a:spcAft>
                  <a:spcPts val="0"/>
                </a:spcAft>
                <a:buClr>
                  <a:srgbClr val="1F497D"/>
                </a:buClr>
                <a:buSzPct val="70000"/>
                <a:buFontTx/>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可以脱离信源，依靠载体进行信息的转移、复制、记录、复现、存储（可存储性）、传送</a:t>
              </a:r>
            </a:p>
          </p:txBody>
        </p:sp>
      </p:grpSp>
      <p:grpSp>
        <p:nvGrpSpPr>
          <p:cNvPr id="31" name="Group 5">
            <a:extLst>
              <a:ext uri="{FF2B5EF4-FFF2-40B4-BE49-F238E27FC236}">
                <a16:creationId xmlns:a16="http://schemas.microsoft.com/office/drawing/2014/main" id="{6B219704-B4FB-4394-9046-A94DBC628C8D}"/>
              </a:ext>
            </a:extLst>
          </p:cNvPr>
          <p:cNvGrpSpPr>
            <a:grpSpLocks/>
          </p:cNvGrpSpPr>
          <p:nvPr/>
        </p:nvGrpSpPr>
        <p:grpSpPr bwMode="auto">
          <a:xfrm>
            <a:off x="987935" y="2989581"/>
            <a:ext cx="7256473" cy="1238353"/>
            <a:chOff x="0" y="0"/>
            <a:chExt cx="5200" cy="1026"/>
          </a:xfrm>
        </p:grpSpPr>
        <p:pic>
          <p:nvPicPr>
            <p:cNvPr id="32" name="Rectangle 4">
              <a:extLst>
                <a:ext uri="{FF2B5EF4-FFF2-40B4-BE49-F238E27FC236}">
                  <a16:creationId xmlns:a16="http://schemas.microsoft.com/office/drawing/2014/main" id="{806BCAC3-38E8-499B-AF9F-C4DF1CAC94B5}"/>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5200" cy="1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Text Box 7">
              <a:extLst>
                <a:ext uri="{FF2B5EF4-FFF2-40B4-BE49-F238E27FC236}">
                  <a16:creationId xmlns:a16="http://schemas.microsoft.com/office/drawing/2014/main" id="{444F4203-6113-45D5-8FD3-40D0C89C7C87}"/>
                </a:ext>
              </a:extLst>
            </p:cNvPr>
            <p:cNvSpPr txBox="1">
              <a:spLocks noChangeArrowheads="1"/>
            </p:cNvSpPr>
            <p:nvPr/>
          </p:nvSpPr>
          <p:spPr bwMode="auto">
            <a:xfrm>
              <a:off x="8" y="8"/>
              <a:ext cx="5184" cy="1008"/>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en-US" altLang="zh-CN"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14</a:t>
              </a: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、可处理性</a:t>
              </a:r>
            </a:p>
            <a:p>
              <a:pPr marL="342900" marR="0" lvl="0" indent="-3429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rPr>
                <a:t>     </a:t>
              </a:r>
              <a:r>
                <a:rPr kumimoji="0" lang="zh-CN" altLang="en-US" sz="24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信息处理后可形成新的有用信息</a:t>
              </a:r>
              <a:endParaRPr kumimoji="0" lang="zh-CN" altLang="en-US" sz="2400" b="0" i="0" u="none" strike="noStrike" kern="0" cap="none" spc="0" normalizeH="0" baseline="0" noProof="0" dirty="0">
                <a:ln>
                  <a:noFill/>
                </a:ln>
                <a:solidFill>
                  <a:srgbClr val="990000"/>
                </a:solidFill>
                <a:effectLst/>
                <a:uLnTx/>
                <a:uFillTx/>
                <a:latin typeface="Arial" panose="020B0604020202020204" pitchFamily="34" charset="0"/>
                <a:ea typeface="华文楷体" panose="02010600040101010101" pitchFamily="2" charset="-122"/>
              </a:endParaRPr>
            </a:p>
          </p:txBody>
        </p:sp>
      </p:grpSp>
    </p:spTree>
    <p:extLst>
      <p:ext uri="{BB962C8B-B14F-4D97-AF65-F5344CB8AC3E}">
        <p14:creationId xmlns:p14="http://schemas.microsoft.com/office/powerpoint/2010/main" val="18575760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03</a:t>
            </a:r>
          </a:p>
        </p:txBody>
      </p:sp>
      <p:sp>
        <p:nvSpPr>
          <p:cNvPr id="13" name="矩形 12"/>
          <p:cNvSpPr/>
          <p:nvPr/>
        </p:nvSpPr>
        <p:spPr>
          <a:xfrm>
            <a:off x="1055068" y="283409"/>
            <a:ext cx="203485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信息的基本功能</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6" name="Rectangle 3">
            <a:extLst>
              <a:ext uri="{FF2B5EF4-FFF2-40B4-BE49-F238E27FC236}">
                <a16:creationId xmlns:a16="http://schemas.microsoft.com/office/drawing/2014/main" id="{9A789009-9871-4D65-A92C-A22C43E363A5}"/>
              </a:ext>
            </a:extLst>
          </p:cNvPr>
          <p:cNvSpPr txBox="1">
            <a:spLocks noRot="1" noChangeArrowheads="1"/>
          </p:cNvSpPr>
          <p:nvPr/>
        </p:nvSpPr>
        <p:spPr>
          <a:xfrm>
            <a:off x="496248" y="987574"/>
            <a:ext cx="8229600" cy="3694782"/>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buFont typeface="Wingdings" panose="05000000000000000000" pitchFamily="2" charset="2"/>
              <a:buNone/>
            </a:pPr>
            <a:r>
              <a:rPr lang="en-US" altLang="zh-CN" sz="2400" b="1" dirty="0">
                <a:latin typeface="宋体" panose="02010600030101010101" pitchFamily="2" charset="-122"/>
              </a:rPr>
              <a:t>1</a:t>
            </a:r>
            <a:r>
              <a:rPr lang="zh-CN" altLang="en-US" sz="2400" b="1" dirty="0">
                <a:latin typeface="宋体" panose="02010600030101010101" pitchFamily="2" charset="-122"/>
              </a:rPr>
              <a:t>、信息是人类生存的前提</a:t>
            </a:r>
            <a:endParaRPr lang="en-US" altLang="zh-CN" sz="2400" b="1" dirty="0">
              <a:latin typeface="宋体" panose="02010600030101010101" pitchFamily="2" charset="-122"/>
            </a:endParaRPr>
          </a:p>
          <a:p>
            <a:pPr>
              <a:buFont typeface="Wingdings" panose="05000000000000000000" pitchFamily="2" charset="2"/>
              <a:buNone/>
            </a:pPr>
            <a:endParaRPr lang="zh-CN" altLang="en-US" sz="2400" b="1" dirty="0">
              <a:latin typeface="宋体" panose="02010600030101010101" pitchFamily="2" charset="-122"/>
            </a:endParaRPr>
          </a:p>
          <a:p>
            <a:pPr>
              <a:buFont typeface="Wingdings" panose="05000000000000000000" pitchFamily="2" charset="2"/>
              <a:buNone/>
            </a:pPr>
            <a:r>
              <a:rPr lang="en-US" altLang="zh-CN" sz="2400" b="1" dirty="0">
                <a:latin typeface="宋体" panose="02010600030101010101" pitchFamily="2" charset="-122"/>
              </a:rPr>
              <a:t>2</a:t>
            </a:r>
            <a:r>
              <a:rPr lang="zh-CN" altLang="en-US" sz="2400" b="1" dirty="0">
                <a:latin typeface="宋体" panose="02010600030101010101" pitchFamily="2" charset="-122"/>
              </a:rPr>
              <a:t>、信息是人类发展必需的重要资源</a:t>
            </a:r>
          </a:p>
          <a:p>
            <a:pPr>
              <a:buFont typeface="Wingdings" panose="05000000000000000000" pitchFamily="2" charset="2"/>
              <a:buNone/>
            </a:pPr>
            <a:r>
              <a:rPr lang="zh-CN" altLang="en-US" sz="2400" b="1" dirty="0">
                <a:latin typeface="宋体" panose="02010600030101010101" pitchFamily="2" charset="-122"/>
              </a:rPr>
              <a:t>   没有物质，系统就无形体，没有能量，系统就没有活力，没有信息，系统就没有灵魂。</a:t>
            </a:r>
            <a:endParaRPr lang="en-US" altLang="zh-CN" sz="2400" b="1" dirty="0">
              <a:latin typeface="宋体" panose="02010600030101010101" pitchFamily="2" charset="-122"/>
            </a:endParaRPr>
          </a:p>
          <a:p>
            <a:pPr>
              <a:buFont typeface="Wingdings" panose="05000000000000000000" pitchFamily="2" charset="2"/>
              <a:buNone/>
            </a:pPr>
            <a:endParaRPr lang="zh-CN" altLang="en-US" sz="2400" b="1" dirty="0">
              <a:latin typeface="宋体" panose="02010600030101010101" pitchFamily="2" charset="-122"/>
            </a:endParaRPr>
          </a:p>
          <a:p>
            <a:pPr>
              <a:buFont typeface="Wingdings" panose="05000000000000000000" pitchFamily="2" charset="2"/>
              <a:buNone/>
            </a:pPr>
            <a:r>
              <a:rPr lang="en-US" altLang="zh-CN" sz="2400" b="1" dirty="0">
                <a:latin typeface="宋体" panose="02010600030101010101" pitchFamily="2" charset="-122"/>
              </a:rPr>
              <a:t>3</a:t>
            </a:r>
            <a:r>
              <a:rPr lang="zh-CN" altLang="en-US" sz="2400" b="1" dirty="0">
                <a:latin typeface="宋体" panose="02010600030101010101" pitchFamily="2" charset="-122"/>
              </a:rPr>
              <a:t>、信息是人类一切智慧和知识的源泉</a:t>
            </a:r>
          </a:p>
        </p:txBody>
      </p:sp>
    </p:spTree>
    <p:extLst>
      <p:ext uri="{BB962C8B-B14F-4D97-AF65-F5344CB8AC3E}">
        <p14:creationId xmlns:p14="http://schemas.microsoft.com/office/powerpoint/2010/main" val="42455012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barn(outHorizontal)">
                                      <p:cBhvr>
                                        <p:cTn id="7" dur="500"/>
                                        <p:tgtEl>
                                          <p:spTgt spid="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42" fill="hold" grpId="0" nodeType="clickEffect">
                                  <p:stCondLst>
                                    <p:cond delay="0"/>
                                  </p:stCondLst>
                                  <p:childTnLst>
                                    <p:set>
                                      <p:cBhvr>
                                        <p:cTn id="11" dur="1" fill="hold">
                                          <p:stCondLst>
                                            <p:cond delay="0"/>
                                          </p:stCondLst>
                                        </p:cTn>
                                        <p:tgtEl>
                                          <p:spTgt spid="16">
                                            <p:txEl>
                                              <p:pRg st="2" end="2"/>
                                            </p:txEl>
                                          </p:spTgt>
                                        </p:tgtEl>
                                        <p:attrNameLst>
                                          <p:attrName>style.visibility</p:attrName>
                                        </p:attrNameLst>
                                      </p:cBhvr>
                                      <p:to>
                                        <p:strVal val="visible"/>
                                      </p:to>
                                    </p:set>
                                    <p:animEffect transition="in" filter="barn(outHorizontal)">
                                      <p:cBhvr>
                                        <p:cTn id="12" dur="500"/>
                                        <p:tgtEl>
                                          <p:spTgt spid="1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42" fill="hold" grpId="0" nodeType="clickEffect">
                                  <p:stCondLst>
                                    <p:cond delay="0"/>
                                  </p:stCondLst>
                                  <p:childTnLst>
                                    <p:set>
                                      <p:cBhvr>
                                        <p:cTn id="16" dur="1" fill="hold">
                                          <p:stCondLst>
                                            <p:cond delay="0"/>
                                          </p:stCondLst>
                                        </p:cTn>
                                        <p:tgtEl>
                                          <p:spTgt spid="16">
                                            <p:txEl>
                                              <p:pRg st="3" end="3"/>
                                            </p:txEl>
                                          </p:spTgt>
                                        </p:tgtEl>
                                        <p:attrNameLst>
                                          <p:attrName>style.visibility</p:attrName>
                                        </p:attrNameLst>
                                      </p:cBhvr>
                                      <p:to>
                                        <p:strVal val="visible"/>
                                      </p:to>
                                    </p:set>
                                    <p:animEffect transition="in" filter="barn(outHorizontal)">
                                      <p:cBhvr>
                                        <p:cTn id="17" dur="500"/>
                                        <p:tgtEl>
                                          <p:spTgt spid="16">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42" fill="hold" grpId="0" nodeType="clickEffect">
                                  <p:stCondLst>
                                    <p:cond delay="0"/>
                                  </p:stCondLst>
                                  <p:childTnLst>
                                    <p:set>
                                      <p:cBhvr>
                                        <p:cTn id="21" dur="1" fill="hold">
                                          <p:stCondLst>
                                            <p:cond delay="0"/>
                                          </p:stCondLst>
                                        </p:cTn>
                                        <p:tgtEl>
                                          <p:spTgt spid="16">
                                            <p:txEl>
                                              <p:pRg st="5" end="5"/>
                                            </p:txEl>
                                          </p:spTgt>
                                        </p:tgtEl>
                                        <p:attrNameLst>
                                          <p:attrName>style.visibility</p:attrName>
                                        </p:attrNameLst>
                                      </p:cBhvr>
                                      <p:to>
                                        <p:strVal val="visible"/>
                                      </p:to>
                                    </p:set>
                                    <p:animEffect transition="in" filter="barn(outHorizontal)">
                                      <p:cBhvr>
                                        <p:cTn id="22" dur="500"/>
                                        <p:tgtEl>
                                          <p:spTgt spid="1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28</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09"/>
            <a:ext cx="420211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“信息三问”</a:t>
            </a:r>
            <a:r>
              <a:rPr lang="en-US" altLang="zh-CN" sz="2100" b="1" dirty="0">
                <a:solidFill>
                  <a:prstClr val="black"/>
                </a:solidFill>
                <a:latin typeface="黑体" panose="02010609060101010101" pitchFamily="49" charset="-122"/>
                <a:ea typeface="黑体" panose="02010609060101010101" pitchFamily="49" charset="-122"/>
              </a:rPr>
              <a:t>——</a:t>
            </a:r>
            <a:r>
              <a:rPr lang="zh-CN" altLang="en-US" sz="2100" b="1" dirty="0">
                <a:solidFill>
                  <a:prstClr val="black"/>
                </a:solidFill>
                <a:latin typeface="黑体" panose="02010609060101010101" pitchFamily="49" charset="-122"/>
                <a:ea typeface="黑体" panose="02010609060101010101" pitchFamily="49" charset="-122"/>
              </a:rPr>
              <a:t>究竟什么是信息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8" name="Rectangle 3">
            <a:extLst>
              <a:ext uri="{FF2B5EF4-FFF2-40B4-BE49-F238E27FC236}">
                <a16:creationId xmlns:a16="http://schemas.microsoft.com/office/drawing/2014/main" id="{963AE7E8-BCEC-41A5-83EE-3B1DF8C35062}"/>
              </a:ext>
            </a:extLst>
          </p:cNvPr>
          <p:cNvSpPr txBox="1">
            <a:spLocks noChangeArrowheads="1"/>
          </p:cNvSpPr>
          <p:nvPr/>
        </p:nvSpPr>
        <p:spPr>
          <a:xfrm>
            <a:off x="497448" y="927111"/>
            <a:ext cx="8229600" cy="3876887"/>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30000"/>
              </a:lnSpc>
            </a:pPr>
            <a:r>
              <a:rPr lang="zh-CN" altLang="en-US" sz="2400">
                <a:latin typeface="华文中宋" panose="02010600040101010101" pitchFamily="2" charset="-122"/>
                <a:ea typeface="华文中宋" panose="02010600040101010101" pitchFamily="2" charset="-122"/>
              </a:rPr>
              <a:t>问题1：信息与物质、能量的区别是什么？</a:t>
            </a:r>
          </a:p>
          <a:p>
            <a:pPr lvl="1">
              <a:lnSpc>
                <a:spcPct val="130000"/>
              </a:lnSpc>
            </a:pPr>
            <a:r>
              <a:rPr lang="zh-CN" altLang="en-US" sz="2000">
                <a:latin typeface="华文中宋" panose="02010600040101010101" pitchFamily="2" charset="-122"/>
                <a:ea typeface="华文中宋" panose="02010600040101010101" pitchFamily="2" charset="-122"/>
              </a:rPr>
              <a:t>波普尔：信息既不是物质，又不是能量，信息就是信息。</a:t>
            </a:r>
          </a:p>
          <a:p>
            <a:pPr>
              <a:lnSpc>
                <a:spcPct val="130000"/>
              </a:lnSpc>
            </a:pPr>
            <a:r>
              <a:rPr lang="zh-CN" altLang="en-US" sz="2400">
                <a:latin typeface="华文中宋" panose="02010600040101010101" pitchFamily="2" charset="-122"/>
                <a:ea typeface="华文中宋" panose="02010600040101010101" pitchFamily="2" charset="-122"/>
              </a:rPr>
              <a:t>问题2：信息究竟是一种客观存在，还是主观感知？</a:t>
            </a:r>
          </a:p>
          <a:p>
            <a:pPr lvl="1">
              <a:lnSpc>
                <a:spcPct val="130000"/>
              </a:lnSpc>
            </a:pPr>
            <a:r>
              <a:rPr lang="zh-CN" altLang="en-US" sz="2000">
                <a:latin typeface="华文中宋" panose="02010600040101010101" pitchFamily="2" charset="-122"/>
                <a:ea typeface="华文中宋" panose="02010600040101010101" pitchFamily="2" charset="-122"/>
              </a:rPr>
              <a:t>本体论层次的信息和认识论层次的信息</a:t>
            </a:r>
          </a:p>
          <a:p>
            <a:pPr>
              <a:lnSpc>
                <a:spcPct val="130000"/>
              </a:lnSpc>
            </a:pPr>
            <a:r>
              <a:rPr lang="zh-CN" altLang="en-US" sz="2400">
                <a:latin typeface="华文中宋" panose="02010600040101010101" pitchFamily="2" charset="-122"/>
                <a:ea typeface="华文中宋" panose="02010600040101010101" pitchFamily="2" charset="-122"/>
              </a:rPr>
              <a:t>问题3：信息与符号、数据、知识的关系是什么？</a:t>
            </a:r>
          </a:p>
          <a:p>
            <a:pPr lvl="1">
              <a:lnSpc>
                <a:spcPct val="130000"/>
              </a:lnSpc>
            </a:pPr>
            <a:r>
              <a:rPr lang="zh-CN" altLang="en-US" sz="2000">
                <a:latin typeface="华文中宋" panose="02010600040101010101" pitchFamily="2" charset="-122"/>
                <a:ea typeface="华文中宋" panose="02010600040101010101" pitchFamily="2" charset="-122"/>
              </a:rPr>
              <a:t>Brooks方程：信息是引起知识增量的那部分知识</a:t>
            </a:r>
          </a:p>
          <a:p>
            <a:pPr lvl="1">
              <a:lnSpc>
                <a:spcPct val="130000"/>
              </a:lnSpc>
            </a:pPr>
            <a:r>
              <a:rPr lang="zh-CN" altLang="en-US" sz="2000">
                <a:latin typeface="华文中宋" panose="02010600040101010101" pitchFamily="2" charset="-122"/>
                <a:ea typeface="华文中宋" panose="02010600040101010101" pitchFamily="2" charset="-122"/>
              </a:rPr>
              <a:t>信息是序化的知识</a:t>
            </a:r>
          </a:p>
          <a:p>
            <a:pPr lvl="1">
              <a:lnSpc>
                <a:spcPct val="130000"/>
              </a:lnSpc>
            </a:pPr>
            <a:r>
              <a:rPr lang="zh-CN" altLang="en-US" sz="2000">
                <a:latin typeface="华文中宋" panose="02010600040101010101" pitchFamily="2" charset="-122"/>
                <a:ea typeface="华文中宋" panose="02010600040101010101" pitchFamily="2" charset="-122"/>
              </a:rPr>
              <a:t>知识是信息经过人脑过滤与经验结合的认识</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3443812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 calcmode="lin" valueType="num">
                                      <p:cBhvr additive="base">
                                        <p:cTn id="1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 calcmode="lin" valueType="num">
                                      <p:cBhvr additive="base">
                                        <p:cTn id="17"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8">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 calcmode="lin" valueType="num">
                                      <p:cBhvr additive="base">
                                        <p:cTn id="21"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 calcmode="lin" valueType="num">
                                      <p:cBhvr additive="base">
                                        <p:cTn id="27"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8">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
                                            <p:txEl>
                                              <p:pRg st="5" end="5"/>
                                            </p:txEl>
                                          </p:spTgt>
                                        </p:tgtEl>
                                        <p:attrNameLst>
                                          <p:attrName>style.visibility</p:attrName>
                                        </p:attrNameLst>
                                      </p:cBhvr>
                                      <p:to>
                                        <p:strVal val="visible"/>
                                      </p:to>
                                    </p:set>
                                    <p:anim calcmode="lin" valueType="num">
                                      <p:cBhvr additive="base">
                                        <p:cTn id="31"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anim calcmode="lin" valueType="num">
                                      <p:cBhvr additive="base">
                                        <p:cTn id="35"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8">
                                            <p:txEl>
                                              <p:pRg st="6" end="6"/>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8">
                                            <p:txEl>
                                              <p:pRg st="7" end="7"/>
                                            </p:txEl>
                                          </p:spTgt>
                                        </p:tgtEl>
                                        <p:attrNameLst>
                                          <p:attrName>style.visibility</p:attrName>
                                        </p:attrNameLst>
                                      </p:cBhvr>
                                      <p:to>
                                        <p:strVal val="visible"/>
                                      </p:to>
                                    </p:set>
                                    <p:anim calcmode="lin" valueType="num">
                                      <p:cBhvr additive="base">
                                        <p:cTn id="39"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29</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09"/>
            <a:ext cx="420211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“信息三问”</a:t>
            </a:r>
            <a:r>
              <a:rPr lang="en-US" altLang="zh-CN" sz="2100" b="1" dirty="0">
                <a:solidFill>
                  <a:prstClr val="black"/>
                </a:solidFill>
                <a:latin typeface="黑体" panose="02010609060101010101" pitchFamily="49" charset="-122"/>
                <a:ea typeface="黑体" panose="02010609060101010101" pitchFamily="49" charset="-122"/>
              </a:rPr>
              <a:t>——</a:t>
            </a:r>
            <a:r>
              <a:rPr lang="zh-CN" altLang="en-US" sz="2100" b="1" dirty="0">
                <a:solidFill>
                  <a:prstClr val="black"/>
                </a:solidFill>
                <a:latin typeface="黑体" panose="02010609060101010101" pitchFamily="49" charset="-122"/>
                <a:ea typeface="黑体" panose="02010609060101010101" pitchFamily="49" charset="-122"/>
              </a:rPr>
              <a:t>究竟什么是信息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 name="Rectangle 3">
            <a:extLst>
              <a:ext uri="{FF2B5EF4-FFF2-40B4-BE49-F238E27FC236}">
                <a16:creationId xmlns:a16="http://schemas.microsoft.com/office/drawing/2014/main" id="{D98FBF34-D4AB-452D-A6B5-9EEDF51002B7}"/>
              </a:ext>
            </a:extLst>
          </p:cNvPr>
          <p:cNvSpPr>
            <a:spLocks noChangeArrowheads="1"/>
          </p:cNvSpPr>
          <p:nvPr/>
        </p:nvSpPr>
        <p:spPr bwMode="auto">
          <a:xfrm>
            <a:off x="447676" y="1347614"/>
            <a:ext cx="8153400" cy="163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、信息与物质的关系</a:t>
            </a:r>
          </a:p>
          <a:p>
            <a:pPr eaLnBrk="1" hangingPunct="1">
              <a:spcBef>
                <a:spcPct val="20000"/>
              </a:spcBef>
              <a:buClr>
                <a:schemeClr val="tx2"/>
              </a:buClr>
              <a:buSzPct val="70000"/>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信息不同于物质</a:t>
            </a:r>
          </a:p>
          <a:p>
            <a:pPr eaLnBrk="1" hangingPunct="1">
              <a:spcBef>
                <a:spcPct val="20000"/>
              </a:spcBef>
              <a:buClr>
                <a:schemeClr val="tx2"/>
              </a:buClr>
              <a:buSzPct val="70000"/>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信息是物质的普遍性，不是事物本身。</a:t>
            </a:r>
          </a:p>
        </p:txBody>
      </p:sp>
      <p:sp>
        <p:nvSpPr>
          <p:cNvPr id="10" name="Rectangle 4">
            <a:extLst>
              <a:ext uri="{FF2B5EF4-FFF2-40B4-BE49-F238E27FC236}">
                <a16:creationId xmlns:a16="http://schemas.microsoft.com/office/drawing/2014/main" id="{A6FAEAB6-24E6-43E3-97A2-598B99081802}"/>
              </a:ext>
            </a:extLst>
          </p:cNvPr>
          <p:cNvSpPr>
            <a:spLocks noChangeArrowheads="1"/>
          </p:cNvSpPr>
          <p:nvPr/>
        </p:nvSpPr>
        <p:spPr bwMode="auto">
          <a:xfrm>
            <a:off x="409576" y="2499742"/>
            <a:ext cx="8229600" cy="242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2</a:t>
            </a:r>
            <a:r>
              <a:rPr lang="zh-CN" altLang="en-US" sz="2000" dirty="0">
                <a:latin typeface="华文中宋" panose="02010600040101010101" pitchFamily="2" charset="-122"/>
                <a:ea typeface="华文中宋" panose="02010600040101010101" pitchFamily="2" charset="-122"/>
              </a:rPr>
              <a:t>、信息与能量的关系</a:t>
            </a:r>
          </a:p>
          <a:p>
            <a:pPr eaLnBrk="1" hangingPunct="1">
              <a:spcBef>
                <a:spcPct val="20000"/>
              </a:spcBef>
              <a:buClr>
                <a:schemeClr val="tx2"/>
              </a:buClr>
              <a:buSzPct val="70000"/>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信息不同于能量</a:t>
            </a:r>
          </a:p>
          <a:p>
            <a:pPr eaLnBrk="1" hangingPunct="1">
              <a:spcBef>
                <a:spcPct val="20000"/>
              </a:spcBef>
              <a:buClr>
                <a:schemeClr val="tx2"/>
              </a:buClr>
              <a:buSzPct val="70000"/>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信息是物质运动状态与方式</a:t>
            </a:r>
          </a:p>
          <a:p>
            <a:pPr eaLnBrk="1" hangingPunct="1">
              <a:spcBef>
                <a:spcPct val="20000"/>
              </a:spcBef>
              <a:buClr>
                <a:schemeClr val="tx2"/>
              </a:buClr>
              <a:buSzPct val="70000"/>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信息转换不遵守守恒定律，能量转换遵守守恒定律</a:t>
            </a:r>
          </a:p>
          <a:p>
            <a:pPr eaLnBrk="1" hangingPunct="1">
              <a:spcBef>
                <a:spcPct val="20000"/>
              </a:spcBef>
              <a:buClr>
                <a:schemeClr val="tx2"/>
              </a:buClr>
              <a:buSzPct val="70000"/>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信息可共享，能量不能共享</a:t>
            </a:r>
          </a:p>
          <a:p>
            <a:pPr eaLnBrk="1" hangingPunct="1">
              <a:spcBef>
                <a:spcPct val="20000"/>
              </a:spcBef>
              <a:buClr>
                <a:schemeClr val="tx2"/>
              </a:buClr>
              <a:buSzPct val="70000"/>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信息为人类提供知识、智慧，能量为人类提供动力</a:t>
            </a:r>
          </a:p>
        </p:txBody>
      </p:sp>
      <p:sp>
        <p:nvSpPr>
          <p:cNvPr id="2" name="矩形 1"/>
          <p:cNvSpPr/>
          <p:nvPr/>
        </p:nvSpPr>
        <p:spPr>
          <a:xfrm>
            <a:off x="683568" y="914447"/>
            <a:ext cx="3092513"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Q1:信息与物质、能量的关系</a:t>
            </a:r>
            <a:endParaRPr lang="zh-CN" altLang="en-US" dirty="0"/>
          </a:p>
        </p:txBody>
      </p:sp>
    </p:spTree>
    <p:extLst>
      <p:ext uri="{BB962C8B-B14F-4D97-AF65-F5344CB8AC3E}">
        <p14:creationId xmlns:p14="http://schemas.microsoft.com/office/powerpoint/2010/main" val="37804399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6"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Horizontal)">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a:t>
            </a:fld>
            <a:endParaRPr lang="zh-CN" altLang="en-US" dirty="0"/>
          </a:p>
        </p:txBody>
      </p:sp>
      <p:sp>
        <p:nvSpPr>
          <p:cNvPr id="11" name="矩形 10"/>
          <p:cNvSpPr/>
          <p:nvPr/>
        </p:nvSpPr>
        <p:spPr>
          <a:xfrm>
            <a:off x="395537" y="655452"/>
            <a:ext cx="5678694" cy="4571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3" name="矩形 12"/>
          <p:cNvSpPr/>
          <p:nvPr/>
        </p:nvSpPr>
        <p:spPr>
          <a:xfrm>
            <a:off x="469652" y="123478"/>
            <a:ext cx="1581200" cy="500135"/>
          </a:xfrm>
          <a:prstGeom prst="rect">
            <a:avLst/>
          </a:prstGeom>
        </p:spPr>
        <p:txBody>
          <a:bodyPr wrap="none" lIns="68579" tIns="34289" rIns="68579" bIns="34289">
            <a:spAutoFit/>
          </a:bodyPr>
          <a:lstStyle/>
          <a:p>
            <a:pPr defTabSz="685783">
              <a:defRPr/>
            </a:pPr>
            <a:r>
              <a:rPr lang="zh-CN" altLang="en-US" sz="2800" b="1" dirty="0">
                <a:solidFill>
                  <a:srgbClr val="2E2B25"/>
                </a:solidFill>
                <a:latin typeface="黑体" panose="02010609060101010101" pitchFamily="49" charset="-122"/>
                <a:ea typeface="黑体" panose="02010609060101010101" pitchFamily="49" charset="-122"/>
                <a:cs typeface="Segoe UI" panose="020B0502040204020203" pitchFamily="34" charset="0"/>
              </a:rPr>
              <a:t>课程内容</a:t>
            </a:r>
            <a:endParaRPr lang="en-US" altLang="zh-CN" sz="28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6" name="Rectangle 3">
            <a:extLst>
              <a:ext uri="{FF2B5EF4-FFF2-40B4-BE49-F238E27FC236}">
                <a16:creationId xmlns:a16="http://schemas.microsoft.com/office/drawing/2014/main" id="{0C94CBC2-F5F9-4697-B242-85B127E95845}"/>
              </a:ext>
            </a:extLst>
          </p:cNvPr>
          <p:cNvSpPr txBox="1">
            <a:spLocks noChangeArrowheads="1"/>
          </p:cNvSpPr>
          <p:nvPr/>
        </p:nvSpPr>
        <p:spPr>
          <a:xfrm>
            <a:off x="325439" y="883635"/>
            <a:ext cx="8497887" cy="4259865"/>
          </a:xfrm>
          <a:prstGeom prst="rect">
            <a:avLst/>
          </a:prstGeom>
        </p:spPr>
        <p:txBody>
          <a:bodyPr>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30000"/>
              </a:lnSpc>
            </a:pPr>
            <a:r>
              <a:rPr lang="zh-CN" altLang="en-US" sz="1800" b="1" dirty="0">
                <a:latin typeface="微软雅黑" pitchFamily="34" charset="-122"/>
                <a:ea typeface="微软雅黑" pitchFamily="34" charset="-122"/>
              </a:rPr>
              <a:t>本课程主要讲解：</a:t>
            </a:r>
          </a:p>
          <a:p>
            <a:pPr lvl="1">
              <a:lnSpc>
                <a:spcPct val="130000"/>
              </a:lnSpc>
            </a:pPr>
            <a:r>
              <a:rPr lang="zh-CN" altLang="en-US" sz="1800" b="1" dirty="0">
                <a:latin typeface="微软雅黑" pitchFamily="34" charset="-122"/>
                <a:ea typeface="微软雅黑" pitchFamily="34" charset="-122"/>
              </a:rPr>
              <a:t>信息资源管理概述     </a:t>
            </a:r>
            <a:endParaRPr lang="en-US" altLang="zh-CN" sz="1800" b="1" dirty="0">
              <a:latin typeface="微软雅黑" pitchFamily="34" charset="-122"/>
              <a:ea typeface="微软雅黑" pitchFamily="34" charset="-122"/>
            </a:endParaRPr>
          </a:p>
          <a:p>
            <a:pPr lvl="1">
              <a:lnSpc>
                <a:spcPct val="130000"/>
              </a:lnSpc>
            </a:pPr>
            <a:r>
              <a:rPr lang="zh-CN" altLang="en-US" sz="1800" b="1" dirty="0">
                <a:latin typeface="微软雅黑" pitchFamily="34" charset="-122"/>
                <a:ea typeface="微软雅黑" pitchFamily="34" charset="-122"/>
              </a:rPr>
              <a:t>信息资源的分布</a:t>
            </a:r>
            <a:endParaRPr lang="en-US" altLang="zh-CN" sz="1800" b="1" dirty="0">
              <a:latin typeface="微软雅黑" pitchFamily="34" charset="-122"/>
              <a:ea typeface="微软雅黑" pitchFamily="34" charset="-122"/>
            </a:endParaRPr>
          </a:p>
          <a:p>
            <a:pPr lvl="1">
              <a:lnSpc>
                <a:spcPct val="130000"/>
              </a:lnSpc>
            </a:pPr>
            <a:r>
              <a:rPr lang="zh-CN" altLang="en-US" sz="1800" b="1" dirty="0">
                <a:latin typeface="微软雅黑" pitchFamily="34" charset="-122"/>
                <a:ea typeface="微软雅黑" pitchFamily="34" charset="-122"/>
              </a:rPr>
              <a:t>信息交流</a:t>
            </a:r>
            <a:endParaRPr lang="en-US" altLang="zh-CN" sz="1800" b="1" dirty="0">
              <a:latin typeface="微软雅黑" pitchFamily="34" charset="-122"/>
              <a:ea typeface="微软雅黑" pitchFamily="34" charset="-122"/>
            </a:endParaRPr>
          </a:p>
          <a:p>
            <a:pPr lvl="1">
              <a:lnSpc>
                <a:spcPct val="130000"/>
              </a:lnSpc>
            </a:pPr>
            <a:r>
              <a:rPr lang="zh-CN" altLang="en-US" sz="1800" b="1" dirty="0">
                <a:latin typeface="微软雅黑" pitchFamily="34" charset="-122"/>
                <a:ea typeface="微软雅黑" pitchFamily="34" charset="-122"/>
              </a:rPr>
              <a:t>信息采集</a:t>
            </a:r>
            <a:endParaRPr lang="en-US" altLang="zh-CN" sz="1800" b="1" dirty="0">
              <a:latin typeface="微软雅黑" pitchFamily="34" charset="-122"/>
              <a:ea typeface="微软雅黑" pitchFamily="34" charset="-122"/>
            </a:endParaRPr>
          </a:p>
          <a:p>
            <a:pPr lvl="1">
              <a:lnSpc>
                <a:spcPct val="130000"/>
              </a:lnSpc>
            </a:pPr>
            <a:r>
              <a:rPr lang="zh-CN" altLang="en-US" sz="1800" b="1" dirty="0">
                <a:latin typeface="微软雅黑" pitchFamily="34" charset="-122"/>
                <a:ea typeface="微软雅黑" pitchFamily="34" charset="-122"/>
              </a:rPr>
              <a:t>信息组织</a:t>
            </a:r>
            <a:endParaRPr lang="en-US" altLang="zh-CN" sz="1800" b="1" dirty="0">
              <a:latin typeface="微软雅黑" pitchFamily="34" charset="-122"/>
              <a:ea typeface="微软雅黑" pitchFamily="34" charset="-122"/>
            </a:endParaRPr>
          </a:p>
          <a:p>
            <a:pPr lvl="1">
              <a:lnSpc>
                <a:spcPct val="130000"/>
              </a:lnSpc>
            </a:pPr>
            <a:r>
              <a:rPr lang="zh-CN" altLang="en-US" sz="1800" b="1" dirty="0">
                <a:latin typeface="微软雅黑" pitchFamily="34" charset="-122"/>
                <a:ea typeface="微软雅黑" pitchFamily="34" charset="-122"/>
              </a:rPr>
              <a:t>信息分析</a:t>
            </a:r>
            <a:endParaRPr lang="en-US" altLang="zh-CN" sz="1800" b="1" dirty="0">
              <a:latin typeface="微软雅黑" pitchFamily="34" charset="-122"/>
              <a:ea typeface="微软雅黑" pitchFamily="34" charset="-122"/>
            </a:endParaRPr>
          </a:p>
          <a:p>
            <a:pPr lvl="1">
              <a:lnSpc>
                <a:spcPct val="130000"/>
              </a:lnSpc>
            </a:pPr>
            <a:r>
              <a:rPr lang="zh-CN" altLang="en-US" sz="1800" b="1" dirty="0">
                <a:latin typeface="微软雅黑" pitchFamily="34" charset="-122"/>
                <a:ea typeface="微软雅黑" pitchFamily="34" charset="-122"/>
              </a:rPr>
              <a:t>信息用户</a:t>
            </a:r>
            <a:endParaRPr lang="en-US" altLang="zh-CN" sz="1800" b="1" dirty="0">
              <a:latin typeface="微软雅黑" pitchFamily="34" charset="-122"/>
              <a:ea typeface="微软雅黑" pitchFamily="34" charset="-122"/>
            </a:endParaRPr>
          </a:p>
          <a:p>
            <a:pPr lvl="1">
              <a:lnSpc>
                <a:spcPct val="130000"/>
              </a:lnSpc>
            </a:pPr>
            <a:r>
              <a:rPr lang="zh-CN" altLang="en-US" sz="1800" b="1" dirty="0">
                <a:latin typeface="微软雅黑" pitchFamily="34" charset="-122"/>
                <a:ea typeface="微软雅黑" pitchFamily="34" charset="-122"/>
              </a:rPr>
              <a:t>信息政策与信息法规</a:t>
            </a:r>
            <a:endParaRPr lang="en-US" altLang="zh-CN" sz="1800" b="1" dirty="0">
              <a:latin typeface="微软雅黑" pitchFamily="34" charset="-122"/>
              <a:ea typeface="微软雅黑" pitchFamily="34" charset="-122"/>
            </a:endParaRPr>
          </a:p>
        </p:txBody>
      </p:sp>
    </p:spTree>
    <p:extLst>
      <p:ext uri="{BB962C8B-B14F-4D97-AF65-F5344CB8AC3E}">
        <p14:creationId xmlns:p14="http://schemas.microsoft.com/office/powerpoint/2010/main" val="8100441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30</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09"/>
            <a:ext cx="420211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“信息三问”</a:t>
            </a:r>
            <a:r>
              <a:rPr lang="en-US" altLang="zh-CN" sz="2100" b="1" dirty="0">
                <a:solidFill>
                  <a:prstClr val="black"/>
                </a:solidFill>
                <a:latin typeface="黑体" panose="02010609060101010101" pitchFamily="49" charset="-122"/>
                <a:ea typeface="黑体" panose="02010609060101010101" pitchFamily="49" charset="-122"/>
              </a:rPr>
              <a:t>——</a:t>
            </a:r>
            <a:r>
              <a:rPr lang="zh-CN" altLang="en-US" sz="2100" b="1" dirty="0">
                <a:solidFill>
                  <a:prstClr val="black"/>
                </a:solidFill>
                <a:latin typeface="黑体" panose="02010609060101010101" pitchFamily="49" charset="-122"/>
                <a:ea typeface="黑体" panose="02010609060101010101" pitchFamily="49" charset="-122"/>
              </a:rPr>
              <a:t>究竟什么是信息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8" y="914447"/>
            <a:ext cx="3092513"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Q1:信息与物质、能量的关系</a:t>
            </a:r>
            <a:endParaRPr lang="zh-CN" altLang="en-US" dirty="0"/>
          </a:p>
        </p:txBody>
      </p:sp>
      <p:sp>
        <p:nvSpPr>
          <p:cNvPr id="15" name="Rectangle 3">
            <a:extLst>
              <a:ext uri="{FF2B5EF4-FFF2-40B4-BE49-F238E27FC236}">
                <a16:creationId xmlns:a16="http://schemas.microsoft.com/office/drawing/2014/main" id="{B4EB37ED-7C81-407F-8BA7-EB80DFDD86B3}"/>
              </a:ext>
            </a:extLst>
          </p:cNvPr>
          <p:cNvSpPr txBox="1">
            <a:spLocks noChangeArrowheads="1"/>
          </p:cNvSpPr>
          <p:nvPr/>
        </p:nvSpPr>
        <p:spPr>
          <a:xfrm>
            <a:off x="457200" y="1600201"/>
            <a:ext cx="8229600" cy="2051669"/>
          </a:xfrm>
          <a:prstGeom prst="rect">
            <a:avLst/>
          </a:prstGeom>
        </p:spPr>
        <p:txBody>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marL="0" indent="0" defTabSz="879061">
              <a:lnSpc>
                <a:spcPct val="120000"/>
              </a:lnSpc>
              <a:spcBef>
                <a:spcPct val="20000"/>
              </a:spcBef>
              <a:buClr>
                <a:schemeClr val="tx2"/>
              </a:buClr>
              <a:buSzPct val="70000"/>
              <a:buNone/>
            </a:pPr>
            <a:r>
              <a:rPr lang="en-US" altLang="zh-CN" sz="2000" dirty="0">
                <a:solidFill>
                  <a:schemeClr val="tx1"/>
                </a:solidFill>
                <a:latin typeface="华文中宋" panose="02010600040101010101" pitchFamily="2" charset="-122"/>
                <a:ea typeface="华文中宋" panose="02010600040101010101" pitchFamily="2" charset="-122"/>
              </a:rPr>
              <a:t>3</a:t>
            </a:r>
            <a:r>
              <a:rPr lang="zh-CN" altLang="en-US" sz="2000" dirty="0">
                <a:solidFill>
                  <a:schemeClr val="tx1"/>
                </a:solidFill>
                <a:latin typeface="华文中宋" panose="02010600040101010101" pitchFamily="2" charset="-122"/>
                <a:ea typeface="华文中宋" panose="02010600040101010101" pitchFamily="2" charset="-122"/>
              </a:rPr>
              <a:t>、信息与物质能量间的关系</a:t>
            </a:r>
          </a:p>
          <a:p>
            <a:pPr marL="0" lvl="1" indent="0" defTabSz="879061">
              <a:lnSpc>
                <a:spcPct val="120000"/>
              </a:lnSpc>
              <a:spcBef>
                <a:spcPct val="20000"/>
              </a:spcBef>
              <a:buClr>
                <a:schemeClr val="tx2"/>
              </a:buClr>
              <a:buSzPct val="70000"/>
              <a:buNone/>
            </a:pPr>
            <a:r>
              <a:rPr lang="zh-CN" altLang="en-US" sz="2000" dirty="0">
                <a:solidFill>
                  <a:schemeClr val="tx1"/>
                </a:solidFill>
                <a:latin typeface="华文中宋" panose="02010600040101010101" pitchFamily="2" charset="-122"/>
                <a:ea typeface="华文中宋" panose="02010600040101010101" pitchFamily="2" charset="-122"/>
              </a:rPr>
              <a:t>     物质是信息的源泉，信息不能脱离物质而存在  </a:t>
            </a:r>
          </a:p>
          <a:p>
            <a:pPr marL="0" lvl="1" indent="0" defTabSz="879061">
              <a:lnSpc>
                <a:spcPct val="120000"/>
              </a:lnSpc>
              <a:spcBef>
                <a:spcPct val="20000"/>
              </a:spcBef>
              <a:buClr>
                <a:schemeClr val="tx2"/>
              </a:buClr>
              <a:buSzPct val="70000"/>
              <a:buNone/>
            </a:pPr>
            <a:r>
              <a:rPr lang="zh-CN" altLang="en-US" sz="2000" dirty="0">
                <a:solidFill>
                  <a:schemeClr val="tx1"/>
                </a:solidFill>
                <a:latin typeface="华文中宋" panose="02010600040101010101" pitchFamily="2" charset="-122"/>
                <a:ea typeface="华文中宋" panose="02010600040101010101" pitchFamily="2" charset="-122"/>
              </a:rPr>
              <a:t>     信息与能量密不可分, 一定条件下信息与物质、能量可以相互转化</a:t>
            </a:r>
          </a:p>
          <a:p>
            <a:pPr marL="0" lvl="1" indent="0" defTabSz="879061">
              <a:lnSpc>
                <a:spcPct val="120000"/>
              </a:lnSpc>
              <a:spcBef>
                <a:spcPct val="20000"/>
              </a:spcBef>
              <a:buClr>
                <a:schemeClr val="tx2"/>
              </a:buClr>
              <a:buSzPct val="70000"/>
              <a:buNone/>
            </a:pPr>
            <a:r>
              <a:rPr lang="zh-CN" altLang="en-US" sz="2000" dirty="0">
                <a:solidFill>
                  <a:schemeClr val="tx1"/>
                </a:solidFill>
                <a:latin typeface="华文中宋" panose="02010600040101010101" pitchFamily="2" charset="-122"/>
                <a:ea typeface="华文中宋" panose="02010600040101010101" pitchFamily="2" charset="-122"/>
              </a:rPr>
              <a:t>     知识就是力量，知识就是生产力</a:t>
            </a:r>
          </a:p>
        </p:txBody>
      </p:sp>
    </p:spTree>
    <p:extLst>
      <p:ext uri="{BB962C8B-B14F-4D97-AF65-F5344CB8AC3E}">
        <p14:creationId xmlns:p14="http://schemas.microsoft.com/office/powerpoint/2010/main" val="7338910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blinds(horizontal)">
                                      <p:cBhvr>
                                        <p:cTn id="7" dur="500"/>
                                        <p:tgtEl>
                                          <p:spTgt spid="15">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xEl>
                                              <p:pRg st="1" end="1"/>
                                            </p:txEl>
                                          </p:spTgt>
                                        </p:tgtEl>
                                        <p:attrNameLst>
                                          <p:attrName>style.visibility</p:attrName>
                                        </p:attrNameLst>
                                      </p:cBhvr>
                                      <p:to>
                                        <p:strVal val="visible"/>
                                      </p:to>
                                    </p:set>
                                    <p:animEffect transition="in" filter="blinds(horizontal)">
                                      <p:cBhvr>
                                        <p:cTn id="10" dur="500"/>
                                        <p:tgtEl>
                                          <p:spTgt spid="15">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5">
                                            <p:txEl>
                                              <p:pRg st="2" end="2"/>
                                            </p:txEl>
                                          </p:spTgt>
                                        </p:tgtEl>
                                        <p:attrNameLst>
                                          <p:attrName>style.visibility</p:attrName>
                                        </p:attrNameLst>
                                      </p:cBhvr>
                                      <p:to>
                                        <p:strVal val="visible"/>
                                      </p:to>
                                    </p:set>
                                    <p:animEffect transition="in" filter="blinds(horizontal)">
                                      <p:cBhvr>
                                        <p:cTn id="13" dur="500"/>
                                        <p:tgtEl>
                                          <p:spTgt spid="15">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5">
                                            <p:txEl>
                                              <p:pRg st="3" end="3"/>
                                            </p:txEl>
                                          </p:spTgt>
                                        </p:tgtEl>
                                        <p:attrNameLst>
                                          <p:attrName>style.visibility</p:attrName>
                                        </p:attrNameLst>
                                      </p:cBhvr>
                                      <p:to>
                                        <p:strVal val="visible"/>
                                      </p:to>
                                    </p:set>
                                    <p:animEffect transition="in" filter="blinds(horizontal)">
                                      <p:cBhvr>
                                        <p:cTn id="16" dur="500"/>
                                        <p:tgtEl>
                                          <p:spTgt spid="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31</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09"/>
            <a:ext cx="420211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“信息三问”</a:t>
            </a:r>
            <a:r>
              <a:rPr lang="en-US" altLang="zh-CN" sz="2100" b="1" dirty="0">
                <a:solidFill>
                  <a:prstClr val="black"/>
                </a:solidFill>
                <a:latin typeface="黑体" panose="02010609060101010101" pitchFamily="49" charset="-122"/>
                <a:ea typeface="黑体" panose="02010609060101010101" pitchFamily="49" charset="-122"/>
              </a:rPr>
              <a:t>——</a:t>
            </a:r>
            <a:r>
              <a:rPr lang="zh-CN" altLang="en-US" sz="2100" b="1" dirty="0">
                <a:solidFill>
                  <a:prstClr val="black"/>
                </a:solidFill>
                <a:latin typeface="黑体" panose="02010609060101010101" pitchFamily="49" charset="-122"/>
                <a:ea typeface="黑体" panose="02010609060101010101" pitchFamily="49" charset="-122"/>
              </a:rPr>
              <a:t>究竟什么是信息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8" y="914447"/>
            <a:ext cx="3324949"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Q</a:t>
            </a:r>
            <a:r>
              <a:rPr lang="en-US" altLang="zh-CN" sz="1800" b="1" dirty="0">
                <a:solidFill>
                  <a:srgbClr val="660066"/>
                </a:solidFill>
                <a:latin typeface="黑体" panose="02010609060101010101" pitchFamily="49" charset="-122"/>
                <a:ea typeface="黑体" panose="02010609060101010101" pitchFamily="49" charset="-122"/>
              </a:rPr>
              <a:t>2</a:t>
            </a:r>
            <a:r>
              <a:rPr lang="zh-CN" altLang="en-US" sz="1800" b="1" dirty="0">
                <a:solidFill>
                  <a:srgbClr val="660066"/>
                </a:solidFill>
                <a:latin typeface="黑体" panose="02010609060101010101" pitchFamily="49" charset="-122"/>
                <a:ea typeface="黑体" panose="02010609060101010101" pitchFamily="49" charset="-122"/>
              </a:rPr>
              <a:t>:本体论与认识论的信息层次</a:t>
            </a:r>
          </a:p>
        </p:txBody>
      </p:sp>
      <p:grpSp>
        <p:nvGrpSpPr>
          <p:cNvPr id="8" name="Group 3">
            <a:extLst>
              <a:ext uri="{FF2B5EF4-FFF2-40B4-BE49-F238E27FC236}">
                <a16:creationId xmlns:a16="http://schemas.microsoft.com/office/drawing/2014/main" id="{EC82D427-FDAC-4293-BFB2-F9C52EA82D34}"/>
              </a:ext>
            </a:extLst>
          </p:cNvPr>
          <p:cNvGrpSpPr>
            <a:grpSpLocks/>
          </p:cNvGrpSpPr>
          <p:nvPr/>
        </p:nvGrpSpPr>
        <p:grpSpPr bwMode="auto">
          <a:xfrm>
            <a:off x="1127127" y="3291830"/>
            <a:ext cx="3084513" cy="1335087"/>
            <a:chOff x="0" y="0"/>
            <a:chExt cx="1943" cy="841"/>
          </a:xfrm>
        </p:grpSpPr>
        <p:pic>
          <p:nvPicPr>
            <p:cNvPr id="9" name="Rectangle 3">
              <a:extLst>
                <a:ext uri="{FF2B5EF4-FFF2-40B4-BE49-F238E27FC236}">
                  <a16:creationId xmlns:a16="http://schemas.microsoft.com/office/drawing/2014/main" id="{9873AE71-E481-4190-9CDD-17AB8E2205FF}"/>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943" cy="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5">
              <a:extLst>
                <a:ext uri="{FF2B5EF4-FFF2-40B4-BE49-F238E27FC236}">
                  <a16:creationId xmlns:a16="http://schemas.microsoft.com/office/drawing/2014/main" id="{E4464033-6B33-46FE-97A2-E0D2B8AA40CD}"/>
                </a:ext>
              </a:extLst>
            </p:cNvPr>
            <p:cNvSpPr txBox="1">
              <a:spLocks noChangeArrowheads="1"/>
            </p:cNvSpPr>
            <p:nvPr/>
          </p:nvSpPr>
          <p:spPr bwMode="auto">
            <a:xfrm>
              <a:off x="10" y="115"/>
              <a:ext cx="1824" cy="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b="1" dirty="0">
                  <a:solidFill>
                    <a:srgbClr val="003870"/>
                  </a:solidFill>
                  <a:ea typeface="华文中宋" panose="02010600040101010101" pitchFamily="2" charset="-122"/>
                </a:rPr>
                <a:t>本体论层次</a:t>
              </a:r>
            </a:p>
          </p:txBody>
        </p:sp>
      </p:grpSp>
      <p:sp>
        <p:nvSpPr>
          <p:cNvPr id="15" name="Rectangle 4">
            <a:extLst>
              <a:ext uri="{FF2B5EF4-FFF2-40B4-BE49-F238E27FC236}">
                <a16:creationId xmlns:a16="http://schemas.microsoft.com/office/drawing/2014/main" id="{142C29AF-DA1A-4749-B847-BD67F43D2C45}"/>
              </a:ext>
            </a:extLst>
          </p:cNvPr>
          <p:cNvSpPr>
            <a:spLocks noChangeArrowheads="1"/>
          </p:cNvSpPr>
          <p:nvPr/>
        </p:nvSpPr>
        <p:spPr bwMode="auto">
          <a:xfrm>
            <a:off x="4301924" y="3349773"/>
            <a:ext cx="41148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b="1" dirty="0">
                <a:solidFill>
                  <a:srgbClr val="003870"/>
                </a:solidFill>
                <a:ea typeface="华文中宋" panose="02010600040101010101" pitchFamily="2" charset="-122"/>
              </a:rPr>
              <a:t>事物存在的方式和</a:t>
            </a:r>
          </a:p>
          <a:p>
            <a:pPr eaLnBrk="1" hangingPunct="1">
              <a:spcBef>
                <a:spcPct val="20000"/>
              </a:spcBef>
              <a:buClr>
                <a:schemeClr val="tx2"/>
              </a:buClr>
              <a:buSzPct val="70000"/>
              <a:buFont typeface="Wingdings" panose="05000000000000000000" pitchFamily="2" charset="2"/>
              <a:buNone/>
            </a:pPr>
            <a:r>
              <a:rPr lang="zh-CN" altLang="en-US" sz="2400" b="1" dirty="0">
                <a:solidFill>
                  <a:srgbClr val="003870"/>
                </a:solidFill>
                <a:ea typeface="华文中宋" panose="02010600040101010101" pitchFamily="2" charset="-122"/>
              </a:rPr>
              <a:t>运动状态的表现形式</a:t>
            </a:r>
          </a:p>
        </p:txBody>
      </p:sp>
      <p:grpSp>
        <p:nvGrpSpPr>
          <p:cNvPr id="16" name="Group 7">
            <a:extLst>
              <a:ext uri="{FF2B5EF4-FFF2-40B4-BE49-F238E27FC236}">
                <a16:creationId xmlns:a16="http://schemas.microsoft.com/office/drawing/2014/main" id="{CB4666D9-BF36-43D4-A404-D01AA4AEBD15}"/>
              </a:ext>
            </a:extLst>
          </p:cNvPr>
          <p:cNvGrpSpPr>
            <a:grpSpLocks/>
          </p:cNvGrpSpPr>
          <p:nvPr/>
        </p:nvGrpSpPr>
        <p:grpSpPr bwMode="auto">
          <a:xfrm>
            <a:off x="3779912" y="1559892"/>
            <a:ext cx="3621088" cy="1414463"/>
            <a:chOff x="0" y="0"/>
            <a:chExt cx="2281" cy="891"/>
          </a:xfrm>
        </p:grpSpPr>
        <p:pic>
          <p:nvPicPr>
            <p:cNvPr id="17" name="Rectangle 5">
              <a:extLst>
                <a:ext uri="{FF2B5EF4-FFF2-40B4-BE49-F238E27FC236}">
                  <a16:creationId xmlns:a16="http://schemas.microsoft.com/office/drawing/2014/main" id="{065F68D2-CAD2-4E30-8416-07141C2C4BCE}"/>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2281" cy="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 Box 9">
              <a:extLst>
                <a:ext uri="{FF2B5EF4-FFF2-40B4-BE49-F238E27FC236}">
                  <a16:creationId xmlns:a16="http://schemas.microsoft.com/office/drawing/2014/main" id="{0BA43D9E-CC87-4C86-B1F9-C2F12619DC91}"/>
                </a:ext>
              </a:extLst>
            </p:cNvPr>
            <p:cNvSpPr txBox="1">
              <a:spLocks noChangeArrowheads="1"/>
            </p:cNvSpPr>
            <p:nvPr/>
          </p:nvSpPr>
          <p:spPr bwMode="auto">
            <a:xfrm>
              <a:off x="10" y="113"/>
              <a:ext cx="2160" cy="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b="1">
                  <a:solidFill>
                    <a:srgbClr val="003870"/>
                  </a:solidFill>
                  <a:ea typeface="华文中宋" panose="02010600040101010101" pitchFamily="2" charset="-122"/>
                </a:rPr>
                <a:t>认识论层次</a:t>
              </a:r>
            </a:p>
          </p:txBody>
        </p:sp>
      </p:grpSp>
      <p:sp>
        <p:nvSpPr>
          <p:cNvPr id="19" name="Rectangle 6">
            <a:extLst>
              <a:ext uri="{FF2B5EF4-FFF2-40B4-BE49-F238E27FC236}">
                <a16:creationId xmlns:a16="http://schemas.microsoft.com/office/drawing/2014/main" id="{F8FEF6E0-AA29-4BC6-84B3-2C40EC681FE3}"/>
              </a:ext>
            </a:extLst>
          </p:cNvPr>
          <p:cNvSpPr>
            <a:spLocks noChangeArrowheads="1"/>
          </p:cNvSpPr>
          <p:nvPr/>
        </p:nvSpPr>
        <p:spPr bwMode="auto">
          <a:xfrm>
            <a:off x="645421" y="793651"/>
            <a:ext cx="2514600"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Clr>
                <a:schemeClr val="tx2"/>
              </a:buClr>
              <a:buSzPct val="70000"/>
              <a:buFont typeface="Wingdings" panose="05000000000000000000" pitchFamily="2" charset="2"/>
              <a:buNone/>
            </a:pPr>
            <a:r>
              <a:rPr lang="zh-CN" altLang="en-US" sz="2400" b="1" dirty="0">
                <a:solidFill>
                  <a:srgbClr val="003870"/>
                </a:solidFill>
                <a:ea typeface="华文中宋" panose="02010600040101010101" pitchFamily="2" charset="-122"/>
              </a:rPr>
              <a:t>语法信息</a:t>
            </a:r>
          </a:p>
          <a:p>
            <a:pPr algn="ctr" eaLnBrk="1" hangingPunct="1">
              <a:spcBef>
                <a:spcPct val="50000"/>
              </a:spcBef>
              <a:buClr>
                <a:schemeClr val="tx2"/>
              </a:buClr>
              <a:buSzPct val="70000"/>
              <a:buFont typeface="Wingdings" panose="05000000000000000000" pitchFamily="2" charset="2"/>
              <a:buNone/>
            </a:pPr>
            <a:r>
              <a:rPr lang="zh-CN" altLang="en-US" sz="2400" b="1" dirty="0">
                <a:solidFill>
                  <a:srgbClr val="003870"/>
                </a:solidFill>
                <a:ea typeface="华文中宋" panose="02010600040101010101" pitchFamily="2" charset="-122"/>
              </a:rPr>
              <a:t>语义信息</a:t>
            </a:r>
          </a:p>
          <a:p>
            <a:pPr algn="ctr" eaLnBrk="1" hangingPunct="1">
              <a:spcBef>
                <a:spcPct val="50000"/>
              </a:spcBef>
              <a:buClr>
                <a:schemeClr val="tx2"/>
              </a:buClr>
              <a:buSzPct val="70000"/>
              <a:buFont typeface="Wingdings" panose="05000000000000000000" pitchFamily="2" charset="2"/>
              <a:buNone/>
            </a:pPr>
            <a:r>
              <a:rPr lang="zh-CN" altLang="en-US" sz="2400" b="1" dirty="0">
                <a:solidFill>
                  <a:srgbClr val="003870"/>
                </a:solidFill>
                <a:ea typeface="华文中宋" panose="02010600040101010101" pitchFamily="2" charset="-122"/>
              </a:rPr>
              <a:t>语用信息</a:t>
            </a:r>
          </a:p>
        </p:txBody>
      </p:sp>
      <p:sp>
        <p:nvSpPr>
          <p:cNvPr id="20" name="AutoShape 7">
            <a:extLst>
              <a:ext uri="{FF2B5EF4-FFF2-40B4-BE49-F238E27FC236}">
                <a16:creationId xmlns:a16="http://schemas.microsoft.com/office/drawing/2014/main" id="{7252B11B-E4EB-4F3D-8FA8-2B155A745A46}"/>
              </a:ext>
            </a:extLst>
          </p:cNvPr>
          <p:cNvSpPr>
            <a:spLocks/>
          </p:cNvSpPr>
          <p:nvPr/>
        </p:nvSpPr>
        <p:spPr bwMode="auto">
          <a:xfrm>
            <a:off x="3136810" y="1354410"/>
            <a:ext cx="381000" cy="1752600"/>
          </a:xfrm>
          <a:prstGeom prst="rightBrace">
            <a:avLst>
              <a:gd name="adj1" fmla="val 38333"/>
              <a:gd name="adj2" fmla="val 50000"/>
            </a:avLst>
          </a:prstGeom>
          <a:noFill/>
          <a:ln w="57150">
            <a:solidFill>
              <a:srgbClr val="FFFF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en-US" sz="1600" b="1">
              <a:solidFill>
                <a:srgbClr val="003870"/>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6247757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4"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heel(4)">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dissolve">
                                      <p:cBhvr>
                                        <p:cTn id="16" dur="500"/>
                                        <p:tgtEl>
                                          <p:spTgt spid="20"/>
                                        </p:tgtEl>
                                      </p:cBhvr>
                                    </p:animEffect>
                                  </p:childTnLst>
                                </p:cTn>
                              </p:par>
                            </p:childTnLst>
                          </p:cTn>
                        </p:par>
                        <p:par>
                          <p:cTn id="17" fill="hold">
                            <p:stCondLst>
                              <p:cond delay="500"/>
                            </p:stCondLst>
                            <p:childTnLst>
                              <p:par>
                                <p:cTn id="18" presetID="9" presetClass="entr" presetSubtype="0" fill="hold"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dissolve">
                                      <p:cBhvr>
                                        <p:cTn id="20" dur="500"/>
                                        <p:tgtEl>
                                          <p:spTgt spid="19"/>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499"/>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09"/>
            <a:ext cx="420211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“信息三问”</a:t>
            </a:r>
            <a:r>
              <a:rPr lang="en-US" altLang="zh-CN" sz="2100" b="1" dirty="0">
                <a:solidFill>
                  <a:prstClr val="black"/>
                </a:solidFill>
                <a:latin typeface="黑体" panose="02010609060101010101" pitchFamily="49" charset="-122"/>
                <a:ea typeface="黑体" panose="02010609060101010101" pitchFamily="49" charset="-122"/>
              </a:rPr>
              <a:t>——</a:t>
            </a:r>
            <a:r>
              <a:rPr lang="zh-CN" altLang="en-US" sz="2100" b="1" dirty="0">
                <a:solidFill>
                  <a:prstClr val="black"/>
                </a:solidFill>
                <a:latin typeface="黑体" panose="02010609060101010101" pitchFamily="49" charset="-122"/>
                <a:ea typeface="黑体" panose="02010609060101010101" pitchFamily="49" charset="-122"/>
              </a:rPr>
              <a:t>究竟什么是信息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8" y="914447"/>
            <a:ext cx="3324949" cy="63094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Q</a:t>
            </a:r>
            <a:r>
              <a:rPr lang="en-US" altLang="zh-CN" sz="1800" b="1" dirty="0">
                <a:solidFill>
                  <a:srgbClr val="660066"/>
                </a:solidFill>
                <a:latin typeface="黑体" panose="02010609060101010101" pitchFamily="49" charset="-122"/>
                <a:ea typeface="黑体" panose="02010609060101010101" pitchFamily="49" charset="-122"/>
              </a:rPr>
              <a:t>2</a:t>
            </a:r>
            <a:r>
              <a:rPr lang="zh-CN" altLang="en-US" sz="1800" b="1" dirty="0">
                <a:solidFill>
                  <a:srgbClr val="660066"/>
                </a:solidFill>
                <a:latin typeface="黑体" panose="02010609060101010101" pitchFamily="49" charset="-122"/>
                <a:ea typeface="黑体" panose="02010609060101010101" pitchFamily="49" charset="-122"/>
              </a:rPr>
              <a:t>:本体论与认识论的信息层次</a:t>
            </a:r>
          </a:p>
          <a:p>
            <a:endParaRPr lang="zh-CN" altLang="en-US" dirty="0"/>
          </a:p>
        </p:txBody>
      </p:sp>
      <p:sp>
        <p:nvSpPr>
          <p:cNvPr id="8" name="Rectangle 3">
            <a:extLst>
              <a:ext uri="{FF2B5EF4-FFF2-40B4-BE49-F238E27FC236}">
                <a16:creationId xmlns:a16="http://schemas.microsoft.com/office/drawing/2014/main" id="{C0B50D4C-ED37-4384-A766-B8DC1D4D57CE}"/>
              </a:ext>
            </a:extLst>
          </p:cNvPr>
          <p:cNvSpPr txBox="1">
            <a:spLocks noRot="1" noChangeArrowheads="1"/>
          </p:cNvSpPr>
          <p:nvPr/>
        </p:nvSpPr>
        <p:spPr>
          <a:xfrm>
            <a:off x="683568" y="1585403"/>
            <a:ext cx="7410138" cy="2514438"/>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10000"/>
              </a:lnSpc>
              <a:buFont typeface="Arial" panose="020B0604020202020204" pitchFamily="34" charset="0"/>
              <a:buNone/>
              <a:defRPr/>
            </a:pPr>
            <a:r>
              <a:rPr lang="zh-CN" sz="2000" b="1" dirty="0">
                <a:latin typeface="华文中宋" pitchFamily="2" charset="-122"/>
                <a:ea typeface="华文中宋" pitchFamily="2" charset="-122"/>
              </a:rPr>
              <a:t>例子：</a:t>
            </a:r>
          </a:p>
          <a:p>
            <a:pPr>
              <a:lnSpc>
                <a:spcPct val="110000"/>
              </a:lnSpc>
              <a:spcBef>
                <a:spcPct val="40000"/>
              </a:spcBef>
              <a:buFont typeface="Arial" panose="020B0604020202020204" pitchFamily="34" charset="0"/>
              <a:buNone/>
              <a:defRPr/>
            </a:pPr>
            <a:r>
              <a:rPr lang="zh-CN" sz="2000" b="1" dirty="0">
                <a:latin typeface="+mj-ea"/>
                <a:ea typeface="+mj-ea"/>
              </a:rPr>
              <a:t>   一名汽车司机驾车行驶在一条油漆马路上，突然，他</a:t>
            </a:r>
            <a:r>
              <a:rPr lang="zh-CN" sz="2000" b="1" dirty="0">
                <a:solidFill>
                  <a:srgbClr val="FF0000"/>
                </a:solidFill>
                <a:effectLst>
                  <a:outerShdw blurRad="38100" dist="38100" dir="2700000" algn="tl">
                    <a:srgbClr val="FFFFFF"/>
                  </a:outerShdw>
                </a:effectLst>
                <a:latin typeface="+mj-ea"/>
                <a:ea typeface="+mj-ea"/>
              </a:rPr>
              <a:t>发现前方有异常现象</a:t>
            </a:r>
            <a:r>
              <a:rPr lang="zh-CN" sz="2000" b="1" dirty="0">
                <a:latin typeface="+mj-ea"/>
                <a:ea typeface="+mj-ea"/>
              </a:rPr>
              <a:t>，于是带着疑问下车去看个究竟。经过察看，</a:t>
            </a:r>
            <a:r>
              <a:rPr lang="zh-CN" sz="2000" b="1" dirty="0">
                <a:solidFill>
                  <a:srgbClr val="FF0000"/>
                </a:solidFill>
                <a:effectLst>
                  <a:outerShdw blurRad="38100" dist="38100" dir="2700000" algn="tl">
                    <a:srgbClr val="FFFFFF"/>
                  </a:outerShdw>
                </a:effectLst>
                <a:latin typeface="+mj-ea"/>
                <a:ea typeface="+mj-ea"/>
              </a:rPr>
              <a:t>知道前方道路因天气长期下雨出现塌方</a:t>
            </a:r>
            <a:r>
              <a:rPr lang="zh-CN" sz="2000" b="1" dirty="0">
                <a:solidFill>
                  <a:srgbClr val="FF0000"/>
                </a:solidFill>
                <a:latin typeface="+mj-ea"/>
                <a:ea typeface="+mj-ea"/>
              </a:rPr>
              <a:t>。</a:t>
            </a:r>
            <a:r>
              <a:rPr lang="zh-CN" sz="2000" b="1" dirty="0">
                <a:latin typeface="+mj-ea"/>
                <a:ea typeface="+mj-ea"/>
              </a:rPr>
              <a:t>司机凭经验</a:t>
            </a:r>
            <a:r>
              <a:rPr lang="zh-CN" sz="2000" b="1" dirty="0">
                <a:solidFill>
                  <a:srgbClr val="FF0000"/>
                </a:solidFill>
                <a:effectLst>
                  <a:outerShdw blurRad="38100" dist="38100" dir="2700000" algn="tl">
                    <a:srgbClr val="FFFFFF"/>
                  </a:outerShdw>
                </a:effectLst>
                <a:latin typeface="+mj-ea"/>
                <a:ea typeface="+mj-ea"/>
              </a:rPr>
              <a:t>预测</a:t>
            </a:r>
            <a:r>
              <a:rPr lang="zh-CN" sz="2000" b="1" dirty="0">
                <a:latin typeface="+mj-ea"/>
                <a:ea typeface="+mj-ea"/>
              </a:rPr>
              <a:t>短期内无法将道路修好恢复通车，于是</a:t>
            </a:r>
            <a:r>
              <a:rPr lang="zh-CN" sz="2000" b="1" dirty="0">
                <a:solidFill>
                  <a:srgbClr val="FF0000"/>
                </a:solidFill>
                <a:effectLst>
                  <a:outerShdw blurRad="38100" dist="38100" dir="2700000" algn="tl">
                    <a:srgbClr val="FFFFFF"/>
                  </a:outerShdw>
                </a:effectLst>
                <a:latin typeface="+mj-ea"/>
                <a:ea typeface="+mj-ea"/>
              </a:rPr>
              <a:t>将车返回，绕路到达了目的地</a:t>
            </a:r>
            <a:r>
              <a:rPr lang="zh-CN" sz="2000" b="1" dirty="0">
                <a:solidFill>
                  <a:srgbClr val="FF0000"/>
                </a:solidFill>
                <a:latin typeface="+mj-ea"/>
                <a:ea typeface="+mj-ea"/>
              </a:rPr>
              <a:t>，</a:t>
            </a:r>
            <a:r>
              <a:rPr lang="zh-CN" sz="2000" b="1" dirty="0">
                <a:latin typeface="+mj-ea"/>
                <a:ea typeface="+mj-ea"/>
              </a:rPr>
              <a:t>从而尽最大限度减少了损失。</a:t>
            </a:r>
          </a:p>
        </p:txBody>
      </p:sp>
      <p:sp>
        <p:nvSpPr>
          <p:cNvPr id="9" name="AutoShape 4">
            <a:extLst>
              <a:ext uri="{FF2B5EF4-FFF2-40B4-BE49-F238E27FC236}">
                <a16:creationId xmlns:a16="http://schemas.microsoft.com/office/drawing/2014/main" id="{6B7F339F-4563-4CA1-87B8-00E4BE32E6FD}"/>
              </a:ext>
            </a:extLst>
          </p:cNvPr>
          <p:cNvSpPr>
            <a:spLocks/>
          </p:cNvSpPr>
          <p:nvPr/>
        </p:nvSpPr>
        <p:spPr bwMode="auto">
          <a:xfrm>
            <a:off x="2255122" y="1240589"/>
            <a:ext cx="914400" cy="609600"/>
          </a:xfrm>
          <a:prstGeom prst="borderCallout1">
            <a:avLst>
              <a:gd name="adj1" fmla="val 45463"/>
              <a:gd name="adj2" fmla="val 540"/>
              <a:gd name="adj3" fmla="val 208032"/>
              <a:gd name="adj4" fmla="val -58523"/>
            </a:avLst>
          </a:prstGeom>
          <a:solidFill>
            <a:schemeClr val="bg1">
              <a:alpha val="70979"/>
            </a:schemeClr>
          </a:solidFill>
          <a:ln w="57150">
            <a:solidFill>
              <a:schemeClr val="hlink"/>
            </a:solidFill>
            <a:miter lim="800000"/>
            <a:headEnd/>
            <a:tailEnd/>
          </a:ln>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spcBef>
                <a:spcPct val="20000"/>
              </a:spcBef>
              <a:buClr>
                <a:schemeClr val="tx2"/>
              </a:buClr>
              <a:buSzPct val="70000"/>
              <a:buFont typeface="Wingdings" panose="05000000000000000000" pitchFamily="2" charset="2"/>
              <a:buNone/>
            </a:pPr>
            <a:r>
              <a:rPr lang="en-US" altLang="zh-CN" sz="3200">
                <a:solidFill>
                  <a:srgbClr val="990000"/>
                </a:solidFill>
                <a:latin typeface="华文中宋" panose="02010600040101010101" pitchFamily="2" charset="-122"/>
                <a:ea typeface="华文中宋" panose="02010600040101010101" pitchFamily="2" charset="-122"/>
              </a:rPr>
              <a:t>1</a:t>
            </a:r>
          </a:p>
        </p:txBody>
      </p:sp>
      <p:sp>
        <p:nvSpPr>
          <p:cNvPr id="10" name="AutoShape 5">
            <a:extLst>
              <a:ext uri="{FF2B5EF4-FFF2-40B4-BE49-F238E27FC236}">
                <a16:creationId xmlns:a16="http://schemas.microsoft.com/office/drawing/2014/main" id="{94DFB262-CC12-45F6-80CD-EA813FABCE06}"/>
              </a:ext>
            </a:extLst>
          </p:cNvPr>
          <p:cNvSpPr>
            <a:spLocks/>
          </p:cNvSpPr>
          <p:nvPr/>
        </p:nvSpPr>
        <p:spPr bwMode="auto">
          <a:xfrm>
            <a:off x="3471712" y="1280603"/>
            <a:ext cx="914400" cy="609600"/>
          </a:xfrm>
          <a:prstGeom prst="borderCallout2">
            <a:avLst>
              <a:gd name="adj1" fmla="val 47519"/>
              <a:gd name="adj2" fmla="val 104222"/>
              <a:gd name="adj3" fmla="val 45463"/>
              <a:gd name="adj4" fmla="val 122032"/>
              <a:gd name="adj5" fmla="val 196319"/>
              <a:gd name="adj6" fmla="val 131963"/>
            </a:avLst>
          </a:prstGeom>
          <a:solidFill>
            <a:schemeClr val="bg1">
              <a:alpha val="70979"/>
            </a:schemeClr>
          </a:solidFill>
          <a:ln w="57150">
            <a:solidFill>
              <a:srgbClr val="FFFF66"/>
            </a:solidFill>
            <a:miter lim="800000"/>
            <a:headEnd/>
            <a:tailEnd/>
          </a:ln>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spcBef>
                <a:spcPct val="20000"/>
              </a:spcBef>
              <a:buClr>
                <a:schemeClr val="tx2"/>
              </a:buClr>
              <a:buSzPct val="70000"/>
              <a:buFont typeface="Wingdings" panose="05000000000000000000" pitchFamily="2" charset="2"/>
              <a:buNone/>
            </a:pPr>
            <a:r>
              <a:rPr lang="en-US" altLang="zh-CN" sz="3200" dirty="0">
                <a:solidFill>
                  <a:srgbClr val="990000"/>
                </a:solidFill>
                <a:latin typeface="华文中宋" panose="02010600040101010101" pitchFamily="2" charset="-122"/>
                <a:ea typeface="华文中宋" panose="02010600040101010101" pitchFamily="2" charset="-122"/>
              </a:rPr>
              <a:t>2</a:t>
            </a:r>
          </a:p>
        </p:txBody>
      </p:sp>
      <p:sp>
        <p:nvSpPr>
          <p:cNvPr id="15" name="AutoShape 6">
            <a:extLst>
              <a:ext uri="{FF2B5EF4-FFF2-40B4-BE49-F238E27FC236}">
                <a16:creationId xmlns:a16="http://schemas.microsoft.com/office/drawing/2014/main" id="{27B0A696-137F-47C3-B38F-E7D453267BBD}"/>
              </a:ext>
            </a:extLst>
          </p:cNvPr>
          <p:cNvSpPr>
            <a:spLocks noChangeArrowheads="1"/>
          </p:cNvSpPr>
          <p:nvPr/>
        </p:nvSpPr>
        <p:spPr bwMode="auto">
          <a:xfrm>
            <a:off x="4932040" y="3905657"/>
            <a:ext cx="914400" cy="839799"/>
          </a:xfrm>
          <a:prstGeom prst="wedgeEllipseCallout">
            <a:avLst>
              <a:gd name="adj1" fmla="val 70139"/>
              <a:gd name="adj2" fmla="val -142306"/>
            </a:avLst>
          </a:prstGeom>
          <a:solidFill>
            <a:schemeClr val="bg1">
              <a:alpha val="70979"/>
            </a:schemeClr>
          </a:solidFill>
          <a:ln w="57150">
            <a:solidFill>
              <a:srgbClr val="009900"/>
            </a:solidFill>
            <a:miter lim="800000"/>
            <a:headEnd/>
            <a:tailEnd/>
          </a:ln>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spcBef>
                <a:spcPct val="20000"/>
              </a:spcBef>
              <a:buClr>
                <a:schemeClr val="tx2"/>
              </a:buClr>
              <a:buSzPct val="70000"/>
              <a:buFont typeface="Wingdings" panose="05000000000000000000" pitchFamily="2" charset="2"/>
              <a:buNone/>
            </a:pPr>
            <a:r>
              <a:rPr lang="en-US" altLang="zh-CN" sz="3200">
                <a:solidFill>
                  <a:srgbClr val="990000"/>
                </a:solidFill>
                <a:latin typeface="华文中宋" panose="02010600040101010101" pitchFamily="2" charset="-122"/>
                <a:ea typeface="华文中宋" panose="02010600040101010101" pitchFamily="2" charset="-122"/>
              </a:rPr>
              <a:t>3</a:t>
            </a:r>
          </a:p>
        </p:txBody>
      </p:sp>
      <p:sp>
        <p:nvSpPr>
          <p:cNvPr id="16" name="AutoShape 7">
            <a:extLst>
              <a:ext uri="{FF2B5EF4-FFF2-40B4-BE49-F238E27FC236}">
                <a16:creationId xmlns:a16="http://schemas.microsoft.com/office/drawing/2014/main" id="{403AE4DB-71CD-49D8-84B0-5CB54A31ED5F}"/>
              </a:ext>
            </a:extLst>
          </p:cNvPr>
          <p:cNvSpPr>
            <a:spLocks noChangeArrowheads="1"/>
          </p:cNvSpPr>
          <p:nvPr/>
        </p:nvSpPr>
        <p:spPr bwMode="auto">
          <a:xfrm>
            <a:off x="6699728" y="3955800"/>
            <a:ext cx="1149350" cy="609600"/>
          </a:xfrm>
          <a:prstGeom prst="wedgeRoundRectCallout">
            <a:avLst>
              <a:gd name="adj1" fmla="val -61764"/>
              <a:gd name="adj2" fmla="val -130634"/>
              <a:gd name="adj3" fmla="val 16667"/>
            </a:avLst>
          </a:prstGeom>
          <a:solidFill>
            <a:schemeClr val="bg1">
              <a:alpha val="70979"/>
            </a:schemeClr>
          </a:solidFill>
          <a:ln w="57150">
            <a:solidFill>
              <a:srgbClr val="CC0099"/>
            </a:solidFill>
            <a:miter lim="800000"/>
            <a:headEnd/>
            <a:tailEnd/>
          </a:ln>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spcBef>
                <a:spcPct val="20000"/>
              </a:spcBef>
              <a:buClr>
                <a:schemeClr val="tx2"/>
              </a:buClr>
              <a:buSzPct val="70000"/>
              <a:buFont typeface="Wingdings" panose="05000000000000000000" pitchFamily="2" charset="2"/>
              <a:buNone/>
            </a:pPr>
            <a:r>
              <a:rPr lang="en-US" altLang="zh-CN" sz="3200">
                <a:solidFill>
                  <a:srgbClr val="990000"/>
                </a:solidFill>
                <a:latin typeface="华文中宋" panose="02010600040101010101" pitchFamily="2" charset="-122"/>
                <a:ea typeface="华文中宋" panose="02010600040101010101" pitchFamily="2" charset="-122"/>
              </a:rPr>
              <a:t>4</a:t>
            </a:r>
          </a:p>
        </p:txBody>
      </p:sp>
    </p:spTree>
    <p:extLst>
      <p:ext uri="{BB962C8B-B14F-4D97-AF65-F5344CB8AC3E}">
        <p14:creationId xmlns:p14="http://schemas.microsoft.com/office/powerpoint/2010/main" val="16247757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barn(outVertical)">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barn(outVertical)">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down)">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wipe(up)">
                                      <p:cBhvr>
                                        <p:cTn id="28" dur="5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up)">
                                      <p:cBhvr>
                                        <p:cTn id="3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utoUpdateAnimBg="0"/>
      <p:bldP spid="9" grpId="0" bldLvl="0" animBg="1" autoUpdateAnimBg="0"/>
      <p:bldP spid="10" grpId="0" bldLvl="0" animBg="1" autoUpdateAnimBg="0"/>
      <p:bldP spid="15" grpId="0" bldLvl="0" animBg="1" autoUpdateAnimBg="0"/>
      <p:bldP spid="16" grpId="0" bldLvl="0" animBg="1"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09"/>
            <a:ext cx="420211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“信息三问”</a:t>
            </a:r>
            <a:r>
              <a:rPr lang="en-US" altLang="zh-CN" sz="2100" b="1" dirty="0">
                <a:solidFill>
                  <a:prstClr val="black"/>
                </a:solidFill>
                <a:latin typeface="黑体" panose="02010609060101010101" pitchFamily="49" charset="-122"/>
                <a:ea typeface="黑体" panose="02010609060101010101" pitchFamily="49" charset="-122"/>
              </a:rPr>
              <a:t>——</a:t>
            </a:r>
            <a:r>
              <a:rPr lang="zh-CN" altLang="en-US" sz="2100" b="1" dirty="0">
                <a:solidFill>
                  <a:prstClr val="black"/>
                </a:solidFill>
                <a:latin typeface="黑体" panose="02010609060101010101" pitchFamily="49" charset="-122"/>
                <a:ea typeface="黑体" panose="02010609060101010101" pitchFamily="49" charset="-122"/>
              </a:rPr>
              <a:t>究竟什么是信息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8" y="914447"/>
            <a:ext cx="3324949" cy="63094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Q</a:t>
            </a:r>
            <a:r>
              <a:rPr lang="en-US" altLang="zh-CN" sz="1800" b="1" dirty="0">
                <a:solidFill>
                  <a:srgbClr val="660066"/>
                </a:solidFill>
                <a:latin typeface="黑体" panose="02010609060101010101" pitchFamily="49" charset="-122"/>
                <a:ea typeface="黑体" panose="02010609060101010101" pitchFamily="49" charset="-122"/>
              </a:rPr>
              <a:t>2</a:t>
            </a:r>
            <a:r>
              <a:rPr lang="zh-CN" altLang="en-US" sz="1800" b="1" dirty="0">
                <a:solidFill>
                  <a:srgbClr val="660066"/>
                </a:solidFill>
                <a:latin typeface="黑体" panose="02010609060101010101" pitchFamily="49" charset="-122"/>
                <a:ea typeface="黑体" panose="02010609060101010101" pitchFamily="49" charset="-122"/>
              </a:rPr>
              <a:t>:本体论与认识论的信息层次</a:t>
            </a:r>
          </a:p>
          <a:p>
            <a:endParaRPr lang="zh-CN" altLang="en-US" dirty="0"/>
          </a:p>
        </p:txBody>
      </p:sp>
      <p:graphicFrame>
        <p:nvGraphicFramePr>
          <p:cNvPr id="17" name="Group 3">
            <a:extLst>
              <a:ext uri="{FF2B5EF4-FFF2-40B4-BE49-F238E27FC236}">
                <a16:creationId xmlns:a16="http://schemas.microsoft.com/office/drawing/2014/main" id="{4E0AEB59-AD70-46EB-8323-3314299C82E2}"/>
              </a:ext>
            </a:extLst>
          </p:cNvPr>
          <p:cNvGraphicFramePr>
            <a:graphicFrameLocks/>
          </p:cNvGraphicFramePr>
          <p:nvPr>
            <p:extLst>
              <p:ext uri="{D42A27DB-BD31-4B8C-83A1-F6EECF244321}">
                <p14:modId xmlns:p14="http://schemas.microsoft.com/office/powerpoint/2010/main" val="1874284816"/>
              </p:ext>
            </p:extLst>
          </p:nvPr>
        </p:nvGraphicFramePr>
        <p:xfrm>
          <a:off x="1475656" y="1347614"/>
          <a:ext cx="6265176" cy="3105203"/>
        </p:xfrm>
        <a:graphic>
          <a:graphicData uri="http://schemas.openxmlformats.org/drawingml/2006/table">
            <a:tbl>
              <a:tblPr/>
              <a:tblGrid>
                <a:gridCol w="1392261">
                  <a:extLst>
                    <a:ext uri="{9D8B030D-6E8A-4147-A177-3AD203B41FA5}">
                      <a16:colId xmlns:a16="http://schemas.microsoft.com/office/drawing/2014/main" val="20000"/>
                    </a:ext>
                  </a:extLst>
                </a:gridCol>
                <a:gridCol w="1565958">
                  <a:extLst>
                    <a:ext uri="{9D8B030D-6E8A-4147-A177-3AD203B41FA5}">
                      <a16:colId xmlns:a16="http://schemas.microsoft.com/office/drawing/2014/main" val="20001"/>
                    </a:ext>
                  </a:extLst>
                </a:gridCol>
                <a:gridCol w="1798898">
                  <a:extLst>
                    <a:ext uri="{9D8B030D-6E8A-4147-A177-3AD203B41FA5}">
                      <a16:colId xmlns:a16="http://schemas.microsoft.com/office/drawing/2014/main" val="20002"/>
                    </a:ext>
                  </a:extLst>
                </a:gridCol>
                <a:gridCol w="1508059">
                  <a:extLst>
                    <a:ext uri="{9D8B030D-6E8A-4147-A177-3AD203B41FA5}">
                      <a16:colId xmlns:a16="http://schemas.microsoft.com/office/drawing/2014/main" val="20003"/>
                    </a:ext>
                  </a:extLst>
                </a:gridCol>
              </a:tblGrid>
              <a:tr h="723980">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层次</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信息内容</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描述的问题</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认识论层次</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0"/>
                  </a:ext>
                </a:extLst>
              </a:tr>
              <a:tr h="596218">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en-US" sz="2000" b="1" i="0" u="none" strike="noStrike" cap="none" normalizeH="0" baseline="0">
                          <a:ln>
                            <a:noFill/>
                          </a:ln>
                          <a:solidFill>
                            <a:srgbClr val="000000"/>
                          </a:solidFill>
                          <a:effectLst/>
                          <a:latin typeface="微软雅黑" pitchFamily="34" charset="-122"/>
                          <a:ea typeface="微软雅黑" pitchFamily="34" charset="-122"/>
                        </a:rPr>
                        <a:t>1</a:t>
                      </a:r>
                      <a:endParaRPr kumimoji="0" lang="en-US"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迹象</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altLang="en-US" sz="2000" b="1" i="0" u="none" strike="noStrike" cap="none" normalizeH="0" baseline="0">
                          <a:ln>
                            <a:noFill/>
                          </a:ln>
                          <a:solidFill>
                            <a:srgbClr val="000000"/>
                          </a:solidFill>
                          <a:effectLst/>
                          <a:latin typeface="微软雅黑" pitchFamily="34" charset="-122"/>
                          <a:ea typeface="微软雅黑" pitchFamily="34" charset="-122"/>
                        </a:rPr>
                        <a:t>什么</a:t>
                      </a:r>
                      <a:r>
                        <a:rPr kumimoji="0" lang="en-US" sz="2000" b="1" i="0" u="none" strike="noStrike" cap="none" normalizeH="0" baseline="0">
                          <a:ln>
                            <a:noFill/>
                          </a:ln>
                          <a:solidFill>
                            <a:srgbClr val="000000"/>
                          </a:solidFill>
                          <a:effectLst/>
                          <a:latin typeface="微软雅黑" pitchFamily="34" charset="-122"/>
                          <a:ea typeface="微软雅黑" pitchFamily="34" charset="-122"/>
                        </a:rPr>
                        <a:t>?</a:t>
                      </a:r>
                      <a:endParaRPr kumimoji="0" lang="en-US"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语法信息</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1"/>
                  </a:ext>
                </a:extLst>
              </a:tr>
              <a:tr h="593785">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en-US" sz="2000" b="1" i="0" u="none" strike="noStrike" cap="none" normalizeH="0" baseline="0">
                          <a:ln>
                            <a:noFill/>
                          </a:ln>
                          <a:solidFill>
                            <a:srgbClr val="000000"/>
                          </a:solidFill>
                          <a:effectLst/>
                          <a:latin typeface="微软雅黑" pitchFamily="34" charset="-122"/>
                          <a:ea typeface="微软雅黑" pitchFamily="34" charset="-122"/>
                        </a:rPr>
                        <a:t>2</a:t>
                      </a:r>
                      <a:endParaRPr kumimoji="0" lang="en-US"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事实</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altLang="en-US" sz="2000" b="1" i="0" u="none" strike="noStrike" cap="none" normalizeH="0" baseline="0">
                          <a:ln>
                            <a:noFill/>
                          </a:ln>
                          <a:solidFill>
                            <a:srgbClr val="000000"/>
                          </a:solidFill>
                          <a:effectLst/>
                          <a:latin typeface="微软雅黑" pitchFamily="34" charset="-122"/>
                          <a:ea typeface="微软雅黑" pitchFamily="34" charset="-122"/>
                        </a:rPr>
                        <a:t>是什么</a:t>
                      </a:r>
                      <a:r>
                        <a:rPr kumimoji="0" lang="en-US" sz="2000" b="1" i="0" u="none" strike="noStrike" cap="none" normalizeH="0" baseline="0">
                          <a:ln>
                            <a:noFill/>
                          </a:ln>
                          <a:solidFill>
                            <a:srgbClr val="000000"/>
                          </a:solidFill>
                          <a:effectLst/>
                          <a:latin typeface="微软雅黑" pitchFamily="34" charset="-122"/>
                          <a:ea typeface="微软雅黑" pitchFamily="34" charset="-122"/>
                        </a:rPr>
                        <a:t>?</a:t>
                      </a:r>
                      <a:endParaRPr kumimoji="0" lang="en-US"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语法信息</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2"/>
                  </a:ext>
                </a:extLst>
              </a:tr>
              <a:tr h="596218">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en-US" sz="2000" b="1" i="0" u="none" strike="noStrike" cap="none" normalizeH="0" baseline="0">
                          <a:ln>
                            <a:noFill/>
                          </a:ln>
                          <a:solidFill>
                            <a:srgbClr val="000000"/>
                          </a:solidFill>
                          <a:effectLst/>
                          <a:latin typeface="微软雅黑" pitchFamily="34" charset="-122"/>
                          <a:ea typeface="微软雅黑" pitchFamily="34" charset="-122"/>
                        </a:rPr>
                        <a:t>3</a:t>
                      </a:r>
                      <a:endParaRPr kumimoji="0" lang="en-US"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知识</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altLang="en-US" sz="2000" b="1" i="0" u="none" strike="noStrike" cap="none" normalizeH="0" baseline="0">
                          <a:ln>
                            <a:noFill/>
                          </a:ln>
                          <a:solidFill>
                            <a:srgbClr val="000000"/>
                          </a:solidFill>
                          <a:effectLst/>
                          <a:latin typeface="微软雅黑" pitchFamily="34" charset="-122"/>
                          <a:ea typeface="微软雅黑" pitchFamily="34" charset="-122"/>
                        </a:rPr>
                        <a:t>为什么</a:t>
                      </a:r>
                      <a:r>
                        <a:rPr kumimoji="0" lang="en-US" sz="2000" b="1" i="0" u="none" strike="noStrike" cap="none" normalizeH="0" baseline="0">
                          <a:ln>
                            <a:noFill/>
                          </a:ln>
                          <a:solidFill>
                            <a:srgbClr val="000000"/>
                          </a:solidFill>
                          <a:effectLst/>
                          <a:latin typeface="微软雅黑" pitchFamily="34" charset="-122"/>
                          <a:ea typeface="微软雅黑" pitchFamily="34" charset="-122"/>
                        </a:rPr>
                        <a:t>?</a:t>
                      </a:r>
                      <a:endParaRPr kumimoji="0" lang="en-US"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语义信息</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3"/>
                  </a:ext>
                </a:extLst>
              </a:tr>
              <a:tr h="595002">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en-US" sz="2000" b="1" i="0" u="none" strike="noStrike" cap="none" normalizeH="0" baseline="0">
                          <a:ln>
                            <a:noFill/>
                          </a:ln>
                          <a:solidFill>
                            <a:srgbClr val="000000"/>
                          </a:solidFill>
                          <a:effectLst/>
                          <a:latin typeface="微软雅黑" pitchFamily="34" charset="-122"/>
                          <a:ea typeface="微软雅黑" pitchFamily="34" charset="-122"/>
                        </a:rPr>
                        <a:t>4</a:t>
                      </a:r>
                      <a:endParaRPr kumimoji="0" lang="en-US"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a:ln>
                            <a:noFill/>
                          </a:ln>
                          <a:solidFill>
                            <a:srgbClr val="000000"/>
                          </a:solidFill>
                          <a:effectLst/>
                          <a:latin typeface="微软雅黑" pitchFamily="34" charset="-122"/>
                          <a:ea typeface="微软雅黑" pitchFamily="34" charset="-122"/>
                        </a:rPr>
                        <a:t>智慧</a:t>
                      </a:r>
                      <a:endParaRPr kumimoji="0" lang="zh-CN"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altLang="en-US" sz="2000" b="1" i="0" u="none" strike="noStrike" cap="none" normalizeH="0" baseline="0">
                          <a:ln>
                            <a:noFill/>
                          </a:ln>
                          <a:solidFill>
                            <a:srgbClr val="000000"/>
                          </a:solidFill>
                          <a:effectLst/>
                          <a:latin typeface="微软雅黑" pitchFamily="34" charset="-122"/>
                          <a:ea typeface="微软雅黑" pitchFamily="34" charset="-122"/>
                        </a:rPr>
                        <a:t>怎么办</a:t>
                      </a:r>
                      <a:r>
                        <a:rPr kumimoji="0" lang="en-US" sz="2000" b="1" i="0" u="none" strike="noStrike" cap="none" normalizeH="0" baseline="0">
                          <a:ln>
                            <a:noFill/>
                          </a:ln>
                          <a:solidFill>
                            <a:srgbClr val="000000"/>
                          </a:solidFill>
                          <a:effectLst/>
                          <a:latin typeface="微软雅黑" pitchFamily="34" charset="-122"/>
                          <a:ea typeface="微软雅黑" pitchFamily="34" charset="-122"/>
                        </a:rPr>
                        <a:t>?</a:t>
                      </a:r>
                      <a:endParaRPr kumimoji="0" lang="en-US" sz="20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1" marB="46991"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000" b="1" i="0" u="none" strike="noStrike" cap="none" normalizeH="0" baseline="0" dirty="0">
                          <a:ln>
                            <a:noFill/>
                          </a:ln>
                          <a:solidFill>
                            <a:srgbClr val="000000"/>
                          </a:solidFill>
                          <a:effectLst/>
                          <a:latin typeface="微软雅黑" pitchFamily="34" charset="-122"/>
                          <a:ea typeface="微软雅黑" pitchFamily="34" charset="-122"/>
                        </a:rPr>
                        <a:t>语用信息</a:t>
                      </a:r>
                      <a:endParaRPr kumimoji="0" lang="zh-CN" sz="2000" b="0" i="0" u="none" strike="noStrike" cap="none" normalizeH="0" baseline="0" dirty="0">
                        <a:ln>
                          <a:noFill/>
                        </a:ln>
                        <a:solidFill>
                          <a:srgbClr val="000000"/>
                        </a:solidFill>
                        <a:effectLst/>
                        <a:latin typeface="微软雅黑" pitchFamily="34" charset="-122"/>
                        <a:ea typeface="微软雅黑" pitchFamily="34" charset="-122"/>
                      </a:endParaRPr>
                    </a:p>
                  </a:txBody>
                  <a:tcPr marL="90170" marR="90170" marT="46991" marB="46991"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0034320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strips(downRigh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09"/>
            <a:ext cx="420211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“信息三问”</a:t>
            </a:r>
            <a:r>
              <a:rPr lang="en-US" altLang="zh-CN" sz="2100" b="1" dirty="0">
                <a:solidFill>
                  <a:prstClr val="black"/>
                </a:solidFill>
                <a:latin typeface="黑体" panose="02010609060101010101" pitchFamily="49" charset="-122"/>
                <a:ea typeface="黑体" panose="02010609060101010101" pitchFamily="49" charset="-122"/>
              </a:rPr>
              <a:t>——</a:t>
            </a:r>
            <a:r>
              <a:rPr lang="zh-CN" altLang="en-US" sz="2100" b="1" dirty="0">
                <a:solidFill>
                  <a:prstClr val="black"/>
                </a:solidFill>
                <a:latin typeface="黑体" panose="02010609060101010101" pitchFamily="49" charset="-122"/>
                <a:ea typeface="黑体" panose="02010609060101010101" pitchFamily="49" charset="-122"/>
              </a:rPr>
              <a:t>究竟什么是信息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8" y="914447"/>
            <a:ext cx="3092513"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Q</a:t>
            </a:r>
            <a:r>
              <a:rPr lang="en-US" altLang="zh-CN" sz="1800" b="1" dirty="0">
                <a:solidFill>
                  <a:srgbClr val="660066"/>
                </a:solidFill>
                <a:latin typeface="黑体" panose="02010609060101010101" pitchFamily="49" charset="-122"/>
                <a:ea typeface="黑体" panose="02010609060101010101" pitchFamily="49" charset="-122"/>
              </a:rPr>
              <a:t>3</a:t>
            </a:r>
            <a:r>
              <a:rPr lang="zh-CN" altLang="en-US" sz="1800" b="1" dirty="0">
                <a:solidFill>
                  <a:srgbClr val="660066"/>
                </a:solidFill>
                <a:latin typeface="黑体" panose="02010609060101010101" pitchFamily="49" charset="-122"/>
                <a:ea typeface="黑体" panose="02010609060101010101" pitchFamily="49" charset="-122"/>
              </a:rPr>
              <a:t>:信息与数据、知识的关系</a:t>
            </a:r>
            <a:endParaRPr lang="zh-CN" altLang="en-US" dirty="0"/>
          </a:p>
        </p:txBody>
      </p:sp>
      <p:sp>
        <p:nvSpPr>
          <p:cNvPr id="16" name="Rectangle 2">
            <a:extLst>
              <a:ext uri="{FF2B5EF4-FFF2-40B4-BE49-F238E27FC236}">
                <a16:creationId xmlns:a16="http://schemas.microsoft.com/office/drawing/2014/main" id="{EE865A27-9541-40D8-9FC7-997AE3797DE2}"/>
              </a:ext>
            </a:extLst>
          </p:cNvPr>
          <p:cNvSpPr txBox="1">
            <a:spLocks noRot="1" noChangeArrowheads="1"/>
          </p:cNvSpPr>
          <p:nvPr/>
        </p:nvSpPr>
        <p:spPr>
          <a:xfrm>
            <a:off x="1619672" y="1283778"/>
            <a:ext cx="6279232" cy="48618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zh-CN" sz="2400" b="1" dirty="0">
                <a:latin typeface="黑体" panose="02010609060101010101" pitchFamily="49" charset="-122"/>
                <a:ea typeface="黑体" panose="02010609060101010101" pitchFamily="49" charset="-122"/>
              </a:rPr>
              <a:t>知识与信息的关系：</a:t>
            </a:r>
          </a:p>
        </p:txBody>
      </p:sp>
      <p:sp>
        <p:nvSpPr>
          <p:cNvPr id="18" name="Rectangle 3">
            <a:extLst>
              <a:ext uri="{FF2B5EF4-FFF2-40B4-BE49-F238E27FC236}">
                <a16:creationId xmlns:a16="http://schemas.microsoft.com/office/drawing/2014/main" id="{8631F9D2-02D4-417E-837B-92039E965C7F}"/>
              </a:ext>
            </a:extLst>
          </p:cNvPr>
          <p:cNvSpPr>
            <a:spLocks noChangeArrowheads="1"/>
          </p:cNvSpPr>
          <p:nvPr/>
        </p:nvSpPr>
        <p:spPr bwMode="auto">
          <a:xfrm>
            <a:off x="609600" y="1773239"/>
            <a:ext cx="8001000" cy="798511"/>
          </a:xfrm>
          <a:prstGeom prst="rect">
            <a:avLst/>
          </a:prstGeom>
          <a:noFill/>
          <a:ln w="38100">
            <a:solidFill>
              <a:srgbClr val="8064A2">
                <a:lumMod val="40000"/>
                <a:lumOff val="60000"/>
              </a:srgbClr>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609600" marR="0" lvl="0" indent="-6096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000" b="1" i="0" u="none" strike="noStrike" kern="0" cap="none" spc="0" normalizeH="0" baseline="0" noProof="0" dirty="0">
                <a:ln>
                  <a:noFill/>
                </a:ln>
                <a:solidFill>
                  <a:prstClr val="black"/>
                </a:solidFill>
                <a:effectLst/>
                <a:uLnTx/>
                <a:uFillTx/>
                <a:latin typeface="华文中宋" panose="02010600040101010101" pitchFamily="2" charset="-122"/>
                <a:ea typeface="华文中宋" panose="02010600040101010101" pitchFamily="2" charset="-122"/>
              </a:rPr>
              <a:t>并列关系</a:t>
            </a:r>
          </a:p>
          <a:p>
            <a:pPr marL="609600" marR="0" lvl="0" indent="-6096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000" b="0" i="0" u="none" strike="noStrike" kern="0" cap="none" spc="0" normalizeH="0" baseline="0" noProof="0" dirty="0">
                <a:ln>
                  <a:noFill/>
                </a:ln>
                <a:solidFill>
                  <a:prstClr val="black"/>
                </a:solidFill>
                <a:effectLst/>
                <a:uLnTx/>
                <a:uFillTx/>
                <a:latin typeface="华文中宋" panose="02010600040101010101" pitchFamily="2" charset="-122"/>
                <a:ea typeface="华文中宋" panose="02010600040101010101" pitchFamily="2" charset="-122"/>
              </a:rPr>
              <a:t>    知识从信息中分离，并与信息相并列</a:t>
            </a:r>
          </a:p>
        </p:txBody>
      </p:sp>
      <p:sp>
        <p:nvSpPr>
          <p:cNvPr id="19" name="Rectangle 4">
            <a:extLst>
              <a:ext uri="{FF2B5EF4-FFF2-40B4-BE49-F238E27FC236}">
                <a16:creationId xmlns:a16="http://schemas.microsoft.com/office/drawing/2014/main" id="{7AB1F73E-DB52-44F5-92C5-7CD0AC30768A}"/>
              </a:ext>
            </a:extLst>
          </p:cNvPr>
          <p:cNvSpPr>
            <a:spLocks noChangeArrowheads="1"/>
          </p:cNvSpPr>
          <p:nvPr/>
        </p:nvSpPr>
        <p:spPr bwMode="auto">
          <a:xfrm>
            <a:off x="609600" y="2746006"/>
            <a:ext cx="8001000" cy="1902194"/>
          </a:xfrm>
          <a:prstGeom prst="rect">
            <a:avLst/>
          </a:prstGeom>
          <a:noFill/>
          <a:ln w="38100">
            <a:solidFill>
              <a:srgbClr val="8064A2">
                <a:lumMod val="40000"/>
                <a:lumOff val="60000"/>
              </a:srgbClr>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609600" marR="0" lvl="0" indent="-6096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000" b="1" i="0" u="none" strike="noStrike" kern="0" cap="none" spc="0" normalizeH="0" baseline="0" noProof="0" dirty="0">
                <a:ln>
                  <a:noFill/>
                </a:ln>
                <a:solidFill>
                  <a:prstClr val="black"/>
                </a:solidFill>
                <a:effectLst/>
                <a:uLnTx/>
                <a:uFillTx/>
                <a:latin typeface="华文中宋" panose="02010600040101010101" pitchFamily="2" charset="-122"/>
                <a:ea typeface="华文中宋" panose="02010600040101010101" pitchFamily="2" charset="-122"/>
              </a:rPr>
              <a:t>转化关系</a:t>
            </a:r>
          </a:p>
          <a:p>
            <a:pPr marL="609600" marR="0" lvl="0" indent="-6096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000" b="0" i="0" u="none" strike="noStrike" kern="0" cap="none" spc="0" normalizeH="0" baseline="0" noProof="0" dirty="0">
                <a:ln>
                  <a:noFill/>
                </a:ln>
                <a:solidFill>
                  <a:prstClr val="black"/>
                </a:solidFill>
                <a:effectLst/>
                <a:uLnTx/>
                <a:uFillTx/>
                <a:latin typeface="华文中宋" panose="02010600040101010101" pitchFamily="2" charset="-122"/>
                <a:ea typeface="华文中宋" panose="02010600040101010101" pitchFamily="2" charset="-122"/>
              </a:rPr>
              <a:t>    知识能转化成生产力</a:t>
            </a:r>
          </a:p>
          <a:p>
            <a:pPr marL="609600" marR="0" lvl="0" indent="-6096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endParaRPr kumimoji="0" lang="zh-CN" altLang="en-US" sz="2000" b="0" i="0" u="none" strike="noStrike" kern="0" cap="none" spc="0" normalizeH="0" baseline="0" noProof="0" dirty="0">
              <a:ln>
                <a:noFill/>
              </a:ln>
              <a:solidFill>
                <a:prstClr val="black"/>
              </a:solidFill>
              <a:effectLst/>
              <a:uLnTx/>
              <a:uFillTx/>
              <a:latin typeface="华文中宋" panose="02010600040101010101" pitchFamily="2" charset="-122"/>
              <a:ea typeface="华文中宋" panose="02010600040101010101" pitchFamily="2" charset="-122"/>
            </a:endParaRPr>
          </a:p>
          <a:p>
            <a:pPr marL="609600" marR="0" lvl="0" indent="-6096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000" b="0" i="0" u="none" strike="noStrike" kern="0" cap="none" spc="0" normalizeH="0" baseline="0" noProof="0" dirty="0">
                <a:ln>
                  <a:noFill/>
                </a:ln>
                <a:solidFill>
                  <a:prstClr val="black"/>
                </a:solidFill>
                <a:effectLst/>
                <a:uLnTx/>
                <a:uFillTx/>
                <a:latin typeface="华文中宋" panose="02010600040101010101" pitchFamily="2" charset="-122"/>
                <a:ea typeface="华文中宋" panose="02010600040101010101" pitchFamily="2" charset="-122"/>
              </a:rPr>
              <a:t>         信息                         知识</a:t>
            </a:r>
          </a:p>
        </p:txBody>
      </p:sp>
      <p:sp>
        <p:nvSpPr>
          <p:cNvPr id="20" name="Line 5">
            <a:extLst>
              <a:ext uri="{FF2B5EF4-FFF2-40B4-BE49-F238E27FC236}">
                <a16:creationId xmlns:a16="http://schemas.microsoft.com/office/drawing/2014/main" id="{AC4B4FAB-FE26-4346-A805-07CC6E154BCF}"/>
              </a:ext>
            </a:extLst>
          </p:cNvPr>
          <p:cNvSpPr>
            <a:spLocks noChangeShapeType="1"/>
          </p:cNvSpPr>
          <p:nvPr/>
        </p:nvSpPr>
        <p:spPr bwMode="auto">
          <a:xfrm>
            <a:off x="2188579" y="3962400"/>
            <a:ext cx="1511300" cy="0"/>
          </a:xfrm>
          <a:prstGeom prst="line">
            <a:avLst/>
          </a:prstGeom>
          <a:noFill/>
          <a:ln w="57150">
            <a:solidFill>
              <a:srgbClr val="4F81BD">
                <a:lumMod val="60000"/>
                <a:lumOff val="40000"/>
              </a:srgbClr>
            </a:solidFill>
            <a:round/>
            <a:headEnd/>
            <a:tailEnd type="triangle" w="med" len="med"/>
          </a:ln>
          <a:extLst>
            <a:ext uri="{909E8E84-426E-40DD-AFC4-6F175D3DCCD1}">
              <a14:hiddenFill xmlns:a14="http://schemas.microsoft.com/office/drawing/2010/main">
                <a:noFill/>
              </a14:hiddenFill>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21" name="Line 6">
            <a:extLst>
              <a:ext uri="{FF2B5EF4-FFF2-40B4-BE49-F238E27FC236}">
                <a16:creationId xmlns:a16="http://schemas.microsoft.com/office/drawing/2014/main" id="{3350BCEE-7D08-4A77-B408-A3D0D3A6898C}"/>
              </a:ext>
            </a:extLst>
          </p:cNvPr>
          <p:cNvSpPr>
            <a:spLocks noChangeShapeType="1"/>
          </p:cNvSpPr>
          <p:nvPr/>
        </p:nvSpPr>
        <p:spPr bwMode="auto">
          <a:xfrm flipH="1">
            <a:off x="2192197" y="4191000"/>
            <a:ext cx="1507682" cy="0"/>
          </a:xfrm>
          <a:prstGeom prst="line">
            <a:avLst/>
          </a:prstGeom>
          <a:noFill/>
          <a:ln w="57150">
            <a:solidFill>
              <a:srgbClr val="4F81BD">
                <a:lumMod val="60000"/>
                <a:lumOff val="40000"/>
              </a:srgbClr>
            </a:solidFill>
            <a:round/>
            <a:headEnd/>
            <a:tailEnd type="triangle" w="med" len="med"/>
          </a:ln>
          <a:extLst>
            <a:ext uri="{909E8E84-426E-40DD-AFC4-6F175D3DCCD1}">
              <a14:hiddenFill xmlns:a14="http://schemas.microsoft.com/office/drawing/2010/main">
                <a:noFill/>
              </a14:hiddenFill>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22" name="Rectangle 7">
            <a:extLst>
              <a:ext uri="{FF2B5EF4-FFF2-40B4-BE49-F238E27FC236}">
                <a16:creationId xmlns:a16="http://schemas.microsoft.com/office/drawing/2014/main" id="{16A73B34-D857-4702-A9DA-72C0C8484FD6}"/>
              </a:ext>
            </a:extLst>
          </p:cNvPr>
          <p:cNvSpPr>
            <a:spLocks noChangeArrowheads="1"/>
          </p:cNvSpPr>
          <p:nvPr/>
        </p:nvSpPr>
        <p:spPr bwMode="auto">
          <a:xfrm>
            <a:off x="2099679" y="3505200"/>
            <a:ext cx="1600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a:spcBef>
                <a:spcPct val="20000"/>
              </a:spcBef>
              <a:buClr>
                <a:srgbClr val="1F497D"/>
              </a:buClr>
              <a:buSzPct val="70000"/>
              <a:buFont typeface="Wingdings" panose="05000000000000000000" pitchFamily="2" charset="2"/>
              <a:buNone/>
            </a:pPr>
            <a:r>
              <a:rPr lang="zh-CN" altLang="en-US" sz="2000" dirty="0">
                <a:solidFill>
                  <a:prstClr val="black"/>
                </a:solidFill>
                <a:ea typeface="华文中宋" panose="02010600040101010101" pitchFamily="2" charset="-122"/>
              </a:rPr>
              <a:t>加工</a:t>
            </a:r>
          </a:p>
        </p:txBody>
      </p:sp>
      <p:sp>
        <p:nvSpPr>
          <p:cNvPr id="23" name="Rectangle 8">
            <a:extLst>
              <a:ext uri="{FF2B5EF4-FFF2-40B4-BE49-F238E27FC236}">
                <a16:creationId xmlns:a16="http://schemas.microsoft.com/office/drawing/2014/main" id="{9AED087C-4EF3-450F-AB57-194C359AE70B}"/>
              </a:ext>
            </a:extLst>
          </p:cNvPr>
          <p:cNvSpPr>
            <a:spLocks noChangeArrowheads="1"/>
          </p:cNvSpPr>
          <p:nvPr/>
        </p:nvSpPr>
        <p:spPr bwMode="auto">
          <a:xfrm>
            <a:off x="2069738" y="4191000"/>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a:spcBef>
                <a:spcPct val="20000"/>
              </a:spcBef>
              <a:buClr>
                <a:srgbClr val="1F497D"/>
              </a:buClr>
              <a:buSzPct val="70000"/>
              <a:buFont typeface="Wingdings" panose="05000000000000000000" pitchFamily="2" charset="2"/>
              <a:buNone/>
            </a:pPr>
            <a:r>
              <a:rPr lang="zh-CN" altLang="en-US" sz="2000">
                <a:solidFill>
                  <a:prstClr val="black"/>
                </a:solidFill>
                <a:ea typeface="华文中宋" panose="02010600040101010101" pitchFamily="2" charset="-122"/>
              </a:rPr>
              <a:t>信息技术作用</a:t>
            </a:r>
          </a:p>
        </p:txBody>
      </p:sp>
      <p:sp>
        <p:nvSpPr>
          <p:cNvPr id="24" name="Rectangle 9">
            <a:extLst>
              <a:ext uri="{FF2B5EF4-FFF2-40B4-BE49-F238E27FC236}">
                <a16:creationId xmlns:a16="http://schemas.microsoft.com/office/drawing/2014/main" id="{D629FC64-B6B2-48BF-A41B-E6DFEE430A8D}"/>
              </a:ext>
            </a:extLst>
          </p:cNvPr>
          <p:cNvSpPr>
            <a:spLocks noChangeArrowheads="1"/>
          </p:cNvSpPr>
          <p:nvPr/>
        </p:nvSpPr>
        <p:spPr bwMode="auto">
          <a:xfrm>
            <a:off x="1272592" y="3733800"/>
            <a:ext cx="838200" cy="609600"/>
          </a:xfrm>
          <a:prstGeom prst="rect">
            <a:avLst/>
          </a:prstGeom>
          <a:noFill/>
          <a:ln w="38100">
            <a:solidFill>
              <a:srgbClr val="C0504D">
                <a:lumMod val="40000"/>
                <a:lumOff val="60000"/>
              </a:srgbClr>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zh-CN" altLang="en-US" sz="1600" b="0" i="0" u="none" strike="noStrike" kern="0" cap="none" spc="0" normalizeH="0" baseline="0" noProof="0">
              <a:ln>
                <a:noFill/>
              </a:ln>
              <a:solidFill>
                <a:prstClr val="black"/>
              </a:solidFill>
              <a:effectLst/>
              <a:uLnTx/>
              <a:uFillTx/>
              <a:latin typeface="华文中宋" panose="02010600040101010101" pitchFamily="2" charset="-122"/>
              <a:ea typeface="华文中宋" panose="02010600040101010101" pitchFamily="2" charset="-122"/>
            </a:endParaRPr>
          </a:p>
        </p:txBody>
      </p:sp>
      <p:sp>
        <p:nvSpPr>
          <p:cNvPr id="25" name="Rectangle 10">
            <a:extLst>
              <a:ext uri="{FF2B5EF4-FFF2-40B4-BE49-F238E27FC236}">
                <a16:creationId xmlns:a16="http://schemas.microsoft.com/office/drawing/2014/main" id="{BF7FE562-205B-4BB9-B443-827D03658243}"/>
              </a:ext>
            </a:extLst>
          </p:cNvPr>
          <p:cNvSpPr>
            <a:spLocks noChangeArrowheads="1"/>
          </p:cNvSpPr>
          <p:nvPr/>
        </p:nvSpPr>
        <p:spPr bwMode="auto">
          <a:xfrm>
            <a:off x="3776081" y="3733800"/>
            <a:ext cx="1312863" cy="609600"/>
          </a:xfrm>
          <a:prstGeom prst="rect">
            <a:avLst/>
          </a:prstGeom>
          <a:noFill/>
          <a:ln w="38100">
            <a:solidFill>
              <a:srgbClr val="C0504D">
                <a:lumMod val="40000"/>
                <a:lumOff val="60000"/>
              </a:srgbClr>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endParaRPr kumimoji="0" lang="zh-CN" altLang="en-US" sz="3200" b="0" i="0" u="none" strike="noStrike" kern="0" cap="none" spc="0" normalizeH="0" baseline="0" noProof="0">
              <a:ln>
                <a:noFill/>
              </a:ln>
              <a:solidFill>
                <a:prstClr val="black"/>
              </a:solidFill>
              <a:effectLst/>
              <a:uLnTx/>
              <a:uFillTx/>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6998033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box(in)">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randombar(horizontal)">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6"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barn(inHorizontal)">
                                      <p:cBhvr>
                                        <p:cTn id="27" dur="500"/>
                                        <p:tgtEl>
                                          <p:spTgt spid="2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wipe(left)">
                                      <p:cBhvr>
                                        <p:cTn id="32" dur="500"/>
                                        <p:tgtEl>
                                          <p:spTgt spid="20"/>
                                        </p:tgtEl>
                                      </p:cBhvr>
                                    </p:animEffect>
                                  </p:childTnLst>
                                </p:cTn>
                              </p:par>
                              <p:par>
                                <p:cTn id="33" presetID="2" presetClass="entr" presetSubtype="8" fill="hold" nodeType="with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additive="base">
                                        <p:cTn id="35" dur="500" fill="hold"/>
                                        <p:tgtEl>
                                          <p:spTgt spid="22"/>
                                        </p:tgtEl>
                                        <p:attrNameLst>
                                          <p:attrName>ppt_x</p:attrName>
                                        </p:attrNameLst>
                                      </p:cBhvr>
                                      <p:tavLst>
                                        <p:tav tm="0">
                                          <p:val>
                                            <p:strVal val="0-#ppt_w/2"/>
                                          </p:val>
                                        </p:tav>
                                        <p:tav tm="100000">
                                          <p:val>
                                            <p:strVal val="#ppt_x"/>
                                          </p:val>
                                        </p:tav>
                                      </p:tavLst>
                                    </p:anim>
                                    <p:anim calcmode="lin" valueType="num">
                                      <p:cBhvr additive="base">
                                        <p:cTn id="36"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2" presetClass="entr" presetSubtype="2" fill="hold" nodeType="click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wipe(right)">
                                      <p:cBhvr>
                                        <p:cTn id="41" dur="500"/>
                                        <p:tgtEl>
                                          <p:spTgt spid="21"/>
                                        </p:tgtEl>
                                      </p:cBhvr>
                                    </p:animEffect>
                                  </p:childTnLst>
                                </p:cTn>
                              </p:par>
                              <p:par>
                                <p:cTn id="42" presetID="4" presetClass="entr" presetSubtype="16" fill="hold" nodeType="with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box(in)">
                                      <p:cBhvr>
                                        <p:cTn id="4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09"/>
            <a:ext cx="420211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“信息三问”</a:t>
            </a:r>
            <a:r>
              <a:rPr lang="en-US" altLang="zh-CN" sz="2100" b="1" dirty="0">
                <a:solidFill>
                  <a:prstClr val="black"/>
                </a:solidFill>
                <a:latin typeface="黑体" panose="02010609060101010101" pitchFamily="49" charset="-122"/>
                <a:ea typeface="黑体" panose="02010609060101010101" pitchFamily="49" charset="-122"/>
              </a:rPr>
              <a:t>——</a:t>
            </a:r>
            <a:r>
              <a:rPr lang="zh-CN" altLang="en-US" sz="2100" b="1" dirty="0">
                <a:solidFill>
                  <a:prstClr val="black"/>
                </a:solidFill>
                <a:latin typeface="黑体" panose="02010609060101010101" pitchFamily="49" charset="-122"/>
                <a:ea typeface="黑体" panose="02010609060101010101" pitchFamily="49" charset="-122"/>
              </a:rPr>
              <a:t>究竟什么是信息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8" y="914447"/>
            <a:ext cx="3092513"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Q</a:t>
            </a:r>
            <a:r>
              <a:rPr lang="en-US" altLang="zh-CN" sz="1800" b="1" dirty="0">
                <a:solidFill>
                  <a:srgbClr val="660066"/>
                </a:solidFill>
                <a:latin typeface="黑体" panose="02010609060101010101" pitchFamily="49" charset="-122"/>
                <a:ea typeface="黑体" panose="02010609060101010101" pitchFamily="49" charset="-122"/>
              </a:rPr>
              <a:t>3</a:t>
            </a:r>
            <a:r>
              <a:rPr lang="zh-CN" altLang="en-US" sz="1800" b="1" dirty="0">
                <a:solidFill>
                  <a:srgbClr val="660066"/>
                </a:solidFill>
                <a:latin typeface="黑体" panose="02010609060101010101" pitchFamily="49" charset="-122"/>
                <a:ea typeface="黑体" panose="02010609060101010101" pitchFamily="49" charset="-122"/>
              </a:rPr>
              <a:t>:信息与数据、知识的关系</a:t>
            </a:r>
            <a:endParaRPr lang="zh-CN" altLang="en-US" dirty="0"/>
          </a:p>
        </p:txBody>
      </p:sp>
      <p:sp>
        <p:nvSpPr>
          <p:cNvPr id="3" name="矩形 2"/>
          <p:cNvSpPr/>
          <p:nvPr/>
        </p:nvSpPr>
        <p:spPr>
          <a:xfrm>
            <a:off x="2915816" y="1283779"/>
            <a:ext cx="2509020" cy="369332"/>
          </a:xfrm>
          <a:prstGeom prst="rect">
            <a:avLst/>
          </a:prstGeom>
        </p:spPr>
        <p:txBody>
          <a:bodyPr wrap="none">
            <a:spAutoFit/>
          </a:bodyPr>
          <a:lstStyle/>
          <a:p>
            <a:r>
              <a:rPr lang="zh-CN" altLang="zh-CN" sz="1800" b="1" dirty="0">
                <a:latin typeface="黑体" panose="02010609060101010101" pitchFamily="49" charset="-122"/>
                <a:ea typeface="黑体" panose="02010609060101010101" pitchFamily="49" charset="-122"/>
              </a:rPr>
              <a:t>知识与信息的本质区别</a:t>
            </a:r>
            <a:endParaRPr lang="zh-CN" altLang="en-US" dirty="0"/>
          </a:p>
        </p:txBody>
      </p:sp>
      <p:sp>
        <p:nvSpPr>
          <p:cNvPr id="77" name="Rectangle 3">
            <a:extLst>
              <a:ext uri="{FF2B5EF4-FFF2-40B4-BE49-F238E27FC236}">
                <a16:creationId xmlns:a16="http://schemas.microsoft.com/office/drawing/2014/main" id="{E8D11544-6AD2-49B4-AF3C-62C9E409B67C}"/>
              </a:ext>
            </a:extLst>
          </p:cNvPr>
          <p:cNvSpPr>
            <a:spLocks noChangeArrowheads="1"/>
          </p:cNvSpPr>
          <p:nvPr/>
        </p:nvSpPr>
        <p:spPr bwMode="auto">
          <a:xfrm>
            <a:off x="457200" y="2263155"/>
            <a:ext cx="1143000" cy="838200"/>
          </a:xfrm>
          <a:prstGeom prst="rect">
            <a:avLst/>
          </a:prstGeom>
          <a:gradFill rotWithShape="1">
            <a:gsLst>
              <a:gs pos="0">
                <a:srgbClr val="FFCC00">
                  <a:alpha val="70999"/>
                </a:srgbClr>
              </a:gs>
              <a:gs pos="50000">
                <a:srgbClr val="EEECE1"/>
              </a:gs>
              <a:gs pos="100000">
                <a:srgbClr val="FFCC00">
                  <a:alpha val="70999"/>
                </a:srgbClr>
              </a:gs>
            </a:gsLst>
            <a:lin ang="2700000" scaled="1"/>
          </a:gradFill>
          <a:ln w="9525" cmpd="sng">
            <a:miter lim="800000"/>
            <a:headEnd/>
            <a:tailEnd/>
          </a:ln>
          <a:scene3d>
            <a:camera prst="legacyObliqueTopLeft"/>
            <a:lightRig rig="legacyFlat3" dir="t"/>
          </a:scene3d>
          <a:sp3d extrusionH="430200" prstMaterial="legacyMatte">
            <a:bevelT w="13500" h="13500" prst="angle"/>
            <a:bevelB w="13500" h="13500" prst="angle"/>
            <a:extrusionClr>
              <a:srgbClr val="FFCC00"/>
            </a:extrusionClr>
          </a:sp3d>
        </p:spPr>
        <p:txBody>
          <a:bodyPr wrap="none" anchor="ctr">
            <a:flatTx/>
          </a:bodyPr>
          <a:lstStyle/>
          <a:p>
            <a:pPr marL="609600" marR="0" lvl="0" indent="-609600" algn="ctr" defTabSz="914400" eaLnBrk="1" fontAlgn="auto" latinLnBrk="0" hangingPunct="1">
              <a:lnSpc>
                <a:spcPct val="100000"/>
              </a:lnSpc>
              <a:spcBef>
                <a:spcPct val="20000"/>
              </a:spcBef>
              <a:spcAft>
                <a:spcPts val="0"/>
              </a:spcAft>
              <a:buClr>
                <a:srgbClr val="1F497D"/>
              </a:buClr>
              <a:buSzPct val="70000"/>
              <a:buFont typeface="Wingdings" pitchFamily="2" charset="2"/>
              <a:buNone/>
              <a:tabLst/>
              <a:defRPr/>
            </a:pPr>
            <a:r>
              <a:rPr kumimoji="0" lang="zh-CN" altLang="en-US" sz="3200" b="0" i="0" u="none" strike="noStrike" kern="0" cap="none" spc="0" normalizeH="0" baseline="0" noProof="0">
                <a:ln>
                  <a:noFill/>
                </a:ln>
                <a:solidFill>
                  <a:srgbClr val="990000"/>
                </a:solidFill>
                <a:effectLst/>
                <a:uLnTx/>
                <a:uFillTx/>
                <a:ea typeface="华文楷体" pitchFamily="2" charset="-122"/>
              </a:rPr>
              <a:t>人</a:t>
            </a:r>
          </a:p>
        </p:txBody>
      </p:sp>
      <p:sp>
        <p:nvSpPr>
          <p:cNvPr id="78" name="Line 4">
            <a:extLst>
              <a:ext uri="{FF2B5EF4-FFF2-40B4-BE49-F238E27FC236}">
                <a16:creationId xmlns:a16="http://schemas.microsoft.com/office/drawing/2014/main" id="{AD9D7C6C-6FCB-46FC-9B90-6216C18BE41C}"/>
              </a:ext>
            </a:extLst>
          </p:cNvPr>
          <p:cNvSpPr>
            <a:spLocks noChangeShapeType="1"/>
          </p:cNvSpPr>
          <p:nvPr/>
        </p:nvSpPr>
        <p:spPr bwMode="auto">
          <a:xfrm>
            <a:off x="1600200" y="2720355"/>
            <a:ext cx="388620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79" name="Rectangle 5">
            <a:extLst>
              <a:ext uri="{FF2B5EF4-FFF2-40B4-BE49-F238E27FC236}">
                <a16:creationId xmlns:a16="http://schemas.microsoft.com/office/drawing/2014/main" id="{511B0242-20A6-46EB-A051-CCFB8DC844D4}"/>
              </a:ext>
            </a:extLst>
          </p:cNvPr>
          <p:cNvSpPr>
            <a:spLocks noChangeArrowheads="1"/>
          </p:cNvSpPr>
          <p:nvPr/>
        </p:nvSpPr>
        <p:spPr bwMode="auto">
          <a:xfrm>
            <a:off x="1676400" y="1882155"/>
            <a:ext cx="35052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a:spcBef>
                <a:spcPct val="20000"/>
              </a:spcBef>
              <a:buClr>
                <a:srgbClr val="1F497D"/>
              </a:buClr>
              <a:buSzPct val="70000"/>
              <a:buFont typeface="Wingdings" panose="05000000000000000000" pitchFamily="2" charset="2"/>
              <a:buNone/>
            </a:pPr>
            <a:r>
              <a:rPr lang="zh-CN" altLang="en-US" sz="2000">
                <a:solidFill>
                  <a:prstClr val="black"/>
                </a:solidFill>
                <a:ea typeface="华文楷体" panose="02010600040101010101" pitchFamily="2" charset="-122"/>
              </a:rPr>
              <a:t>采集、识别、加工、变换</a:t>
            </a:r>
          </a:p>
        </p:txBody>
      </p:sp>
      <p:sp>
        <p:nvSpPr>
          <p:cNvPr id="80" name="Rectangle 6">
            <a:extLst>
              <a:ext uri="{FF2B5EF4-FFF2-40B4-BE49-F238E27FC236}">
                <a16:creationId xmlns:a16="http://schemas.microsoft.com/office/drawing/2014/main" id="{703BB930-4B77-4BEA-912F-2D59BC3E6BC8}"/>
              </a:ext>
            </a:extLst>
          </p:cNvPr>
          <p:cNvSpPr>
            <a:spLocks noChangeArrowheads="1"/>
          </p:cNvSpPr>
          <p:nvPr/>
        </p:nvSpPr>
        <p:spPr bwMode="auto">
          <a:xfrm>
            <a:off x="1676400" y="2948955"/>
            <a:ext cx="35052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a:spcBef>
                <a:spcPct val="20000"/>
              </a:spcBef>
              <a:buClr>
                <a:srgbClr val="1F497D"/>
              </a:buClr>
              <a:buSzPct val="70000"/>
              <a:buFont typeface="Wingdings" panose="05000000000000000000" pitchFamily="2" charset="2"/>
              <a:buNone/>
            </a:pPr>
            <a:r>
              <a:rPr lang="zh-CN" altLang="en-US" sz="2000">
                <a:solidFill>
                  <a:prstClr val="black"/>
                </a:solidFill>
                <a:ea typeface="华文楷体" panose="02010600040101010101" pitchFamily="2" charset="-122"/>
              </a:rPr>
              <a:t>传输、存储、检索、利用</a:t>
            </a:r>
          </a:p>
        </p:txBody>
      </p:sp>
      <p:grpSp>
        <p:nvGrpSpPr>
          <p:cNvPr id="81" name="Group 7">
            <a:extLst>
              <a:ext uri="{FF2B5EF4-FFF2-40B4-BE49-F238E27FC236}">
                <a16:creationId xmlns:a16="http://schemas.microsoft.com/office/drawing/2014/main" id="{71F55441-4146-4758-A50B-397D2D056A2E}"/>
              </a:ext>
            </a:extLst>
          </p:cNvPr>
          <p:cNvGrpSpPr>
            <a:grpSpLocks/>
          </p:cNvGrpSpPr>
          <p:nvPr/>
        </p:nvGrpSpPr>
        <p:grpSpPr bwMode="auto">
          <a:xfrm>
            <a:off x="5400676" y="1796430"/>
            <a:ext cx="555625" cy="2006600"/>
            <a:chOff x="0" y="0"/>
            <a:chExt cx="350" cy="1264"/>
          </a:xfrm>
        </p:grpSpPr>
        <p:pic>
          <p:nvPicPr>
            <p:cNvPr id="82" name="Rectangle 7">
              <a:extLst>
                <a:ext uri="{FF2B5EF4-FFF2-40B4-BE49-F238E27FC236}">
                  <a16:creationId xmlns:a16="http://schemas.microsoft.com/office/drawing/2014/main" id="{D963A60A-EC96-4AAD-A162-31FC46ACD13A}"/>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350" cy="1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Text Box 9">
              <a:extLst>
                <a:ext uri="{FF2B5EF4-FFF2-40B4-BE49-F238E27FC236}">
                  <a16:creationId xmlns:a16="http://schemas.microsoft.com/office/drawing/2014/main" id="{AEA5CD1C-1BD7-4ED4-A547-124C1A782835}"/>
                </a:ext>
              </a:extLst>
            </p:cNvPr>
            <p:cNvSpPr txBox="1">
              <a:spLocks noChangeArrowheads="1"/>
            </p:cNvSpPr>
            <p:nvPr/>
          </p:nvSpPr>
          <p:spPr bwMode="auto">
            <a:xfrm>
              <a:off x="6" y="6"/>
              <a:ext cx="336" cy="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a:spcBef>
                  <a:spcPct val="20000"/>
                </a:spcBef>
                <a:buClr>
                  <a:srgbClr val="1F497D"/>
                </a:buClr>
                <a:buSzPct val="70000"/>
                <a:buFont typeface="Wingdings" panose="05000000000000000000" pitchFamily="2" charset="2"/>
                <a:buNone/>
              </a:pPr>
              <a:r>
                <a:rPr lang="zh-CN" altLang="en-US" sz="2400">
                  <a:solidFill>
                    <a:srgbClr val="990000"/>
                  </a:solidFill>
                  <a:ea typeface="华文楷体" panose="02010600040101010101" pitchFamily="2" charset="-122"/>
                </a:rPr>
                <a:t>信</a:t>
              </a:r>
            </a:p>
            <a:p>
              <a:pPr algn="ctr" defTabSz="914400">
                <a:spcBef>
                  <a:spcPct val="20000"/>
                </a:spcBef>
                <a:buClr>
                  <a:srgbClr val="1F497D"/>
                </a:buClr>
                <a:buSzPct val="70000"/>
                <a:buFont typeface="Wingdings" panose="05000000000000000000" pitchFamily="2" charset="2"/>
                <a:buNone/>
              </a:pPr>
              <a:r>
                <a:rPr lang="zh-CN" altLang="en-US" sz="2400">
                  <a:solidFill>
                    <a:srgbClr val="990000"/>
                  </a:solidFill>
                  <a:ea typeface="华文楷体" panose="02010600040101010101" pitchFamily="2" charset="-122"/>
                </a:rPr>
                <a:t>息</a:t>
              </a:r>
            </a:p>
          </p:txBody>
        </p:sp>
      </p:grpSp>
      <p:sp>
        <p:nvSpPr>
          <p:cNvPr id="84" name="AutoShape 8">
            <a:extLst>
              <a:ext uri="{FF2B5EF4-FFF2-40B4-BE49-F238E27FC236}">
                <a16:creationId xmlns:a16="http://schemas.microsoft.com/office/drawing/2014/main" id="{5B136D40-0853-45A2-9BB0-88702939528B}"/>
              </a:ext>
            </a:extLst>
          </p:cNvPr>
          <p:cNvSpPr>
            <a:spLocks/>
          </p:cNvSpPr>
          <p:nvPr/>
        </p:nvSpPr>
        <p:spPr bwMode="auto">
          <a:xfrm>
            <a:off x="6019800" y="1805955"/>
            <a:ext cx="304800" cy="1981200"/>
          </a:xfrm>
          <a:prstGeom prst="leftBrace">
            <a:avLst>
              <a:gd name="adj1" fmla="val 54167"/>
              <a:gd name="adj2" fmla="val 50000"/>
            </a:avLst>
          </a:prstGeom>
          <a:noFill/>
          <a:ln w="57150">
            <a:solidFill>
              <a:srgbClr val="8064A2">
                <a:lumMod val="40000"/>
                <a:lumOff val="60000"/>
              </a:srgbClr>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zh-CN" altLang="en-US" sz="16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grpSp>
        <p:nvGrpSpPr>
          <p:cNvPr id="85" name="Group 11">
            <a:extLst>
              <a:ext uri="{FF2B5EF4-FFF2-40B4-BE49-F238E27FC236}">
                <a16:creationId xmlns:a16="http://schemas.microsoft.com/office/drawing/2014/main" id="{7061BEF2-6AFA-4966-A2C1-4DDE04CC00C2}"/>
              </a:ext>
            </a:extLst>
          </p:cNvPr>
          <p:cNvGrpSpPr>
            <a:grpSpLocks/>
          </p:cNvGrpSpPr>
          <p:nvPr/>
        </p:nvGrpSpPr>
        <p:grpSpPr bwMode="auto">
          <a:xfrm>
            <a:off x="6467477" y="1491630"/>
            <a:ext cx="2079625" cy="635000"/>
            <a:chOff x="0" y="0"/>
            <a:chExt cx="1310" cy="400"/>
          </a:xfrm>
        </p:grpSpPr>
        <p:pic>
          <p:nvPicPr>
            <p:cNvPr id="86" name="Rectangle 9">
              <a:extLst>
                <a:ext uri="{FF2B5EF4-FFF2-40B4-BE49-F238E27FC236}">
                  <a16:creationId xmlns:a16="http://schemas.microsoft.com/office/drawing/2014/main" id="{206D32C1-5890-4B47-8431-869A19A79D1F}"/>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310" cy="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7" name="Text Box 13">
              <a:extLst>
                <a:ext uri="{FF2B5EF4-FFF2-40B4-BE49-F238E27FC236}">
                  <a16:creationId xmlns:a16="http://schemas.microsoft.com/office/drawing/2014/main" id="{A17AC459-6F1B-42BD-88F6-341090E5DCC4}"/>
                </a:ext>
              </a:extLst>
            </p:cNvPr>
            <p:cNvSpPr txBox="1">
              <a:spLocks noChangeArrowheads="1"/>
            </p:cNvSpPr>
            <p:nvPr/>
          </p:nvSpPr>
          <p:spPr bwMode="auto">
            <a:xfrm>
              <a:off x="6" y="6"/>
              <a:ext cx="1296" cy="384"/>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609600" marR="0" lvl="0" indent="-609600" algn="ctr"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0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本位论信息</a:t>
              </a:r>
            </a:p>
          </p:txBody>
        </p:sp>
      </p:grpSp>
      <p:grpSp>
        <p:nvGrpSpPr>
          <p:cNvPr id="88" name="Group 14">
            <a:extLst>
              <a:ext uri="{FF2B5EF4-FFF2-40B4-BE49-F238E27FC236}">
                <a16:creationId xmlns:a16="http://schemas.microsoft.com/office/drawing/2014/main" id="{0FB4E8CC-2174-44C3-9CF5-7B7A3396F8AF}"/>
              </a:ext>
            </a:extLst>
          </p:cNvPr>
          <p:cNvGrpSpPr>
            <a:grpSpLocks/>
          </p:cNvGrpSpPr>
          <p:nvPr/>
        </p:nvGrpSpPr>
        <p:grpSpPr bwMode="auto">
          <a:xfrm>
            <a:off x="6467477" y="3241055"/>
            <a:ext cx="2079625" cy="635000"/>
            <a:chOff x="0" y="0"/>
            <a:chExt cx="1310" cy="400"/>
          </a:xfrm>
        </p:grpSpPr>
        <p:pic>
          <p:nvPicPr>
            <p:cNvPr id="89" name="Rectangle 10">
              <a:extLst>
                <a:ext uri="{FF2B5EF4-FFF2-40B4-BE49-F238E27FC236}">
                  <a16:creationId xmlns:a16="http://schemas.microsoft.com/office/drawing/2014/main" id="{14E94100-E0BC-479A-842D-F49DCA1ACBDF}"/>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310" cy="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0" name="Text Box 16">
              <a:extLst>
                <a:ext uri="{FF2B5EF4-FFF2-40B4-BE49-F238E27FC236}">
                  <a16:creationId xmlns:a16="http://schemas.microsoft.com/office/drawing/2014/main" id="{9C257FA7-D66B-475F-A455-6933A0E350AF}"/>
                </a:ext>
              </a:extLst>
            </p:cNvPr>
            <p:cNvSpPr txBox="1">
              <a:spLocks noChangeArrowheads="1"/>
            </p:cNvSpPr>
            <p:nvPr/>
          </p:nvSpPr>
          <p:spPr bwMode="auto">
            <a:xfrm>
              <a:off x="6" y="8"/>
              <a:ext cx="1296" cy="384"/>
            </a:xfrm>
            <a:prstGeom prst="rect">
              <a:avLst/>
            </a:prstGeom>
            <a:solidFill>
              <a:srgbClr val="8064A2">
                <a:lumMod val="20000"/>
                <a:lumOff val="8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609600" marR="0" lvl="0" indent="-609600" algn="ctr"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2000" b="0" i="0" u="none" strike="noStrike" kern="0" cap="none" spc="0" normalizeH="0" baseline="0" noProof="0" dirty="0">
                  <a:ln>
                    <a:noFill/>
                  </a:ln>
                  <a:solidFill>
                    <a:prstClr val="black"/>
                  </a:solidFill>
                  <a:effectLst/>
                  <a:uLnTx/>
                  <a:uFillTx/>
                  <a:latin typeface="Arial" panose="020B0604020202020204" pitchFamily="34" charset="0"/>
                  <a:ea typeface="华文楷体" panose="02010600040101010101" pitchFamily="2" charset="-122"/>
                </a:rPr>
                <a:t>认识论信息</a:t>
              </a:r>
            </a:p>
          </p:txBody>
        </p:sp>
      </p:grpSp>
      <p:sp>
        <p:nvSpPr>
          <p:cNvPr id="91" name="Line 16">
            <a:extLst>
              <a:ext uri="{FF2B5EF4-FFF2-40B4-BE49-F238E27FC236}">
                <a16:creationId xmlns:a16="http://schemas.microsoft.com/office/drawing/2014/main" id="{BE3B531C-FFEF-4B98-892F-2FCD162AD258}"/>
              </a:ext>
            </a:extLst>
          </p:cNvPr>
          <p:cNvSpPr>
            <a:spLocks noChangeShapeType="1"/>
          </p:cNvSpPr>
          <p:nvPr/>
        </p:nvSpPr>
        <p:spPr bwMode="auto">
          <a:xfrm>
            <a:off x="7391400" y="2339355"/>
            <a:ext cx="0" cy="9144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93" name="Rectangle 18">
            <a:extLst>
              <a:ext uri="{FF2B5EF4-FFF2-40B4-BE49-F238E27FC236}">
                <a16:creationId xmlns:a16="http://schemas.microsoft.com/office/drawing/2014/main" id="{0FD4F3B6-4A47-4111-A6FE-C91876C73E44}"/>
              </a:ext>
            </a:extLst>
          </p:cNvPr>
          <p:cNvSpPr>
            <a:spLocks noChangeArrowheads="1"/>
          </p:cNvSpPr>
          <p:nvPr/>
        </p:nvSpPr>
        <p:spPr bwMode="auto">
          <a:xfrm>
            <a:off x="494867" y="4083917"/>
            <a:ext cx="7924800" cy="554137"/>
          </a:xfrm>
          <a:prstGeom prst="rect">
            <a:avLst/>
          </a:prstGeom>
          <a:solidFill>
            <a:srgbClr val="8064A2">
              <a:lumMod val="20000"/>
              <a:lumOff val="80000"/>
            </a:srgbClr>
          </a:solidFill>
          <a:ln w="9525" cmpd="sng">
            <a:solidFill>
              <a:srgbClr val="8064A2">
                <a:lumMod val="40000"/>
                <a:lumOff val="60000"/>
              </a:srgbClr>
            </a:solidFill>
            <a:miter lim="800000"/>
            <a:headEnd/>
            <a:tailEnd/>
          </a:ln>
          <a:effectLst>
            <a:outerShdw dist="107763" dir="13500000" algn="ctr" rotWithShape="0">
              <a:srgbClr val="EEECE1">
                <a:alpha val="50000"/>
              </a:srgbClr>
            </a:outerShdw>
          </a:effectLst>
        </p:spPr>
        <p:txBody>
          <a:bodyPr wrap="none" anchor="ctr"/>
          <a:lstStyle/>
          <a:p>
            <a:pPr marL="609600" marR="0" lvl="0" indent="-609600" algn="ctr" defTabSz="914400" eaLnBrk="1" fontAlgn="auto" latinLnBrk="0" hangingPunct="1">
              <a:lnSpc>
                <a:spcPct val="100000"/>
              </a:lnSpc>
              <a:spcBef>
                <a:spcPct val="20000"/>
              </a:spcBef>
              <a:spcAft>
                <a:spcPts val="0"/>
              </a:spcAft>
              <a:buClr>
                <a:srgbClr val="1F497D"/>
              </a:buClr>
              <a:buSzPct val="70000"/>
              <a:buFont typeface="Wingdings" pitchFamily="2" charset="2"/>
              <a:buNone/>
              <a:tabLst/>
              <a:defRPr/>
            </a:pPr>
            <a:r>
              <a:rPr kumimoji="0" lang="zh-CN" altLang="en-US" sz="2000" b="1" i="0" u="none" strike="noStrike" kern="0" cap="none" spc="0" normalizeH="0" baseline="0" noProof="0" dirty="0">
                <a:ln>
                  <a:noFill/>
                </a:ln>
                <a:solidFill>
                  <a:prstClr val="black"/>
                </a:solidFill>
                <a:effectLst/>
                <a:uLnTx/>
                <a:uFillTx/>
                <a:ea typeface="华文楷体" pitchFamily="2" charset="-122"/>
              </a:rPr>
              <a:t>知识：发现新事物，认识其现象，及其表现形式等内容</a:t>
            </a:r>
          </a:p>
        </p:txBody>
      </p:sp>
    </p:spTree>
    <p:extLst>
      <p:ext uri="{BB962C8B-B14F-4D97-AF65-F5344CB8AC3E}">
        <p14:creationId xmlns:p14="http://schemas.microsoft.com/office/powerpoint/2010/main" val="21494673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fill="hold"/>
                                        <p:tgtEl>
                                          <p:spTgt spid="77"/>
                                        </p:tgtEl>
                                        <p:attrNameLst>
                                          <p:attrName>ppt_x</p:attrName>
                                        </p:attrNameLst>
                                      </p:cBhvr>
                                      <p:tavLst>
                                        <p:tav tm="0">
                                          <p:val>
                                            <p:strVal val="0-#ppt_w/2"/>
                                          </p:val>
                                        </p:tav>
                                        <p:tav tm="100000">
                                          <p:val>
                                            <p:strVal val="#ppt_x"/>
                                          </p:val>
                                        </p:tav>
                                      </p:tavLst>
                                    </p:anim>
                                    <p:anim calcmode="lin" valueType="num">
                                      <p:cBhvr additive="base">
                                        <p:cTn id="8" dur="500" fill="hold"/>
                                        <p:tgtEl>
                                          <p:spTgt spid="7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78"/>
                                        </p:tgtEl>
                                        <p:attrNameLst>
                                          <p:attrName>style.visibility</p:attrName>
                                        </p:attrNameLst>
                                      </p:cBhvr>
                                      <p:to>
                                        <p:strVal val="visible"/>
                                      </p:to>
                                    </p:set>
                                    <p:anim calcmode="lin" valueType="num">
                                      <p:cBhvr additive="base">
                                        <p:cTn id="13" dur="500" fill="hold"/>
                                        <p:tgtEl>
                                          <p:spTgt spid="78"/>
                                        </p:tgtEl>
                                        <p:attrNameLst>
                                          <p:attrName>ppt_x</p:attrName>
                                        </p:attrNameLst>
                                      </p:cBhvr>
                                      <p:tavLst>
                                        <p:tav tm="0">
                                          <p:val>
                                            <p:strVal val="0-#ppt_w/2"/>
                                          </p:val>
                                        </p:tav>
                                        <p:tav tm="100000">
                                          <p:val>
                                            <p:strVal val="#ppt_x"/>
                                          </p:val>
                                        </p:tav>
                                      </p:tavLst>
                                    </p:anim>
                                    <p:anim calcmode="lin" valueType="num">
                                      <p:cBhvr additive="base">
                                        <p:cTn id="14" dur="500" fill="hold"/>
                                        <p:tgtEl>
                                          <p:spTgt spid="78"/>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8" presetClass="entr" presetSubtype="6" fill="hold" grpId="0" nodeType="click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strips(downRight)">
                                      <p:cBhvr>
                                        <p:cTn id="19" dur="500"/>
                                        <p:tgtEl>
                                          <p:spTgt spid="79"/>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42" fill="hold" grpId="0" nodeType="clickEffect">
                                  <p:stCondLst>
                                    <p:cond delay="0"/>
                                  </p:stCondLst>
                                  <p:childTnLst>
                                    <p:set>
                                      <p:cBhvr>
                                        <p:cTn id="23" dur="1" fill="hold">
                                          <p:stCondLst>
                                            <p:cond delay="0"/>
                                          </p:stCondLst>
                                        </p:cTn>
                                        <p:tgtEl>
                                          <p:spTgt spid="80"/>
                                        </p:tgtEl>
                                        <p:attrNameLst>
                                          <p:attrName>style.visibility</p:attrName>
                                        </p:attrNameLst>
                                      </p:cBhvr>
                                      <p:to>
                                        <p:strVal val="visible"/>
                                      </p:to>
                                    </p:set>
                                    <p:animEffect transition="in" filter="barn(outHorizontal)">
                                      <p:cBhvr>
                                        <p:cTn id="24" dur="500"/>
                                        <p:tgtEl>
                                          <p:spTgt spid="80"/>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nodeType="clickEffect">
                                  <p:stCondLst>
                                    <p:cond delay="0"/>
                                  </p:stCondLst>
                                  <p:childTnLst>
                                    <p:set>
                                      <p:cBhvr>
                                        <p:cTn id="28" dur="1" fill="hold">
                                          <p:stCondLst>
                                            <p:cond delay="0"/>
                                          </p:stCondLst>
                                        </p:cTn>
                                        <p:tgtEl>
                                          <p:spTgt spid="81"/>
                                        </p:tgtEl>
                                        <p:attrNameLst>
                                          <p:attrName>style.visibility</p:attrName>
                                        </p:attrNameLst>
                                      </p:cBhvr>
                                      <p:to>
                                        <p:strVal val="visible"/>
                                      </p:to>
                                    </p:set>
                                    <p:anim calcmode="lin" valueType="num">
                                      <p:cBhvr additive="base">
                                        <p:cTn id="29" dur="500" fill="hold"/>
                                        <p:tgtEl>
                                          <p:spTgt spid="81"/>
                                        </p:tgtEl>
                                        <p:attrNameLst>
                                          <p:attrName>ppt_x</p:attrName>
                                        </p:attrNameLst>
                                      </p:cBhvr>
                                      <p:tavLst>
                                        <p:tav tm="0">
                                          <p:val>
                                            <p:strVal val="0-#ppt_w/2"/>
                                          </p:val>
                                        </p:tav>
                                        <p:tav tm="100000">
                                          <p:val>
                                            <p:strVal val="#ppt_x"/>
                                          </p:val>
                                        </p:tav>
                                      </p:tavLst>
                                    </p:anim>
                                    <p:anim calcmode="lin" valueType="num">
                                      <p:cBhvr additive="base">
                                        <p:cTn id="30" dur="500" fill="hold"/>
                                        <p:tgtEl>
                                          <p:spTgt spid="81"/>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nodeType="click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additive="base">
                                        <p:cTn id="35" dur="500" fill="hold"/>
                                        <p:tgtEl>
                                          <p:spTgt spid="84"/>
                                        </p:tgtEl>
                                        <p:attrNameLst>
                                          <p:attrName>ppt_x</p:attrName>
                                        </p:attrNameLst>
                                      </p:cBhvr>
                                      <p:tavLst>
                                        <p:tav tm="0">
                                          <p:val>
                                            <p:strVal val="0-#ppt_w/2"/>
                                          </p:val>
                                        </p:tav>
                                        <p:tav tm="100000">
                                          <p:val>
                                            <p:strVal val="#ppt_x"/>
                                          </p:val>
                                        </p:tav>
                                      </p:tavLst>
                                    </p:anim>
                                    <p:anim calcmode="lin" valueType="num">
                                      <p:cBhvr additive="base">
                                        <p:cTn id="36" dur="500" fill="hold"/>
                                        <p:tgtEl>
                                          <p:spTgt spid="84"/>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nodeType="clickEffect">
                                  <p:stCondLst>
                                    <p:cond delay="0"/>
                                  </p:stCondLst>
                                  <p:childTnLst>
                                    <p:set>
                                      <p:cBhvr>
                                        <p:cTn id="40" dur="1" fill="hold">
                                          <p:stCondLst>
                                            <p:cond delay="0"/>
                                          </p:stCondLst>
                                        </p:cTn>
                                        <p:tgtEl>
                                          <p:spTgt spid="85"/>
                                        </p:tgtEl>
                                        <p:attrNameLst>
                                          <p:attrName>style.visibility</p:attrName>
                                        </p:attrNameLst>
                                      </p:cBhvr>
                                      <p:to>
                                        <p:strVal val="visible"/>
                                      </p:to>
                                    </p:set>
                                    <p:animEffect transition="in" filter="blinds(horizontal)">
                                      <p:cBhvr>
                                        <p:cTn id="41" dur="500"/>
                                        <p:tgtEl>
                                          <p:spTgt spid="85"/>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5" fill="hold" nodeType="clickEffect">
                                  <p:stCondLst>
                                    <p:cond delay="0"/>
                                  </p:stCondLst>
                                  <p:childTnLst>
                                    <p:set>
                                      <p:cBhvr>
                                        <p:cTn id="45" dur="1" fill="hold">
                                          <p:stCondLst>
                                            <p:cond delay="0"/>
                                          </p:stCondLst>
                                        </p:cTn>
                                        <p:tgtEl>
                                          <p:spTgt spid="88"/>
                                        </p:tgtEl>
                                        <p:attrNameLst>
                                          <p:attrName>style.visibility</p:attrName>
                                        </p:attrNameLst>
                                      </p:cBhvr>
                                      <p:to>
                                        <p:strVal val="visible"/>
                                      </p:to>
                                    </p:set>
                                    <p:animEffect transition="in" filter="blinds(vertical)">
                                      <p:cBhvr>
                                        <p:cTn id="46" dur="500"/>
                                        <p:tgtEl>
                                          <p:spTgt spid="88"/>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1" fill="hold" nodeType="clickEffect">
                                  <p:stCondLst>
                                    <p:cond delay="0"/>
                                  </p:stCondLst>
                                  <p:childTnLst>
                                    <p:set>
                                      <p:cBhvr>
                                        <p:cTn id="50" dur="1" fill="hold">
                                          <p:stCondLst>
                                            <p:cond delay="0"/>
                                          </p:stCondLst>
                                        </p:cTn>
                                        <p:tgtEl>
                                          <p:spTgt spid="91"/>
                                        </p:tgtEl>
                                        <p:attrNameLst>
                                          <p:attrName>style.visibility</p:attrName>
                                        </p:attrNameLst>
                                      </p:cBhvr>
                                      <p:to>
                                        <p:strVal val="visible"/>
                                      </p:to>
                                    </p:set>
                                    <p:animEffect transition="in" filter="wipe(up)">
                                      <p:cBhvr>
                                        <p:cTn id="51" dur="500"/>
                                        <p:tgtEl>
                                          <p:spTgt spid="91"/>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1" fill="hold" nodeType="clickEffect">
                                  <p:stCondLst>
                                    <p:cond delay="0"/>
                                  </p:stCondLst>
                                  <p:childTnLst>
                                    <p:set>
                                      <p:cBhvr>
                                        <p:cTn id="55" dur="1" fill="hold">
                                          <p:stCondLst>
                                            <p:cond delay="0"/>
                                          </p:stCondLst>
                                        </p:cTn>
                                        <p:tgtEl>
                                          <p:spTgt spid="92"/>
                                        </p:tgtEl>
                                        <p:attrNameLst>
                                          <p:attrName>style.visibility</p:attrName>
                                        </p:attrNameLst>
                                      </p:cBhvr>
                                      <p:to>
                                        <p:strVal val="visible"/>
                                      </p:to>
                                    </p:set>
                                    <p:animEffect transition="in" filter="wipe(up)">
                                      <p:cBhvr>
                                        <p:cTn id="56" dur="500"/>
                                        <p:tgtEl>
                                          <p:spTgt spid="92"/>
                                        </p:tgtEl>
                                      </p:cBhvr>
                                    </p:animEffect>
                                  </p:childTnLst>
                                </p:cTn>
                              </p:par>
                            </p:childTnLst>
                          </p:cTn>
                        </p:par>
                      </p:childTnLst>
                    </p:cTn>
                  </p:par>
                  <p:par>
                    <p:cTn id="57" fill="hold">
                      <p:stCondLst>
                        <p:cond delay="indefinite"/>
                      </p:stCondLst>
                      <p:childTnLst>
                        <p:par>
                          <p:cTn id="58" fill="hold">
                            <p:stCondLst>
                              <p:cond delay="0"/>
                            </p:stCondLst>
                            <p:childTnLst>
                              <p:par>
                                <p:cTn id="59" presetID="5" presetClass="entr" presetSubtype="10" fill="hold" grpId="0" nodeType="clickEffect">
                                  <p:stCondLst>
                                    <p:cond delay="0"/>
                                  </p:stCondLst>
                                  <p:childTnLst>
                                    <p:set>
                                      <p:cBhvr>
                                        <p:cTn id="60" dur="1" fill="hold">
                                          <p:stCondLst>
                                            <p:cond delay="0"/>
                                          </p:stCondLst>
                                        </p:cTn>
                                        <p:tgtEl>
                                          <p:spTgt spid="93"/>
                                        </p:tgtEl>
                                        <p:attrNameLst>
                                          <p:attrName>style.visibility</p:attrName>
                                        </p:attrNameLst>
                                      </p:cBhvr>
                                      <p:to>
                                        <p:strVal val="visible"/>
                                      </p:to>
                                    </p:set>
                                    <p:animEffect transition="in" filter="checkerboard(across)">
                                      <p:cBhvr>
                                        <p:cTn id="61"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utoUpdateAnimBg="0"/>
      <p:bldP spid="80" grpId="0" autoUpdateAnimBg="0"/>
      <p:bldP spid="93" grpId="0" animBg="1"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09"/>
            <a:ext cx="420211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“信息三问”</a:t>
            </a:r>
            <a:r>
              <a:rPr lang="en-US" altLang="zh-CN" sz="2100" b="1" dirty="0">
                <a:solidFill>
                  <a:prstClr val="black"/>
                </a:solidFill>
                <a:latin typeface="黑体" panose="02010609060101010101" pitchFamily="49" charset="-122"/>
                <a:ea typeface="黑体" panose="02010609060101010101" pitchFamily="49" charset="-122"/>
              </a:rPr>
              <a:t>——</a:t>
            </a:r>
            <a:r>
              <a:rPr lang="zh-CN" altLang="en-US" sz="2100" b="1" dirty="0">
                <a:solidFill>
                  <a:prstClr val="black"/>
                </a:solidFill>
                <a:latin typeface="黑体" panose="02010609060101010101" pitchFamily="49" charset="-122"/>
                <a:ea typeface="黑体" panose="02010609060101010101" pitchFamily="49" charset="-122"/>
              </a:rPr>
              <a:t>究竟什么是信息</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26" name="矩形 25"/>
          <p:cNvSpPr/>
          <p:nvPr/>
        </p:nvSpPr>
        <p:spPr>
          <a:xfrm>
            <a:off x="1264531" y="2492898"/>
            <a:ext cx="6192688" cy="1384995"/>
          </a:xfrm>
          <a:prstGeom prst="rect">
            <a:avLst/>
          </a:prstGeom>
          <a:noFill/>
          <a:scene3d>
            <a:camera prst="orthographicFront"/>
            <a:lightRig rig="threePt" dir="t"/>
          </a:scene3d>
          <a:sp3d>
            <a:bevelT/>
          </a:sp3d>
        </p:spPr>
        <p:txBody>
          <a:bodyPr wrap="square">
            <a:spAutoFit/>
          </a:bodyPr>
          <a:lstStyle/>
          <a:p>
            <a:pPr algn="ctr">
              <a:spcBef>
                <a:spcPct val="20000"/>
              </a:spcBef>
              <a:buClr>
                <a:schemeClr val="tx2"/>
              </a:buClr>
              <a:buSzPct val="70000"/>
            </a:pPr>
            <a:r>
              <a:rPr lang="en-US" altLang="zh-CN" sz="2800" dirty="0">
                <a:solidFill>
                  <a:srgbClr val="990000"/>
                </a:solidFill>
                <a:ea typeface="华文楷体" panose="02010600040101010101" pitchFamily="2" charset="-122"/>
              </a:rPr>
              <a:t> </a:t>
            </a:r>
            <a:r>
              <a:rPr lang="zh-CN" altLang="en-US" sz="2800" dirty="0">
                <a:ea typeface="华文楷体" panose="02010600040101010101" pitchFamily="2" charset="-122"/>
              </a:rPr>
              <a:t>人们对认识论信息进行加工，通过逻辑的或非逻辑的思维、推理来认识事物的本质，创造新的知识</a:t>
            </a:r>
          </a:p>
        </p:txBody>
      </p:sp>
      <p:grpSp>
        <p:nvGrpSpPr>
          <p:cNvPr id="27" name="组合 26"/>
          <p:cNvGrpSpPr/>
          <p:nvPr/>
        </p:nvGrpSpPr>
        <p:grpSpPr>
          <a:xfrm>
            <a:off x="5796137" y="692696"/>
            <a:ext cx="2461803" cy="1558024"/>
            <a:chOff x="5098504" y="1792205"/>
            <a:chExt cx="3744416" cy="1800200"/>
          </a:xfrm>
        </p:grpSpPr>
        <p:sp>
          <p:nvSpPr>
            <p:cNvPr id="28" name="云形标注 27"/>
            <p:cNvSpPr/>
            <p:nvPr/>
          </p:nvSpPr>
          <p:spPr bwMode="auto">
            <a:xfrm>
              <a:off x="5098504" y="1792205"/>
              <a:ext cx="3744416" cy="1800200"/>
            </a:xfrm>
            <a:prstGeom prst="cloudCallout">
              <a:avLst/>
            </a:prstGeom>
            <a:gradFill>
              <a:gsLst>
                <a:gs pos="0">
                  <a:schemeClr val="accent4">
                    <a:lumMod val="40000"/>
                    <a:lumOff val="60000"/>
                    <a:alpha val="62000"/>
                  </a:schemeClr>
                </a:gs>
                <a:gs pos="100000">
                  <a:schemeClr val="accent1">
                    <a:tint val="23500"/>
                    <a:satMod val="160000"/>
                  </a:schemeClr>
                </a:gs>
              </a:gsLst>
              <a:lin ang="5400000" scaled="0"/>
            </a:gradFill>
            <a:ln w="9525" cmpd="sng">
              <a:solidFill>
                <a:srgbClr val="A7BCEF"/>
              </a:solidFill>
              <a:miter lim="800000"/>
              <a:headEnd/>
              <a:tailEnd/>
            </a:ln>
          </p:spPr>
          <p:txBody>
            <a:bodyPr wrap="none" rtlCol="0" anchor="ctr"/>
            <a:lstStyle/>
            <a:p>
              <a:pPr algn="ctr" eaLnBrk="1" hangingPunct="1">
                <a:spcBef>
                  <a:spcPct val="20000"/>
                </a:spcBef>
                <a:buClr>
                  <a:schemeClr val="tx2"/>
                </a:buClr>
                <a:buSzPct val="70000"/>
                <a:buFont typeface="Wingdings" pitchFamily="2" charset="2"/>
                <a:buNone/>
              </a:pPr>
              <a:endParaRPr lang="zh-CN" altLang="en-US" sz="2800" dirty="0">
                <a:solidFill>
                  <a:srgbClr val="800000"/>
                </a:solidFill>
                <a:ea typeface="华文楷体" pitchFamily="2" charset="-122"/>
              </a:endParaRPr>
            </a:p>
          </p:txBody>
        </p:sp>
        <p:sp>
          <p:nvSpPr>
            <p:cNvPr id="29" name="Text Box 5">
              <a:extLst>
                <a:ext uri="{FF2B5EF4-FFF2-40B4-BE49-F238E27FC236}">
                  <a16:creationId xmlns:a16="http://schemas.microsoft.com/office/drawing/2014/main" id="{569D0B51-2B62-4126-9D31-D4C6F0DD99F3}"/>
                </a:ext>
              </a:extLst>
            </p:cNvPr>
            <p:cNvSpPr txBox="1">
              <a:spLocks noChangeArrowheads="1"/>
            </p:cNvSpPr>
            <p:nvPr/>
          </p:nvSpPr>
          <p:spPr bwMode="auto">
            <a:xfrm>
              <a:off x="6099968" y="2245423"/>
              <a:ext cx="1741488" cy="893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3400" b="1" dirty="0">
                  <a:solidFill>
                    <a:srgbClr val="7030A0"/>
                  </a:solidFill>
                  <a:ea typeface="华文楷体" panose="02010600040101010101" pitchFamily="2" charset="-122"/>
                </a:rPr>
                <a:t>知识</a:t>
              </a:r>
            </a:p>
          </p:txBody>
        </p:sp>
      </p:grpSp>
    </p:spTree>
    <p:extLst>
      <p:ext uri="{BB962C8B-B14F-4D97-AF65-F5344CB8AC3E}">
        <p14:creationId xmlns:p14="http://schemas.microsoft.com/office/powerpoint/2010/main" val="19878907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05</a:t>
            </a:r>
          </a:p>
        </p:txBody>
      </p:sp>
      <p:sp>
        <p:nvSpPr>
          <p:cNvPr id="13" name="矩形 12"/>
          <p:cNvSpPr/>
          <p:nvPr/>
        </p:nvSpPr>
        <p:spPr>
          <a:xfrm>
            <a:off x="1055068" y="283409"/>
            <a:ext cx="149303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信息与数据</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31" name="Rectangle 3">
            <a:extLst>
              <a:ext uri="{FF2B5EF4-FFF2-40B4-BE49-F238E27FC236}">
                <a16:creationId xmlns:a16="http://schemas.microsoft.com/office/drawing/2014/main" id="{5EDD992B-E93C-4C84-AF47-15C7186F00FD}"/>
              </a:ext>
            </a:extLst>
          </p:cNvPr>
          <p:cNvSpPr txBox="1">
            <a:spLocks noRot="1" noChangeArrowheads="1"/>
          </p:cNvSpPr>
          <p:nvPr/>
        </p:nvSpPr>
        <p:spPr>
          <a:xfrm>
            <a:off x="574697" y="943429"/>
            <a:ext cx="7704856" cy="2276393"/>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10000"/>
              </a:lnSpc>
              <a:buFont typeface="Arial" panose="020B0604020202020204" pitchFamily="34" charset="0"/>
              <a:buNone/>
            </a:pPr>
            <a:r>
              <a:rPr lang="zh-CN" altLang="zh-CN" sz="2000" b="1" dirty="0">
                <a:ea typeface="华文中宋" panose="02010600040101010101" pitchFamily="2" charset="-122"/>
              </a:rPr>
              <a:t>信息与数据形影不离</a:t>
            </a:r>
          </a:p>
          <a:p>
            <a:pPr>
              <a:lnSpc>
                <a:spcPct val="110000"/>
              </a:lnSpc>
              <a:buFont typeface="Arial" panose="020B0604020202020204" pitchFamily="34" charset="0"/>
              <a:buNone/>
            </a:pPr>
            <a:r>
              <a:rPr lang="zh-CN" altLang="zh-CN" sz="2000" b="1" dirty="0">
                <a:ea typeface="华文中宋" panose="02010600040101010101" pitchFamily="2" charset="-122"/>
              </a:rPr>
              <a:t>数据：是指在信息处理中，信息载体上反映信息内容、接收者可以识别的符号</a:t>
            </a:r>
          </a:p>
          <a:p>
            <a:pPr>
              <a:lnSpc>
                <a:spcPct val="110000"/>
              </a:lnSpc>
              <a:buFont typeface="Arial" panose="020B0604020202020204" pitchFamily="34" charset="0"/>
              <a:buNone/>
            </a:pPr>
            <a:r>
              <a:rPr lang="zh-CN" altLang="zh-CN" sz="2000" b="1" dirty="0">
                <a:ea typeface="华文中宋" panose="02010600040101010101" pitchFamily="2" charset="-122"/>
              </a:rPr>
              <a:t>数据是信息的具体表现形式，它反映信息内容并可为接收者识别</a:t>
            </a:r>
            <a:r>
              <a:rPr lang="zh-CN" altLang="zh-CN" sz="1800" b="1" dirty="0">
                <a:ea typeface="华文中宋" panose="02010600040101010101" pitchFamily="2" charset="-122"/>
              </a:rPr>
              <a:t>。</a:t>
            </a:r>
          </a:p>
        </p:txBody>
      </p:sp>
      <p:sp>
        <p:nvSpPr>
          <p:cNvPr id="32" name="Rectangle 4">
            <a:extLst>
              <a:ext uri="{FF2B5EF4-FFF2-40B4-BE49-F238E27FC236}">
                <a16:creationId xmlns:a16="http://schemas.microsoft.com/office/drawing/2014/main" id="{BE91F154-93E7-48B9-9992-970A318EAE84}"/>
              </a:ext>
            </a:extLst>
          </p:cNvPr>
          <p:cNvSpPr>
            <a:spLocks noChangeArrowheads="1"/>
          </p:cNvSpPr>
          <p:nvPr/>
        </p:nvSpPr>
        <p:spPr bwMode="auto">
          <a:xfrm>
            <a:off x="4360912" y="3003798"/>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buFont typeface="Arial" panose="020B0604020202020204" pitchFamily="34" charset="0"/>
              <a:buNone/>
            </a:pPr>
            <a:r>
              <a:rPr lang="zh-CN" altLang="en-US" sz="2400">
                <a:ea typeface="华文中宋" panose="02010600040101010101" pitchFamily="2" charset="-122"/>
              </a:rPr>
              <a:t>信息</a:t>
            </a:r>
          </a:p>
        </p:txBody>
      </p:sp>
      <p:sp>
        <p:nvSpPr>
          <p:cNvPr id="33" name="Rectangle 5">
            <a:extLst>
              <a:ext uri="{FF2B5EF4-FFF2-40B4-BE49-F238E27FC236}">
                <a16:creationId xmlns:a16="http://schemas.microsoft.com/office/drawing/2014/main" id="{08C3EE41-B260-4AC4-8BB8-0B0C9B57CB4B}"/>
              </a:ext>
            </a:extLst>
          </p:cNvPr>
          <p:cNvSpPr>
            <a:spLocks noChangeArrowheads="1"/>
          </p:cNvSpPr>
          <p:nvPr/>
        </p:nvSpPr>
        <p:spPr bwMode="auto">
          <a:xfrm>
            <a:off x="1427212" y="3984873"/>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buFont typeface="Arial" panose="020B0604020202020204" pitchFamily="34" charset="0"/>
              <a:buNone/>
            </a:pPr>
            <a:r>
              <a:rPr lang="zh-CN" altLang="en-US" sz="2400" dirty="0">
                <a:ea typeface="华文中宋" panose="02010600040101010101" pitchFamily="2" charset="-122"/>
              </a:rPr>
              <a:t>信源</a:t>
            </a:r>
          </a:p>
        </p:txBody>
      </p:sp>
      <p:sp>
        <p:nvSpPr>
          <p:cNvPr id="34" name="Line 6">
            <a:extLst>
              <a:ext uri="{FF2B5EF4-FFF2-40B4-BE49-F238E27FC236}">
                <a16:creationId xmlns:a16="http://schemas.microsoft.com/office/drawing/2014/main" id="{FBA78B6C-8C4F-4939-819E-BB54A9BBAC18}"/>
              </a:ext>
            </a:extLst>
          </p:cNvPr>
          <p:cNvSpPr>
            <a:spLocks noChangeShapeType="1"/>
          </p:cNvSpPr>
          <p:nvPr/>
        </p:nvSpPr>
        <p:spPr bwMode="auto">
          <a:xfrm flipH="1">
            <a:off x="2443882" y="3204116"/>
            <a:ext cx="1917030" cy="614908"/>
          </a:xfrm>
          <a:prstGeom prst="line">
            <a:avLst/>
          </a:prstGeom>
          <a:noFill/>
          <a:ln w="76200">
            <a:solidFill>
              <a:schemeClr val="tx1"/>
            </a:solidFill>
            <a:round/>
            <a:headEnd type="triangle" w="med" len="me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1417735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1">
                                            <p:txEl>
                                              <p:pRg st="0" end="0"/>
                                            </p:txEl>
                                          </p:spTgt>
                                        </p:tgtEl>
                                        <p:attrNameLst>
                                          <p:attrName>style.visibility</p:attrName>
                                        </p:attrNameLst>
                                      </p:cBhvr>
                                      <p:to>
                                        <p:strVal val="visible"/>
                                      </p:to>
                                    </p:set>
                                    <p:anim calcmode="lin" valueType="num">
                                      <p:cBhvr additive="base">
                                        <p:cTn id="12" dur="500" fill="hold"/>
                                        <p:tgtEl>
                                          <p:spTgt spid="31">
                                            <p:txEl>
                                              <p:pRg st="0" end="0"/>
                                            </p:txEl>
                                          </p:spTgt>
                                        </p:tgtEl>
                                        <p:attrNameLst>
                                          <p:attrName>ppt_x</p:attrName>
                                        </p:attrNameLst>
                                      </p:cBhvr>
                                      <p:tavLst>
                                        <p:tav tm="0">
                                          <p:val>
                                            <p:strVal val="0-#ppt_w/2"/>
                                          </p:val>
                                        </p:tav>
                                        <p:tav tm="100000">
                                          <p:val>
                                            <p:strVal val="#ppt_x"/>
                                          </p:val>
                                        </p:tav>
                                      </p:tavLst>
                                    </p:anim>
                                    <p:anim calcmode="lin" valueType="num">
                                      <p:cBhvr additive="base">
                                        <p:cTn id="13" dur="500" fill="hold"/>
                                        <p:tgtEl>
                                          <p:spTgt spid="3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31">
                                            <p:txEl>
                                              <p:pRg st="1" end="1"/>
                                            </p:txEl>
                                          </p:spTgt>
                                        </p:tgtEl>
                                        <p:attrNameLst>
                                          <p:attrName>style.visibility</p:attrName>
                                        </p:attrNameLst>
                                      </p:cBhvr>
                                      <p:to>
                                        <p:strVal val="visible"/>
                                      </p:to>
                                    </p:set>
                                    <p:anim calcmode="lin" valueType="num">
                                      <p:cBhvr additive="base">
                                        <p:cTn id="18" dur="500" fill="hold"/>
                                        <p:tgtEl>
                                          <p:spTgt spid="31">
                                            <p:txEl>
                                              <p:pRg st="1" end="1"/>
                                            </p:txEl>
                                          </p:spTgt>
                                        </p:tgtEl>
                                        <p:attrNameLst>
                                          <p:attrName>ppt_x</p:attrName>
                                        </p:attrNameLst>
                                      </p:cBhvr>
                                      <p:tavLst>
                                        <p:tav tm="0">
                                          <p:val>
                                            <p:strVal val="0-#ppt_w/2"/>
                                          </p:val>
                                        </p:tav>
                                        <p:tav tm="100000">
                                          <p:val>
                                            <p:strVal val="#ppt_x"/>
                                          </p:val>
                                        </p:tav>
                                      </p:tavLst>
                                    </p:anim>
                                    <p:anim calcmode="lin" valueType="num">
                                      <p:cBhvr additive="base">
                                        <p:cTn id="19" dur="500" fill="hold"/>
                                        <p:tgtEl>
                                          <p:spTgt spid="3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1">
                                            <p:txEl>
                                              <p:pRg st="2" end="2"/>
                                            </p:txEl>
                                          </p:spTgt>
                                        </p:tgtEl>
                                        <p:attrNameLst>
                                          <p:attrName>style.visibility</p:attrName>
                                        </p:attrNameLst>
                                      </p:cBhvr>
                                      <p:to>
                                        <p:strVal val="visible"/>
                                      </p:to>
                                    </p:set>
                                    <p:anim calcmode="lin" valueType="num">
                                      <p:cBhvr additive="base">
                                        <p:cTn id="24" dur="500" fill="hold"/>
                                        <p:tgtEl>
                                          <p:spTgt spid="31">
                                            <p:txEl>
                                              <p:pRg st="2" end="2"/>
                                            </p:txEl>
                                          </p:spTgt>
                                        </p:tgtEl>
                                        <p:attrNameLst>
                                          <p:attrName>ppt_x</p:attrName>
                                        </p:attrNameLst>
                                      </p:cBhvr>
                                      <p:tavLst>
                                        <p:tav tm="0">
                                          <p:val>
                                            <p:strVal val="0-#ppt_w/2"/>
                                          </p:val>
                                        </p:tav>
                                        <p:tav tm="100000">
                                          <p:val>
                                            <p:strVal val="#ppt_x"/>
                                          </p:val>
                                        </p:tav>
                                      </p:tavLst>
                                    </p:anim>
                                    <p:anim calcmode="lin" valueType="num">
                                      <p:cBhvr additive="base">
                                        <p:cTn id="25" dur="500" fill="hold"/>
                                        <p:tgtEl>
                                          <p:spTgt spid="3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grpId="0" nodeType="clickEffect">
                                  <p:stCondLst>
                                    <p:cond delay="0"/>
                                  </p:stCondLst>
                                  <p:childTnLst>
                                    <p:set>
                                      <p:cBhvr>
                                        <p:cTn id="29" dur="1" fill="hold">
                                          <p:stCondLst>
                                            <p:cond delay="0"/>
                                          </p:stCondLst>
                                        </p:cTn>
                                        <p:tgtEl>
                                          <p:spTgt spid="32"/>
                                        </p:tgtEl>
                                        <p:attrNameLst>
                                          <p:attrName>style.visibility</p:attrName>
                                        </p:attrNameLst>
                                      </p:cBhvr>
                                      <p:to>
                                        <p:strVal val="visible"/>
                                      </p:to>
                                    </p:set>
                                    <p:anim calcmode="lin" valueType="num">
                                      <p:cBhvr additive="base">
                                        <p:cTn id="30" dur="500" fill="hold"/>
                                        <p:tgtEl>
                                          <p:spTgt spid="32"/>
                                        </p:tgtEl>
                                        <p:attrNameLst>
                                          <p:attrName>ppt_x</p:attrName>
                                        </p:attrNameLst>
                                      </p:cBhvr>
                                      <p:tavLst>
                                        <p:tav tm="0">
                                          <p:val>
                                            <p:strVal val="0-#ppt_w/2"/>
                                          </p:val>
                                        </p:tav>
                                        <p:tav tm="100000">
                                          <p:val>
                                            <p:strVal val="#ppt_x"/>
                                          </p:val>
                                        </p:tav>
                                      </p:tavLst>
                                    </p:anim>
                                    <p:anim calcmode="lin" valueType="num">
                                      <p:cBhvr additive="base">
                                        <p:cTn id="31" dur="50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8" fill="hold" grpId="0" nodeType="click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additive="base">
                                        <p:cTn id="36" dur="500" fill="hold"/>
                                        <p:tgtEl>
                                          <p:spTgt spid="33"/>
                                        </p:tgtEl>
                                        <p:attrNameLst>
                                          <p:attrName>ppt_x</p:attrName>
                                        </p:attrNameLst>
                                      </p:cBhvr>
                                      <p:tavLst>
                                        <p:tav tm="0">
                                          <p:val>
                                            <p:strVal val="0-#ppt_w/2"/>
                                          </p:val>
                                        </p:tav>
                                        <p:tav tm="100000">
                                          <p:val>
                                            <p:strVal val="#ppt_x"/>
                                          </p:val>
                                        </p:tav>
                                      </p:tavLst>
                                    </p:anim>
                                    <p:anim calcmode="lin" valueType="num">
                                      <p:cBhvr additive="base">
                                        <p:cTn id="37" dur="500" fill="hold"/>
                                        <p:tgtEl>
                                          <p:spTgt spid="33"/>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8" fill="hold" nodeType="click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additive="base">
                                        <p:cTn id="42" dur="500" fill="hold"/>
                                        <p:tgtEl>
                                          <p:spTgt spid="34"/>
                                        </p:tgtEl>
                                        <p:attrNameLst>
                                          <p:attrName>ppt_x</p:attrName>
                                        </p:attrNameLst>
                                      </p:cBhvr>
                                      <p:tavLst>
                                        <p:tav tm="0">
                                          <p:val>
                                            <p:strVal val="0-#ppt_w/2"/>
                                          </p:val>
                                        </p:tav>
                                        <p:tav tm="100000">
                                          <p:val>
                                            <p:strVal val="#ppt_x"/>
                                          </p:val>
                                        </p:tav>
                                      </p:tavLst>
                                    </p:anim>
                                    <p:anim calcmode="lin" valueType="num">
                                      <p:cBhvr additive="base">
                                        <p:cTn id="43" dur="500" fill="hold"/>
                                        <p:tgtEl>
                                          <p:spTgt spid="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uild="p" autoUpdateAnimBg="0"/>
      <p:bldP spid="32" grpId="0" animBg="1" autoUpdateAnimBg="0"/>
      <p:bldP spid="33" grpId="0" animBg="1" autoUpdateAnimBg="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38</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05</a:t>
            </a:r>
          </a:p>
        </p:txBody>
      </p:sp>
      <p:sp>
        <p:nvSpPr>
          <p:cNvPr id="13" name="矩形 12"/>
          <p:cNvSpPr/>
          <p:nvPr/>
        </p:nvSpPr>
        <p:spPr>
          <a:xfrm>
            <a:off x="1055068" y="283409"/>
            <a:ext cx="149303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信息与数据</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15" name="Rectangle 3">
            <a:extLst>
              <a:ext uri="{FF2B5EF4-FFF2-40B4-BE49-F238E27FC236}">
                <a16:creationId xmlns:a16="http://schemas.microsoft.com/office/drawing/2014/main" id="{8BA20D3A-5B72-4A52-A05B-CB52FBC3ACFD}"/>
              </a:ext>
            </a:extLst>
          </p:cNvPr>
          <p:cNvSpPr txBox="1">
            <a:spLocks noRot="1" noChangeArrowheads="1"/>
          </p:cNvSpPr>
          <p:nvPr/>
        </p:nvSpPr>
        <p:spPr>
          <a:xfrm>
            <a:off x="685800" y="893192"/>
            <a:ext cx="8229600" cy="2262981"/>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10000"/>
              </a:lnSpc>
              <a:buNone/>
            </a:pPr>
            <a:r>
              <a:rPr lang="zh-CN" altLang="en-US" sz="2000" b="1" dirty="0">
                <a:ea typeface="华文中宋" panose="02010600040101010101" pitchFamily="2" charset="-122"/>
              </a:rPr>
              <a:t>信息与数据形影不离</a:t>
            </a:r>
          </a:p>
          <a:p>
            <a:pPr>
              <a:lnSpc>
                <a:spcPct val="110000"/>
              </a:lnSpc>
              <a:buNone/>
            </a:pPr>
            <a:r>
              <a:rPr lang="zh-CN" altLang="en-US" sz="2000" b="1" dirty="0">
                <a:ea typeface="华文中宋" panose="02010600040101010101" pitchFamily="2" charset="-122"/>
              </a:rPr>
              <a:t>数据：是指在信息处理中，信息载体上反映信息内容、接收者可以识别的符号</a:t>
            </a:r>
          </a:p>
          <a:p>
            <a:pPr>
              <a:lnSpc>
                <a:spcPct val="110000"/>
              </a:lnSpc>
              <a:buNone/>
            </a:pPr>
            <a:r>
              <a:rPr lang="zh-CN" altLang="en-US" sz="2000" b="1" dirty="0">
                <a:ea typeface="华文中宋" panose="02010600040101010101" pitchFamily="2" charset="-122"/>
              </a:rPr>
              <a:t>数据是信息的具体表现形式，它反映信息内容并可为接收者识别。</a:t>
            </a:r>
          </a:p>
          <a:p>
            <a:pPr>
              <a:buFont typeface="Wingdings" panose="05000000000000000000" pitchFamily="2" charset="2"/>
              <a:buNone/>
            </a:pPr>
            <a:endParaRPr lang="en-US" altLang="zh-CN" sz="1400" dirty="0"/>
          </a:p>
        </p:txBody>
      </p:sp>
      <p:sp>
        <p:nvSpPr>
          <p:cNvPr id="16" name="Rectangle 4">
            <a:extLst>
              <a:ext uri="{FF2B5EF4-FFF2-40B4-BE49-F238E27FC236}">
                <a16:creationId xmlns:a16="http://schemas.microsoft.com/office/drawing/2014/main" id="{F8931037-05F9-404F-A1E9-8FEC0AA7A6F9}"/>
              </a:ext>
            </a:extLst>
          </p:cNvPr>
          <p:cNvSpPr>
            <a:spLocks noChangeArrowheads="1"/>
          </p:cNvSpPr>
          <p:nvPr/>
        </p:nvSpPr>
        <p:spPr bwMode="auto">
          <a:xfrm>
            <a:off x="4038600" y="2975808"/>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003300"/>
                </a:solidFill>
                <a:ea typeface="华文楷体" panose="02010600040101010101" pitchFamily="2" charset="-122"/>
              </a:rPr>
              <a:t>信息</a:t>
            </a:r>
          </a:p>
        </p:txBody>
      </p:sp>
      <p:sp>
        <p:nvSpPr>
          <p:cNvPr id="17" name="Rectangle 5">
            <a:extLst>
              <a:ext uri="{FF2B5EF4-FFF2-40B4-BE49-F238E27FC236}">
                <a16:creationId xmlns:a16="http://schemas.microsoft.com/office/drawing/2014/main" id="{1A74DAE6-6593-4E34-B443-62C9B216CDED}"/>
              </a:ext>
            </a:extLst>
          </p:cNvPr>
          <p:cNvSpPr>
            <a:spLocks noChangeArrowheads="1"/>
          </p:cNvSpPr>
          <p:nvPr/>
        </p:nvSpPr>
        <p:spPr bwMode="auto">
          <a:xfrm>
            <a:off x="3276600" y="3964821"/>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载体</a:t>
            </a:r>
          </a:p>
        </p:txBody>
      </p:sp>
      <p:sp>
        <p:nvSpPr>
          <p:cNvPr id="18" name="Rectangle 6">
            <a:extLst>
              <a:ext uri="{FF2B5EF4-FFF2-40B4-BE49-F238E27FC236}">
                <a16:creationId xmlns:a16="http://schemas.microsoft.com/office/drawing/2014/main" id="{649144F4-C10B-4508-9F88-29BD9933A0B9}"/>
              </a:ext>
            </a:extLst>
          </p:cNvPr>
          <p:cNvSpPr>
            <a:spLocks noChangeArrowheads="1"/>
          </p:cNvSpPr>
          <p:nvPr/>
        </p:nvSpPr>
        <p:spPr bwMode="auto">
          <a:xfrm>
            <a:off x="1200150" y="3964821"/>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信源</a:t>
            </a:r>
          </a:p>
        </p:txBody>
      </p:sp>
      <p:sp>
        <p:nvSpPr>
          <p:cNvPr id="19" name="Line 7">
            <a:extLst>
              <a:ext uri="{FF2B5EF4-FFF2-40B4-BE49-F238E27FC236}">
                <a16:creationId xmlns:a16="http://schemas.microsoft.com/office/drawing/2014/main" id="{EE543BC0-AA5D-4B1D-91B0-5CDC701AE80E}"/>
              </a:ext>
            </a:extLst>
          </p:cNvPr>
          <p:cNvSpPr>
            <a:spLocks noChangeShapeType="1"/>
          </p:cNvSpPr>
          <p:nvPr/>
        </p:nvSpPr>
        <p:spPr bwMode="auto">
          <a:xfrm>
            <a:off x="4648200" y="3585408"/>
            <a:ext cx="0" cy="3810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21524751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wipe(up)">
                                      <p:cBhvr>
                                        <p:cTn id="16"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39</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05</a:t>
            </a:r>
          </a:p>
        </p:txBody>
      </p:sp>
      <p:sp>
        <p:nvSpPr>
          <p:cNvPr id="13" name="矩形 12"/>
          <p:cNvSpPr/>
          <p:nvPr/>
        </p:nvSpPr>
        <p:spPr>
          <a:xfrm>
            <a:off x="1055068" y="283409"/>
            <a:ext cx="149303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信息与数据</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15" name="Rectangle 3">
            <a:extLst>
              <a:ext uri="{FF2B5EF4-FFF2-40B4-BE49-F238E27FC236}">
                <a16:creationId xmlns:a16="http://schemas.microsoft.com/office/drawing/2014/main" id="{8BA20D3A-5B72-4A52-A05B-CB52FBC3ACFD}"/>
              </a:ext>
            </a:extLst>
          </p:cNvPr>
          <p:cNvSpPr txBox="1">
            <a:spLocks noRot="1" noChangeArrowheads="1"/>
          </p:cNvSpPr>
          <p:nvPr/>
        </p:nvSpPr>
        <p:spPr>
          <a:xfrm>
            <a:off x="685800" y="893192"/>
            <a:ext cx="8229600" cy="2262981"/>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10000"/>
              </a:lnSpc>
              <a:buNone/>
            </a:pPr>
            <a:r>
              <a:rPr lang="zh-CN" altLang="en-US" sz="2000" b="1" dirty="0">
                <a:ea typeface="华文中宋" panose="02010600040101010101" pitchFamily="2" charset="-122"/>
              </a:rPr>
              <a:t>信息与数据形影不离</a:t>
            </a:r>
          </a:p>
          <a:p>
            <a:pPr>
              <a:lnSpc>
                <a:spcPct val="110000"/>
              </a:lnSpc>
              <a:buNone/>
            </a:pPr>
            <a:r>
              <a:rPr lang="zh-CN" altLang="en-US" sz="2000" b="1" dirty="0">
                <a:ea typeface="华文中宋" panose="02010600040101010101" pitchFamily="2" charset="-122"/>
              </a:rPr>
              <a:t>数据：是指在信息处理中，信息载体上反映信息内容、接收者可以识别的符号</a:t>
            </a:r>
          </a:p>
          <a:p>
            <a:pPr>
              <a:lnSpc>
                <a:spcPct val="110000"/>
              </a:lnSpc>
              <a:buNone/>
            </a:pPr>
            <a:r>
              <a:rPr lang="zh-CN" altLang="en-US" sz="2000" b="1" dirty="0">
                <a:ea typeface="华文中宋" panose="02010600040101010101" pitchFamily="2" charset="-122"/>
              </a:rPr>
              <a:t>数据是信息的具体表现形式，它反映信息内容并可为接收者识别。</a:t>
            </a:r>
          </a:p>
          <a:p>
            <a:pPr>
              <a:buFont typeface="Wingdings" panose="05000000000000000000" pitchFamily="2" charset="2"/>
              <a:buNone/>
            </a:pPr>
            <a:endParaRPr lang="en-US" altLang="zh-CN" sz="1400" dirty="0"/>
          </a:p>
        </p:txBody>
      </p:sp>
      <p:sp>
        <p:nvSpPr>
          <p:cNvPr id="20" name="Rectangle 4">
            <a:extLst>
              <a:ext uri="{FF2B5EF4-FFF2-40B4-BE49-F238E27FC236}">
                <a16:creationId xmlns:a16="http://schemas.microsoft.com/office/drawing/2014/main" id="{F70DAA09-BC82-4FA7-8267-728D6D1960CB}"/>
              </a:ext>
            </a:extLst>
          </p:cNvPr>
          <p:cNvSpPr>
            <a:spLocks noChangeArrowheads="1"/>
          </p:cNvSpPr>
          <p:nvPr/>
        </p:nvSpPr>
        <p:spPr bwMode="auto">
          <a:xfrm>
            <a:off x="3057087" y="3851151"/>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rgbClr val="CC0066"/>
                </a:solidFill>
                <a:ea typeface="华文楷体" panose="02010600040101010101" pitchFamily="2" charset="-122"/>
              </a:rPr>
              <a:t>载体</a:t>
            </a:r>
          </a:p>
        </p:txBody>
      </p:sp>
      <p:sp>
        <p:nvSpPr>
          <p:cNvPr id="21" name="Rectangle 5">
            <a:extLst>
              <a:ext uri="{FF2B5EF4-FFF2-40B4-BE49-F238E27FC236}">
                <a16:creationId xmlns:a16="http://schemas.microsoft.com/office/drawing/2014/main" id="{22ABCAE9-CB5B-4CC8-A083-FDB277179439}"/>
              </a:ext>
            </a:extLst>
          </p:cNvPr>
          <p:cNvSpPr>
            <a:spLocks noChangeArrowheads="1"/>
          </p:cNvSpPr>
          <p:nvPr/>
        </p:nvSpPr>
        <p:spPr bwMode="auto">
          <a:xfrm>
            <a:off x="594874" y="3889251"/>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信源</a:t>
            </a:r>
          </a:p>
        </p:txBody>
      </p:sp>
      <p:sp>
        <p:nvSpPr>
          <p:cNvPr id="22" name="Line 6">
            <a:extLst>
              <a:ext uri="{FF2B5EF4-FFF2-40B4-BE49-F238E27FC236}">
                <a16:creationId xmlns:a16="http://schemas.microsoft.com/office/drawing/2014/main" id="{003BB27C-D970-4DF9-B658-99A0ECC7E7A5}"/>
              </a:ext>
            </a:extLst>
          </p:cNvPr>
          <p:cNvSpPr>
            <a:spLocks noChangeShapeType="1"/>
          </p:cNvSpPr>
          <p:nvPr/>
        </p:nvSpPr>
        <p:spPr bwMode="auto">
          <a:xfrm flipV="1">
            <a:off x="5962212" y="3388043"/>
            <a:ext cx="0" cy="381000"/>
          </a:xfrm>
          <a:prstGeom prst="line">
            <a:avLst/>
          </a:prstGeom>
          <a:noFill/>
          <a:ln w="57150">
            <a:solidFill>
              <a:schemeClr val="tx1"/>
            </a:solidFill>
            <a:round/>
            <a:headEn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
        <p:nvSpPr>
          <p:cNvPr id="23" name="Rectangle 7">
            <a:extLst>
              <a:ext uri="{FF2B5EF4-FFF2-40B4-BE49-F238E27FC236}">
                <a16:creationId xmlns:a16="http://schemas.microsoft.com/office/drawing/2014/main" id="{F5A6A422-EACB-4F0B-9AF4-2774F12B8A31}"/>
              </a:ext>
            </a:extLst>
          </p:cNvPr>
          <p:cNvSpPr>
            <a:spLocks noChangeArrowheads="1"/>
          </p:cNvSpPr>
          <p:nvPr/>
        </p:nvSpPr>
        <p:spPr bwMode="auto">
          <a:xfrm>
            <a:off x="5352612" y="2781672"/>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rgbClr val="003300"/>
                </a:solidFill>
                <a:ea typeface="华文楷体" panose="02010600040101010101" pitchFamily="2" charset="-122"/>
              </a:rPr>
              <a:t>数据</a:t>
            </a:r>
          </a:p>
        </p:txBody>
      </p:sp>
      <p:sp>
        <p:nvSpPr>
          <p:cNvPr id="24" name="Rectangle 8">
            <a:extLst>
              <a:ext uri="{FF2B5EF4-FFF2-40B4-BE49-F238E27FC236}">
                <a16:creationId xmlns:a16="http://schemas.microsoft.com/office/drawing/2014/main" id="{34E0C3C2-A93B-4826-9EF5-48AC9F265FF1}"/>
              </a:ext>
            </a:extLst>
          </p:cNvPr>
          <p:cNvSpPr>
            <a:spLocks noChangeArrowheads="1"/>
          </p:cNvSpPr>
          <p:nvPr/>
        </p:nvSpPr>
        <p:spPr bwMode="auto">
          <a:xfrm>
            <a:off x="7119499" y="3813051"/>
            <a:ext cx="12954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信宿</a:t>
            </a:r>
          </a:p>
        </p:txBody>
      </p:sp>
    </p:spTree>
    <p:extLst>
      <p:ext uri="{BB962C8B-B14F-4D97-AF65-F5344CB8AC3E}">
        <p14:creationId xmlns:p14="http://schemas.microsoft.com/office/powerpoint/2010/main" val="27463212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down)">
                                      <p:cBhvr>
                                        <p:cTn id="12"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a:t>
            </a:fld>
            <a:endParaRPr lang="zh-CN" altLang="en-US" dirty="0"/>
          </a:p>
        </p:txBody>
      </p:sp>
      <p:sp>
        <p:nvSpPr>
          <p:cNvPr id="11" name="矩形 10"/>
          <p:cNvSpPr/>
          <p:nvPr/>
        </p:nvSpPr>
        <p:spPr>
          <a:xfrm>
            <a:off x="395537" y="655452"/>
            <a:ext cx="5678694" cy="4571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3" name="矩形 12"/>
          <p:cNvSpPr/>
          <p:nvPr/>
        </p:nvSpPr>
        <p:spPr>
          <a:xfrm>
            <a:off x="469652" y="123478"/>
            <a:ext cx="1941876" cy="500135"/>
          </a:xfrm>
          <a:prstGeom prst="rect">
            <a:avLst/>
          </a:prstGeom>
        </p:spPr>
        <p:txBody>
          <a:bodyPr wrap="none" lIns="68579" tIns="34289" rIns="68579" bIns="34289">
            <a:spAutoFit/>
          </a:bodyPr>
          <a:lstStyle/>
          <a:p>
            <a:pPr defTabSz="685783">
              <a:defRPr/>
            </a:pPr>
            <a:r>
              <a:rPr lang="zh-CN" altLang="en-US" sz="2800" b="1" dirty="0">
                <a:solidFill>
                  <a:srgbClr val="2E2B25"/>
                </a:solidFill>
                <a:latin typeface="黑体" panose="02010609060101010101" pitchFamily="49" charset="-122"/>
                <a:ea typeface="黑体" panose="02010609060101010101" pitchFamily="49" charset="-122"/>
                <a:cs typeface="Segoe UI" panose="020B0502040204020203" pitchFamily="34" charset="0"/>
              </a:rPr>
              <a:t>关于本课程</a:t>
            </a:r>
            <a:endParaRPr lang="en-US" altLang="zh-CN" sz="28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grpSp>
        <p:nvGrpSpPr>
          <p:cNvPr id="19" name="Group 4">
            <a:extLst>
              <a:ext uri="{FF2B5EF4-FFF2-40B4-BE49-F238E27FC236}">
                <a16:creationId xmlns:a16="http://schemas.microsoft.com/office/drawing/2014/main" id="{859F69F8-413F-43B6-A794-5A57B13C802C}"/>
              </a:ext>
            </a:extLst>
          </p:cNvPr>
          <p:cNvGrpSpPr>
            <a:grpSpLocks/>
          </p:cNvGrpSpPr>
          <p:nvPr/>
        </p:nvGrpSpPr>
        <p:grpSpPr bwMode="auto">
          <a:xfrm>
            <a:off x="1115616" y="785634"/>
            <a:ext cx="7418784" cy="4018363"/>
            <a:chOff x="0" y="0"/>
            <a:chExt cx="12060" cy="8568"/>
          </a:xfrm>
        </p:grpSpPr>
        <p:sp>
          <p:nvSpPr>
            <p:cNvPr id="20" name="Oval 5">
              <a:extLst>
                <a:ext uri="{FF2B5EF4-FFF2-40B4-BE49-F238E27FC236}">
                  <a16:creationId xmlns:a16="http://schemas.microsoft.com/office/drawing/2014/main" id="{FD5C4C65-AE03-4CDF-8577-816412D715F0}"/>
                </a:ext>
              </a:extLst>
            </p:cNvPr>
            <p:cNvSpPr>
              <a:spLocks noChangeArrowheads="1"/>
            </p:cNvSpPr>
            <p:nvPr/>
          </p:nvSpPr>
          <p:spPr bwMode="auto">
            <a:xfrm>
              <a:off x="0" y="625"/>
              <a:ext cx="12060" cy="7255"/>
            </a:xfrm>
            <a:prstGeom prst="ellipse">
              <a:avLst/>
            </a:prstGeom>
            <a:gradFill rotWithShape="0">
              <a:gsLst>
                <a:gs pos="0">
                  <a:srgbClr val="6C6C6C"/>
                </a:gs>
                <a:gs pos="100000">
                  <a:srgbClr val="EAEAEA"/>
                </a:gs>
              </a:gsLst>
              <a:path path="shape">
                <a:fillToRect l="50000" t="50000" r="50000" b="50000"/>
              </a:path>
            </a:gradFill>
            <a:ln w="9525">
              <a:solidFill>
                <a:srgbClr val="DDDDDD"/>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en-US"/>
            </a:p>
          </p:txBody>
        </p:sp>
        <p:sp>
          <p:nvSpPr>
            <p:cNvPr id="21" name="AutoShape 6">
              <a:extLst>
                <a:ext uri="{FF2B5EF4-FFF2-40B4-BE49-F238E27FC236}">
                  <a16:creationId xmlns:a16="http://schemas.microsoft.com/office/drawing/2014/main" id="{A41F08B5-90F4-4C16-B29E-602239EB3D20}"/>
                </a:ext>
              </a:extLst>
            </p:cNvPr>
            <p:cNvSpPr>
              <a:spLocks noChangeArrowheads="1"/>
            </p:cNvSpPr>
            <p:nvPr/>
          </p:nvSpPr>
          <p:spPr bwMode="auto">
            <a:xfrm rot="-7024503">
              <a:off x="2208" y="365"/>
              <a:ext cx="7880" cy="7880"/>
            </a:xfrm>
            <a:custGeom>
              <a:avLst/>
              <a:gdLst>
                <a:gd name="T0" fmla="*/ 191 w 21600"/>
                <a:gd name="T1" fmla="*/ 0 h 21600"/>
                <a:gd name="T2" fmla="*/ 146 w 21600"/>
                <a:gd name="T3" fmla="*/ 74 h 21600"/>
                <a:gd name="T4" fmla="*/ 191 w 21600"/>
                <a:gd name="T5" fmla="*/ 131 h 21600"/>
                <a:gd name="T6" fmla="*/ 236 w 21600"/>
                <a:gd name="T7" fmla="*/ 74 h 21600"/>
                <a:gd name="T8" fmla="*/ 0 60000 65536"/>
                <a:gd name="T9" fmla="*/ 0 60000 65536"/>
                <a:gd name="T10" fmla="*/ 0 60000 65536"/>
                <a:gd name="T11" fmla="*/ 0 60000 65536"/>
                <a:gd name="T12" fmla="*/ 5211 w 21600"/>
                <a:gd name="T13" fmla="*/ 0 h 21600"/>
                <a:gd name="T14" fmla="*/ 16389 w 21600"/>
                <a:gd name="T15" fmla="*/ 7862 h 21600"/>
              </a:gdLst>
              <a:ahLst/>
              <a:cxnLst>
                <a:cxn ang="T8">
                  <a:pos x="T0" y="T1"/>
                </a:cxn>
                <a:cxn ang="T9">
                  <a:pos x="T2" y="T3"/>
                </a:cxn>
                <a:cxn ang="T10">
                  <a:pos x="T4" y="T5"/>
                </a:cxn>
                <a:cxn ang="T11">
                  <a:pos x="T6" y="T7"/>
                </a:cxn>
              </a:cxnLst>
              <a:rect l="T12" t="T13" r="T14" b="T15"/>
              <a:pathLst>
                <a:path w="21600" h="21600">
                  <a:moveTo>
                    <a:pt x="9573" y="7593"/>
                  </a:moveTo>
                  <a:cubicBezTo>
                    <a:pt x="9964" y="7443"/>
                    <a:pt x="10380" y="7366"/>
                    <a:pt x="10800" y="7367"/>
                  </a:cubicBezTo>
                  <a:cubicBezTo>
                    <a:pt x="11219" y="7367"/>
                    <a:pt x="11635" y="7443"/>
                    <a:pt x="12026" y="7593"/>
                  </a:cubicBezTo>
                  <a:lnTo>
                    <a:pt x="14659" y="713"/>
                  </a:lnTo>
                  <a:cubicBezTo>
                    <a:pt x="13427" y="241"/>
                    <a:pt x="12119" y="-1"/>
                    <a:pt x="10799" y="0"/>
                  </a:cubicBezTo>
                  <a:cubicBezTo>
                    <a:pt x="9480" y="0"/>
                    <a:pt x="8172" y="241"/>
                    <a:pt x="6940" y="713"/>
                  </a:cubicBezTo>
                  <a:lnTo>
                    <a:pt x="9573" y="7593"/>
                  </a:lnTo>
                  <a:close/>
                </a:path>
              </a:pathLst>
            </a:custGeom>
            <a:solidFill>
              <a:srgbClr val="E81AA8"/>
            </a:solidFill>
            <a:ln w="9525">
              <a:round/>
              <a:headEnd/>
              <a:tailEnd/>
            </a:ln>
            <a:scene3d>
              <a:camera prst="legacyObliqueTopRight"/>
              <a:lightRig rig="legacyFlat3" dir="b"/>
            </a:scene3d>
            <a:sp3d extrusionH="430200" prstMaterial="legacyMatte">
              <a:bevelT w="13500" h="13500" prst="angle"/>
              <a:bevelB w="13500" h="13500" prst="angle"/>
              <a:extrusionClr>
                <a:srgbClr val="E81AA8"/>
              </a:extrusionClr>
              <a:contourClr>
                <a:srgbClr val="E81AA8"/>
              </a:contourClr>
            </a:sp3d>
          </p:spPr>
          <p:txBody>
            <a:bodyPr wrap="none" anchor="ctr">
              <a:flatTx/>
            </a:bodyPr>
            <a:lstStyle/>
            <a:p>
              <a:endParaRPr lang="zh-CN" altLang="en-US"/>
            </a:p>
          </p:txBody>
        </p:sp>
        <p:sp>
          <p:nvSpPr>
            <p:cNvPr id="22" name="AutoShape 7">
              <a:extLst>
                <a:ext uri="{FF2B5EF4-FFF2-40B4-BE49-F238E27FC236}">
                  <a16:creationId xmlns:a16="http://schemas.microsoft.com/office/drawing/2014/main" id="{560F7593-453E-4CC7-96FF-C1CBF75E9B8F}"/>
                </a:ext>
              </a:extLst>
            </p:cNvPr>
            <p:cNvSpPr>
              <a:spLocks noChangeArrowheads="1"/>
            </p:cNvSpPr>
            <p:nvPr/>
          </p:nvSpPr>
          <p:spPr bwMode="auto">
            <a:xfrm rot="-9692818">
              <a:off x="1948" y="365"/>
              <a:ext cx="7880" cy="7880"/>
            </a:xfrm>
            <a:custGeom>
              <a:avLst/>
              <a:gdLst>
                <a:gd name="T0" fmla="*/ 191 w 21600"/>
                <a:gd name="T1" fmla="*/ 0 h 21600"/>
                <a:gd name="T2" fmla="*/ 142 w 21600"/>
                <a:gd name="T3" fmla="*/ 77 h 21600"/>
                <a:gd name="T4" fmla="*/ 191 w 21600"/>
                <a:gd name="T5" fmla="*/ 134 h 21600"/>
                <a:gd name="T6" fmla="*/ 241 w 21600"/>
                <a:gd name="T7" fmla="*/ 77 h 21600"/>
                <a:gd name="T8" fmla="*/ 0 60000 65536"/>
                <a:gd name="T9" fmla="*/ 0 60000 65536"/>
                <a:gd name="T10" fmla="*/ 0 60000 65536"/>
                <a:gd name="T11" fmla="*/ 0 60000 65536"/>
                <a:gd name="T12" fmla="*/ 4789 w 21600"/>
                <a:gd name="T13" fmla="*/ 0 h 21600"/>
                <a:gd name="T14" fmla="*/ 16811 w 21600"/>
                <a:gd name="T15" fmla="*/ 8125 h 21600"/>
              </a:gdLst>
              <a:ahLst/>
              <a:cxnLst>
                <a:cxn ang="T8">
                  <a:pos x="T0" y="T1"/>
                </a:cxn>
                <a:cxn ang="T9">
                  <a:pos x="T2" y="T3"/>
                </a:cxn>
                <a:cxn ang="T10">
                  <a:pos x="T4" y="T5"/>
                </a:cxn>
                <a:cxn ang="T11">
                  <a:pos x="T6" y="T7"/>
                </a:cxn>
              </a:cxnLst>
              <a:rect l="T12" t="T13" r="T14" b="T15"/>
              <a:pathLst>
                <a:path w="21600" h="21600">
                  <a:moveTo>
                    <a:pt x="9523" y="7844"/>
                  </a:moveTo>
                  <a:cubicBezTo>
                    <a:pt x="9926" y="7669"/>
                    <a:pt x="10360" y="7579"/>
                    <a:pt x="10800" y="7580"/>
                  </a:cubicBezTo>
                  <a:cubicBezTo>
                    <a:pt x="11239" y="7580"/>
                    <a:pt x="11673" y="7669"/>
                    <a:pt x="12076" y="7844"/>
                  </a:cubicBezTo>
                  <a:lnTo>
                    <a:pt x="15083" y="885"/>
                  </a:lnTo>
                  <a:cubicBezTo>
                    <a:pt x="13730" y="301"/>
                    <a:pt x="12273" y="-1"/>
                    <a:pt x="10799" y="0"/>
                  </a:cubicBezTo>
                  <a:cubicBezTo>
                    <a:pt x="9326" y="0"/>
                    <a:pt x="7869" y="301"/>
                    <a:pt x="6516" y="885"/>
                  </a:cubicBezTo>
                  <a:lnTo>
                    <a:pt x="9523" y="7844"/>
                  </a:lnTo>
                  <a:close/>
                </a:path>
              </a:pathLst>
            </a:custGeom>
            <a:solidFill>
              <a:srgbClr val="FF99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23" name="AutoShape 8">
              <a:extLst>
                <a:ext uri="{FF2B5EF4-FFF2-40B4-BE49-F238E27FC236}">
                  <a16:creationId xmlns:a16="http://schemas.microsoft.com/office/drawing/2014/main" id="{F5C76B9D-DCA9-47C0-9598-6D7D7CF93055}"/>
                </a:ext>
              </a:extLst>
            </p:cNvPr>
            <p:cNvSpPr>
              <a:spLocks noChangeArrowheads="1"/>
            </p:cNvSpPr>
            <p:nvPr/>
          </p:nvSpPr>
          <p:spPr bwMode="auto">
            <a:xfrm rot="-3710555">
              <a:off x="2204" y="479"/>
              <a:ext cx="7882" cy="7880"/>
            </a:xfrm>
            <a:custGeom>
              <a:avLst/>
              <a:gdLst>
                <a:gd name="T0" fmla="*/ 192 w 21600"/>
                <a:gd name="T1" fmla="*/ 0 h 21600"/>
                <a:gd name="T2" fmla="*/ 142 w 21600"/>
                <a:gd name="T3" fmla="*/ 82 h 21600"/>
                <a:gd name="T4" fmla="*/ 192 w 21600"/>
                <a:gd name="T5" fmla="*/ 142 h 21600"/>
                <a:gd name="T6" fmla="*/ 241 w 21600"/>
                <a:gd name="T7" fmla="*/ 82 h 21600"/>
                <a:gd name="T8" fmla="*/ 0 60000 65536"/>
                <a:gd name="T9" fmla="*/ 0 60000 65536"/>
                <a:gd name="T10" fmla="*/ 0 60000 65536"/>
                <a:gd name="T11" fmla="*/ 0 60000 65536"/>
                <a:gd name="T12" fmla="*/ 4634 w 21600"/>
                <a:gd name="T13" fmla="*/ 0 h 21600"/>
                <a:gd name="T14" fmla="*/ 16966 w 21600"/>
                <a:gd name="T15" fmla="*/ 8522 h 21600"/>
              </a:gdLst>
              <a:ahLst/>
              <a:cxnLst>
                <a:cxn ang="T8">
                  <a:pos x="T0" y="T1"/>
                </a:cxn>
                <a:cxn ang="T9">
                  <a:pos x="T2" y="T3"/>
                </a:cxn>
                <a:cxn ang="T10">
                  <a:pos x="T4" y="T5"/>
                </a:cxn>
                <a:cxn ang="T11">
                  <a:pos x="T6" y="T7"/>
                </a:cxn>
              </a:cxnLst>
              <a:rect l="T12" t="T13" r="T14" b="T15"/>
              <a:pathLst>
                <a:path w="21600" h="21600">
                  <a:moveTo>
                    <a:pt x="9659" y="8270"/>
                  </a:moveTo>
                  <a:cubicBezTo>
                    <a:pt x="10017" y="8108"/>
                    <a:pt x="10406" y="8024"/>
                    <a:pt x="10800" y="8025"/>
                  </a:cubicBezTo>
                  <a:cubicBezTo>
                    <a:pt x="11193" y="8025"/>
                    <a:pt x="11582" y="8108"/>
                    <a:pt x="11940" y="8270"/>
                  </a:cubicBezTo>
                  <a:lnTo>
                    <a:pt x="15240" y="954"/>
                  </a:lnTo>
                  <a:cubicBezTo>
                    <a:pt x="13844" y="325"/>
                    <a:pt x="12330" y="-1"/>
                    <a:pt x="10799" y="0"/>
                  </a:cubicBezTo>
                  <a:cubicBezTo>
                    <a:pt x="9269" y="0"/>
                    <a:pt x="7755" y="325"/>
                    <a:pt x="6359" y="954"/>
                  </a:cubicBezTo>
                  <a:lnTo>
                    <a:pt x="9659" y="8270"/>
                  </a:lnTo>
                  <a:close/>
                </a:path>
              </a:pathLst>
            </a:custGeom>
            <a:gradFill rotWithShape="0">
              <a:gsLst>
                <a:gs pos="0">
                  <a:srgbClr val="DEF0CC"/>
                </a:gs>
                <a:gs pos="100000">
                  <a:srgbClr val="C0CFB0"/>
                </a:gs>
              </a:gsLst>
              <a:lin ang="0" scaled="1"/>
            </a:gradFill>
            <a:ln w="9525">
              <a:round/>
              <a:headEnd/>
              <a:tailEnd/>
            </a:ln>
            <a:scene3d>
              <a:camera prst="legacyObliqueTopRight"/>
              <a:lightRig rig="legacyFlat3" dir="b"/>
            </a:scene3d>
            <a:sp3d extrusionH="430200" prstMaterial="legacyMatte">
              <a:bevelT w="13500" h="13500" prst="angle"/>
              <a:bevelB w="13500" h="13500" prst="angle"/>
              <a:extrusionClr>
                <a:srgbClr val="DEF0CC"/>
              </a:extrusionClr>
              <a:contourClr>
                <a:srgbClr val="DEF0CC"/>
              </a:contourClr>
            </a:sp3d>
          </p:spPr>
          <p:txBody>
            <a:bodyPr wrap="none" anchor="ctr">
              <a:flatTx/>
            </a:bodyPr>
            <a:lstStyle/>
            <a:p>
              <a:endParaRPr lang="zh-CN" altLang="en-US"/>
            </a:p>
          </p:txBody>
        </p:sp>
        <p:sp>
          <p:nvSpPr>
            <p:cNvPr id="24" name="AutoShape 9">
              <a:extLst>
                <a:ext uri="{FF2B5EF4-FFF2-40B4-BE49-F238E27FC236}">
                  <a16:creationId xmlns:a16="http://schemas.microsoft.com/office/drawing/2014/main" id="{C25F7053-00E9-4986-8C2A-6DBAF9FB018D}"/>
                </a:ext>
              </a:extLst>
            </p:cNvPr>
            <p:cNvSpPr>
              <a:spLocks noChangeArrowheads="1"/>
            </p:cNvSpPr>
            <p:nvPr/>
          </p:nvSpPr>
          <p:spPr bwMode="auto">
            <a:xfrm rot="6952149">
              <a:off x="1948" y="365"/>
              <a:ext cx="7880" cy="7880"/>
            </a:xfrm>
            <a:custGeom>
              <a:avLst/>
              <a:gdLst>
                <a:gd name="T0" fmla="*/ 191 w 21600"/>
                <a:gd name="T1" fmla="*/ 0 h 21600"/>
                <a:gd name="T2" fmla="*/ 97 w 21600"/>
                <a:gd name="T3" fmla="*/ 118 h 21600"/>
                <a:gd name="T4" fmla="*/ 191 w 21600"/>
                <a:gd name="T5" fmla="*/ 144 h 21600"/>
                <a:gd name="T6" fmla="*/ 286 w 21600"/>
                <a:gd name="T7" fmla="*/ 118 h 21600"/>
                <a:gd name="T8" fmla="*/ 0 60000 65536"/>
                <a:gd name="T9" fmla="*/ 0 60000 65536"/>
                <a:gd name="T10" fmla="*/ 0 60000 65536"/>
                <a:gd name="T11" fmla="*/ 0 60000 65536"/>
                <a:gd name="T12" fmla="*/ 976 w 21600"/>
                <a:gd name="T13" fmla="*/ 0 h 21600"/>
                <a:gd name="T14" fmla="*/ 20624 w 21600"/>
                <a:gd name="T15" fmla="*/ 9684 h 21600"/>
              </a:gdLst>
              <a:ahLst/>
              <a:cxnLst>
                <a:cxn ang="T8">
                  <a:pos x="T0" y="T1"/>
                </a:cxn>
                <a:cxn ang="T9">
                  <a:pos x="T2" y="T3"/>
                </a:cxn>
                <a:cxn ang="T10">
                  <a:pos x="T4" y="T5"/>
                </a:cxn>
                <a:cxn ang="T11">
                  <a:pos x="T6" y="T7"/>
                </a:cxn>
              </a:cxnLst>
              <a:rect l="T12" t="T13" r="T14" b="T15"/>
              <a:pathLst>
                <a:path w="21600" h="21600">
                  <a:moveTo>
                    <a:pt x="8672" y="9157"/>
                  </a:moveTo>
                  <a:cubicBezTo>
                    <a:pt x="9181" y="8498"/>
                    <a:pt x="9967" y="8111"/>
                    <a:pt x="10800" y="8112"/>
                  </a:cubicBezTo>
                  <a:cubicBezTo>
                    <a:pt x="11632" y="8112"/>
                    <a:pt x="12418" y="8498"/>
                    <a:pt x="12927" y="9157"/>
                  </a:cubicBezTo>
                  <a:lnTo>
                    <a:pt x="19348" y="4199"/>
                  </a:lnTo>
                  <a:cubicBezTo>
                    <a:pt x="17303" y="1551"/>
                    <a:pt x="14146" y="-1"/>
                    <a:pt x="10799" y="0"/>
                  </a:cubicBezTo>
                  <a:cubicBezTo>
                    <a:pt x="7453" y="0"/>
                    <a:pt x="4296" y="1551"/>
                    <a:pt x="2251" y="4199"/>
                  </a:cubicBezTo>
                  <a:lnTo>
                    <a:pt x="8672" y="9157"/>
                  </a:lnTo>
                  <a:close/>
                </a:path>
              </a:pathLst>
            </a:custGeom>
            <a:solidFill>
              <a:srgbClr val="FFCC00"/>
            </a:solidFill>
            <a:ln w="9525">
              <a:round/>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FFCC00"/>
              </a:contourClr>
            </a:sp3d>
          </p:spPr>
          <p:txBody>
            <a:bodyPr wrap="none" anchor="ctr">
              <a:flatTx/>
            </a:bodyPr>
            <a:lstStyle/>
            <a:p>
              <a:endParaRPr lang="zh-CN" altLang="en-US"/>
            </a:p>
          </p:txBody>
        </p:sp>
        <p:sp>
          <p:nvSpPr>
            <p:cNvPr id="25" name="AutoShape 10">
              <a:extLst>
                <a:ext uri="{FF2B5EF4-FFF2-40B4-BE49-F238E27FC236}">
                  <a16:creationId xmlns:a16="http://schemas.microsoft.com/office/drawing/2014/main" id="{9E0E612C-0D44-4CBA-AE38-F977127EBC54}"/>
                </a:ext>
              </a:extLst>
            </p:cNvPr>
            <p:cNvSpPr>
              <a:spLocks noChangeArrowheads="1"/>
            </p:cNvSpPr>
            <p:nvPr/>
          </p:nvSpPr>
          <p:spPr bwMode="auto">
            <a:xfrm rot="471199">
              <a:off x="2150" y="493"/>
              <a:ext cx="7880" cy="7880"/>
            </a:xfrm>
            <a:custGeom>
              <a:avLst/>
              <a:gdLst>
                <a:gd name="T0" fmla="*/ 191 w 21600"/>
                <a:gd name="T1" fmla="*/ 0 h 21600"/>
                <a:gd name="T2" fmla="*/ 112 w 21600"/>
                <a:gd name="T3" fmla="*/ 94 h 21600"/>
                <a:gd name="T4" fmla="*/ 191 w 21600"/>
                <a:gd name="T5" fmla="*/ 131 h 21600"/>
                <a:gd name="T6" fmla="*/ 271 w 21600"/>
                <a:gd name="T7" fmla="*/ 94 h 21600"/>
                <a:gd name="T8" fmla="*/ 0 60000 65536"/>
                <a:gd name="T9" fmla="*/ 0 60000 65536"/>
                <a:gd name="T10" fmla="*/ 0 60000 65536"/>
                <a:gd name="T11" fmla="*/ 0 60000 65536"/>
                <a:gd name="T12" fmla="*/ 2407 w 21600"/>
                <a:gd name="T13" fmla="*/ 0 h 21600"/>
                <a:gd name="T14" fmla="*/ 19193 w 21600"/>
                <a:gd name="T15" fmla="*/ 8667 h 21600"/>
              </a:gdLst>
              <a:ahLst/>
              <a:cxnLst>
                <a:cxn ang="T8">
                  <a:pos x="T0" y="T1"/>
                </a:cxn>
                <a:cxn ang="T9">
                  <a:pos x="T2" y="T3"/>
                </a:cxn>
                <a:cxn ang="T10">
                  <a:pos x="T4" y="T5"/>
                </a:cxn>
                <a:cxn ang="T11">
                  <a:pos x="T6" y="T7"/>
                </a:cxn>
              </a:cxnLst>
              <a:rect l="T12" t="T13" r="T14" b="T15"/>
              <a:pathLst>
                <a:path w="21600" h="21600">
                  <a:moveTo>
                    <a:pt x="8664" y="8171"/>
                  </a:moveTo>
                  <a:cubicBezTo>
                    <a:pt x="9267" y="7680"/>
                    <a:pt x="10022" y="7412"/>
                    <a:pt x="10800" y="7413"/>
                  </a:cubicBezTo>
                  <a:cubicBezTo>
                    <a:pt x="11577" y="7413"/>
                    <a:pt x="12332" y="7680"/>
                    <a:pt x="12935" y="8171"/>
                  </a:cubicBezTo>
                  <a:lnTo>
                    <a:pt x="17610" y="2417"/>
                  </a:lnTo>
                  <a:cubicBezTo>
                    <a:pt x="15685" y="853"/>
                    <a:pt x="13280" y="-1"/>
                    <a:pt x="10799" y="0"/>
                  </a:cubicBezTo>
                  <a:cubicBezTo>
                    <a:pt x="8319" y="0"/>
                    <a:pt x="5914" y="853"/>
                    <a:pt x="3989" y="2417"/>
                  </a:cubicBezTo>
                  <a:lnTo>
                    <a:pt x="8664" y="8171"/>
                  </a:lnTo>
                  <a:close/>
                </a:path>
              </a:pathLst>
            </a:custGeom>
            <a:gradFill rotWithShape="0">
              <a:gsLst>
                <a:gs pos="0">
                  <a:srgbClr val="CCECFF"/>
                </a:gs>
                <a:gs pos="100000">
                  <a:srgbClr val="B0CCDC"/>
                </a:gs>
              </a:gsLst>
              <a:lin ang="5400000" scaled="1"/>
            </a:gradFill>
            <a:ln w="9525">
              <a:round/>
              <a:headEnd/>
              <a:tailEnd/>
            </a:ln>
            <a:scene3d>
              <a:camera prst="legacyObliqueTopRight"/>
              <a:lightRig rig="legacyFlat3" dir="b"/>
            </a:scene3d>
            <a:sp3d extrusionH="430200" prstMaterial="legacyMatte">
              <a:bevelT w="13500" h="13500" prst="angle"/>
              <a:bevelB w="13500" h="13500" prst="angle"/>
              <a:extrusionClr>
                <a:srgbClr val="CCECFF"/>
              </a:extrusionClr>
              <a:contourClr>
                <a:srgbClr val="CCECFF"/>
              </a:contourClr>
            </a:sp3d>
          </p:spPr>
          <p:txBody>
            <a:bodyPr wrap="none" anchor="ctr">
              <a:flatTx/>
            </a:bodyPr>
            <a:lstStyle/>
            <a:p>
              <a:endParaRPr lang="zh-CN" altLang="en-US"/>
            </a:p>
          </p:txBody>
        </p:sp>
        <p:sp>
          <p:nvSpPr>
            <p:cNvPr id="26" name="Oval 11">
              <a:extLst>
                <a:ext uri="{FF2B5EF4-FFF2-40B4-BE49-F238E27FC236}">
                  <a16:creationId xmlns:a16="http://schemas.microsoft.com/office/drawing/2014/main" id="{BE820FDD-6C49-4DF9-AE86-BC4881856840}"/>
                </a:ext>
              </a:extLst>
            </p:cNvPr>
            <p:cNvSpPr>
              <a:spLocks noChangeArrowheads="1"/>
            </p:cNvSpPr>
            <p:nvPr/>
          </p:nvSpPr>
          <p:spPr bwMode="auto">
            <a:xfrm>
              <a:off x="2728" y="1103"/>
              <a:ext cx="1097" cy="1102"/>
            </a:xfrm>
            <a:prstGeom prst="ellipse">
              <a:avLst/>
            </a:prstGeom>
            <a:gradFill rotWithShape="0">
              <a:gsLst>
                <a:gs pos="0">
                  <a:srgbClr val="99CC00"/>
                </a:gs>
                <a:gs pos="100000">
                  <a:srgbClr val="475E0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000" b="1">
                  <a:solidFill>
                    <a:srgbClr val="FFFFFF"/>
                  </a:solidFill>
                </a:rPr>
                <a:t>信息政策</a:t>
              </a:r>
            </a:p>
          </p:txBody>
        </p:sp>
        <p:sp>
          <p:nvSpPr>
            <p:cNvPr id="27" name="Oval 12">
              <a:extLst>
                <a:ext uri="{FF2B5EF4-FFF2-40B4-BE49-F238E27FC236}">
                  <a16:creationId xmlns:a16="http://schemas.microsoft.com/office/drawing/2014/main" id="{6E4F5343-72CC-438D-B25D-60D8234BFF4A}"/>
                </a:ext>
              </a:extLst>
            </p:cNvPr>
            <p:cNvSpPr>
              <a:spLocks noChangeArrowheads="1"/>
            </p:cNvSpPr>
            <p:nvPr/>
          </p:nvSpPr>
          <p:spPr bwMode="auto">
            <a:xfrm>
              <a:off x="1740" y="3190"/>
              <a:ext cx="1105" cy="1100"/>
            </a:xfrm>
            <a:prstGeom prst="ellipse">
              <a:avLst/>
            </a:prstGeom>
            <a:gradFill rotWithShape="0">
              <a:gsLst>
                <a:gs pos="0">
                  <a:srgbClr val="99CC00"/>
                </a:gs>
                <a:gs pos="100000">
                  <a:srgbClr val="475E0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000" b="1">
                  <a:solidFill>
                    <a:srgbClr val="FFFFFF"/>
                  </a:solidFill>
                </a:rPr>
                <a:t>知识管理</a:t>
              </a:r>
            </a:p>
          </p:txBody>
        </p:sp>
        <p:sp>
          <p:nvSpPr>
            <p:cNvPr id="28" name="Oval 13">
              <a:extLst>
                <a:ext uri="{FF2B5EF4-FFF2-40B4-BE49-F238E27FC236}">
                  <a16:creationId xmlns:a16="http://schemas.microsoft.com/office/drawing/2014/main" id="{938BA8EA-13E6-49BF-8066-77F113402DF9}"/>
                </a:ext>
              </a:extLst>
            </p:cNvPr>
            <p:cNvSpPr>
              <a:spLocks noChangeArrowheads="1"/>
            </p:cNvSpPr>
            <p:nvPr/>
          </p:nvSpPr>
          <p:spPr bwMode="auto">
            <a:xfrm>
              <a:off x="2043" y="2088"/>
              <a:ext cx="1102" cy="1102"/>
            </a:xfrm>
            <a:prstGeom prst="ellipse">
              <a:avLst/>
            </a:prstGeom>
            <a:gradFill rotWithShape="0">
              <a:gsLst>
                <a:gs pos="0">
                  <a:srgbClr val="99CC00"/>
                </a:gs>
                <a:gs pos="100000">
                  <a:srgbClr val="475E0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000" b="1" dirty="0">
                  <a:solidFill>
                    <a:srgbClr val="FFFFFF"/>
                  </a:solidFill>
                </a:rPr>
                <a:t>竞争情报</a:t>
              </a:r>
            </a:p>
          </p:txBody>
        </p:sp>
        <p:sp>
          <p:nvSpPr>
            <p:cNvPr id="29" name="Oval 14">
              <a:extLst>
                <a:ext uri="{FF2B5EF4-FFF2-40B4-BE49-F238E27FC236}">
                  <a16:creationId xmlns:a16="http://schemas.microsoft.com/office/drawing/2014/main" id="{17B20CCB-E9BE-43ED-82D7-9B1AD487AF98}"/>
                </a:ext>
              </a:extLst>
            </p:cNvPr>
            <p:cNvSpPr>
              <a:spLocks noChangeArrowheads="1"/>
            </p:cNvSpPr>
            <p:nvPr/>
          </p:nvSpPr>
          <p:spPr bwMode="auto">
            <a:xfrm>
              <a:off x="4553" y="130"/>
              <a:ext cx="1102" cy="1100"/>
            </a:xfrm>
            <a:prstGeom prst="ellipse">
              <a:avLst/>
            </a:prstGeom>
            <a:gradFill rotWithShape="0">
              <a:gsLst>
                <a:gs pos="0">
                  <a:srgbClr val="9CE6DD"/>
                </a:gs>
                <a:gs pos="100000">
                  <a:srgbClr val="38535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100" b="1">
                  <a:solidFill>
                    <a:srgbClr val="FFFFFF"/>
                  </a:solidFill>
                </a:rPr>
                <a:t>信息分布</a:t>
              </a:r>
            </a:p>
          </p:txBody>
        </p:sp>
        <p:sp>
          <p:nvSpPr>
            <p:cNvPr id="43" name="Oval 15">
              <a:extLst>
                <a:ext uri="{FF2B5EF4-FFF2-40B4-BE49-F238E27FC236}">
                  <a16:creationId xmlns:a16="http://schemas.microsoft.com/office/drawing/2014/main" id="{FE0F58D1-62A6-4D1B-B8D2-B82DE1A784FF}"/>
                </a:ext>
              </a:extLst>
            </p:cNvPr>
            <p:cNvSpPr>
              <a:spLocks noChangeArrowheads="1"/>
            </p:cNvSpPr>
            <p:nvPr/>
          </p:nvSpPr>
          <p:spPr bwMode="auto">
            <a:xfrm>
              <a:off x="5858" y="0"/>
              <a:ext cx="1097" cy="1103"/>
            </a:xfrm>
            <a:prstGeom prst="ellipse">
              <a:avLst/>
            </a:prstGeom>
            <a:gradFill rotWithShape="0">
              <a:gsLst>
                <a:gs pos="0">
                  <a:srgbClr val="9CE6DD"/>
                </a:gs>
                <a:gs pos="100000">
                  <a:srgbClr val="38535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100" b="1">
                  <a:solidFill>
                    <a:srgbClr val="FFFFFF"/>
                  </a:solidFill>
                </a:rPr>
                <a:t>信息组织</a:t>
              </a:r>
            </a:p>
          </p:txBody>
        </p:sp>
        <p:sp>
          <p:nvSpPr>
            <p:cNvPr id="44" name="Oval 16">
              <a:extLst>
                <a:ext uri="{FF2B5EF4-FFF2-40B4-BE49-F238E27FC236}">
                  <a16:creationId xmlns:a16="http://schemas.microsoft.com/office/drawing/2014/main" id="{DDFB9494-24C4-46FC-A821-04C48356C7AB}"/>
                </a:ext>
              </a:extLst>
            </p:cNvPr>
            <p:cNvSpPr>
              <a:spLocks noChangeArrowheads="1"/>
            </p:cNvSpPr>
            <p:nvPr/>
          </p:nvSpPr>
          <p:spPr bwMode="auto">
            <a:xfrm>
              <a:off x="7160" y="260"/>
              <a:ext cx="1103" cy="1100"/>
            </a:xfrm>
            <a:prstGeom prst="ellipse">
              <a:avLst/>
            </a:prstGeom>
            <a:gradFill rotWithShape="0">
              <a:gsLst>
                <a:gs pos="0">
                  <a:srgbClr val="9CE6DD"/>
                </a:gs>
                <a:gs pos="100000">
                  <a:srgbClr val="38535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100" b="1">
                  <a:solidFill>
                    <a:srgbClr val="FFFFFF"/>
                  </a:solidFill>
                </a:rPr>
                <a:t>信息生命周期</a:t>
              </a:r>
            </a:p>
          </p:txBody>
        </p:sp>
        <p:sp>
          <p:nvSpPr>
            <p:cNvPr id="45" name="Oval 17">
              <a:extLst>
                <a:ext uri="{FF2B5EF4-FFF2-40B4-BE49-F238E27FC236}">
                  <a16:creationId xmlns:a16="http://schemas.microsoft.com/office/drawing/2014/main" id="{2DA96AE3-396A-45A9-A679-74E26C8496F3}"/>
                </a:ext>
              </a:extLst>
            </p:cNvPr>
            <p:cNvSpPr>
              <a:spLocks noChangeArrowheads="1"/>
            </p:cNvSpPr>
            <p:nvPr/>
          </p:nvSpPr>
          <p:spPr bwMode="auto">
            <a:xfrm>
              <a:off x="2958" y="6840"/>
              <a:ext cx="937" cy="940"/>
            </a:xfrm>
            <a:prstGeom prst="ellipse">
              <a:avLst/>
            </a:prstGeom>
            <a:gradFill rotWithShape="0">
              <a:gsLst>
                <a:gs pos="0">
                  <a:srgbClr val="FF99FF"/>
                </a:gs>
                <a:gs pos="100000">
                  <a:srgbClr val="764776"/>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100" b="1">
                  <a:solidFill>
                    <a:srgbClr val="FFFFFF"/>
                  </a:solidFill>
                </a:rPr>
                <a:t>记录管理</a:t>
              </a:r>
            </a:p>
          </p:txBody>
        </p:sp>
        <p:sp>
          <p:nvSpPr>
            <p:cNvPr id="46" name="Oval 18">
              <a:extLst>
                <a:ext uri="{FF2B5EF4-FFF2-40B4-BE49-F238E27FC236}">
                  <a16:creationId xmlns:a16="http://schemas.microsoft.com/office/drawing/2014/main" id="{7D36DEE4-66D9-40BC-A96E-AA19E4155374}"/>
                </a:ext>
              </a:extLst>
            </p:cNvPr>
            <p:cNvSpPr>
              <a:spLocks noChangeArrowheads="1"/>
            </p:cNvSpPr>
            <p:nvPr/>
          </p:nvSpPr>
          <p:spPr bwMode="auto">
            <a:xfrm>
              <a:off x="2340" y="5900"/>
              <a:ext cx="938" cy="940"/>
            </a:xfrm>
            <a:prstGeom prst="ellipse">
              <a:avLst/>
            </a:prstGeom>
            <a:gradFill rotWithShape="0">
              <a:gsLst>
                <a:gs pos="0">
                  <a:srgbClr val="D60093"/>
                </a:gs>
                <a:gs pos="100000">
                  <a:srgbClr val="630044"/>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100" b="1"/>
                <a:t>信息资源管理</a:t>
              </a:r>
            </a:p>
          </p:txBody>
        </p:sp>
        <p:sp>
          <p:nvSpPr>
            <p:cNvPr id="47" name="Oval 19">
              <a:extLst>
                <a:ext uri="{FF2B5EF4-FFF2-40B4-BE49-F238E27FC236}">
                  <a16:creationId xmlns:a16="http://schemas.microsoft.com/office/drawing/2014/main" id="{0F42C556-6E25-4783-ACD8-FD3436190F25}"/>
                </a:ext>
              </a:extLst>
            </p:cNvPr>
            <p:cNvSpPr>
              <a:spLocks noChangeArrowheads="1"/>
            </p:cNvSpPr>
            <p:nvPr/>
          </p:nvSpPr>
          <p:spPr bwMode="auto">
            <a:xfrm>
              <a:off x="1873" y="4960"/>
              <a:ext cx="937" cy="940"/>
            </a:xfrm>
            <a:prstGeom prst="ellipse">
              <a:avLst/>
            </a:prstGeom>
            <a:gradFill rotWithShape="0">
              <a:gsLst>
                <a:gs pos="0">
                  <a:srgbClr val="D60093"/>
                </a:gs>
                <a:gs pos="100000">
                  <a:srgbClr val="630044"/>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100" b="1">
                  <a:solidFill>
                    <a:srgbClr val="FFFFFF"/>
                  </a:solidFill>
                </a:rPr>
                <a:t>信息</a:t>
              </a:r>
            </a:p>
          </p:txBody>
        </p:sp>
        <p:sp>
          <p:nvSpPr>
            <p:cNvPr id="48" name="Oval 20">
              <a:extLst>
                <a:ext uri="{FF2B5EF4-FFF2-40B4-BE49-F238E27FC236}">
                  <a16:creationId xmlns:a16="http://schemas.microsoft.com/office/drawing/2014/main" id="{96B8EDA2-4167-4FC7-B3E2-B43A8B873DD7}"/>
                </a:ext>
              </a:extLst>
            </p:cNvPr>
            <p:cNvSpPr>
              <a:spLocks noChangeArrowheads="1"/>
            </p:cNvSpPr>
            <p:nvPr/>
          </p:nvSpPr>
          <p:spPr bwMode="auto">
            <a:xfrm>
              <a:off x="3955" y="7440"/>
              <a:ext cx="943" cy="933"/>
            </a:xfrm>
            <a:prstGeom prst="ellipse">
              <a:avLst/>
            </a:prstGeom>
            <a:gradFill rotWithShape="0">
              <a:gsLst>
                <a:gs pos="0">
                  <a:srgbClr val="FF99FF"/>
                </a:gs>
                <a:gs pos="100000">
                  <a:srgbClr val="764776"/>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100" b="1">
                  <a:solidFill>
                    <a:srgbClr val="FFFFFF"/>
                  </a:solidFill>
                </a:rPr>
                <a:t>系统管理</a:t>
              </a:r>
            </a:p>
          </p:txBody>
        </p:sp>
        <p:sp>
          <p:nvSpPr>
            <p:cNvPr id="49" name="Oval 21">
              <a:extLst>
                <a:ext uri="{FF2B5EF4-FFF2-40B4-BE49-F238E27FC236}">
                  <a16:creationId xmlns:a16="http://schemas.microsoft.com/office/drawing/2014/main" id="{7AFFE832-E085-470E-ABB6-1BF80ABCCA23}"/>
                </a:ext>
              </a:extLst>
            </p:cNvPr>
            <p:cNvSpPr>
              <a:spLocks noChangeArrowheads="1"/>
            </p:cNvSpPr>
            <p:nvPr/>
          </p:nvSpPr>
          <p:spPr bwMode="auto">
            <a:xfrm>
              <a:off x="5058" y="7628"/>
              <a:ext cx="942" cy="940"/>
            </a:xfrm>
            <a:prstGeom prst="ellipse">
              <a:avLst/>
            </a:prstGeom>
            <a:gradFill rotWithShape="0">
              <a:gsLst>
                <a:gs pos="0">
                  <a:srgbClr val="FF99FF"/>
                </a:gs>
                <a:gs pos="100000">
                  <a:srgbClr val="764776"/>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100" b="1">
                  <a:solidFill>
                    <a:srgbClr val="FFFFFF"/>
                  </a:solidFill>
                </a:rPr>
                <a:t>资源管理</a:t>
              </a:r>
            </a:p>
          </p:txBody>
        </p:sp>
        <p:sp>
          <p:nvSpPr>
            <p:cNvPr id="50" name="Text Box 22">
              <a:extLst>
                <a:ext uri="{FF2B5EF4-FFF2-40B4-BE49-F238E27FC236}">
                  <a16:creationId xmlns:a16="http://schemas.microsoft.com/office/drawing/2014/main" id="{8A5C5C84-9090-40F8-BD89-CEF9CF4EFF48}"/>
                </a:ext>
              </a:extLst>
            </p:cNvPr>
            <p:cNvSpPr txBox="1">
              <a:spLocks noChangeArrowheads="1"/>
            </p:cNvSpPr>
            <p:nvPr/>
          </p:nvSpPr>
          <p:spPr bwMode="auto">
            <a:xfrm>
              <a:off x="5655" y="1428"/>
              <a:ext cx="1422" cy="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Times New Roman" panose="02020603050405020304" pitchFamily="18" charset="0"/>
                <a:buNone/>
              </a:pPr>
              <a:r>
                <a:rPr lang="zh-CN" altLang="en-US" sz="1400" b="1">
                  <a:solidFill>
                    <a:srgbClr val="000000"/>
                  </a:solidFill>
                </a:rPr>
                <a:t>内容视角</a:t>
              </a:r>
            </a:p>
          </p:txBody>
        </p:sp>
        <p:sp>
          <p:nvSpPr>
            <p:cNvPr id="51" name="Text Box 23">
              <a:extLst>
                <a:ext uri="{FF2B5EF4-FFF2-40B4-BE49-F238E27FC236}">
                  <a16:creationId xmlns:a16="http://schemas.microsoft.com/office/drawing/2014/main" id="{8081600D-EAD7-4989-A4FE-A9C2ECCB8A38}"/>
                </a:ext>
              </a:extLst>
            </p:cNvPr>
            <p:cNvSpPr txBox="1">
              <a:spLocks noChangeArrowheads="1"/>
            </p:cNvSpPr>
            <p:nvPr/>
          </p:nvSpPr>
          <p:spPr bwMode="auto">
            <a:xfrm>
              <a:off x="2915" y="5163"/>
              <a:ext cx="1422" cy="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Times New Roman" panose="02020603050405020304" pitchFamily="18" charset="0"/>
                <a:buNone/>
              </a:pPr>
              <a:r>
                <a:rPr lang="zh-CN" altLang="en-US" sz="1400" b="1">
                  <a:solidFill>
                    <a:srgbClr val="DCB6CD"/>
                  </a:solidFill>
                </a:rPr>
                <a:t>基本概念</a:t>
              </a:r>
            </a:p>
          </p:txBody>
        </p:sp>
        <p:sp>
          <p:nvSpPr>
            <p:cNvPr id="52" name="Text Box 24">
              <a:extLst>
                <a:ext uri="{FF2B5EF4-FFF2-40B4-BE49-F238E27FC236}">
                  <a16:creationId xmlns:a16="http://schemas.microsoft.com/office/drawing/2014/main" id="{93600DE6-2439-4CA9-8C22-59324DAC553E}"/>
                </a:ext>
              </a:extLst>
            </p:cNvPr>
            <p:cNvSpPr txBox="1">
              <a:spLocks noChangeArrowheads="1"/>
            </p:cNvSpPr>
            <p:nvPr/>
          </p:nvSpPr>
          <p:spPr bwMode="auto">
            <a:xfrm>
              <a:off x="4553" y="6360"/>
              <a:ext cx="1422" cy="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Times New Roman" panose="02020603050405020304" pitchFamily="18" charset="0"/>
                <a:buNone/>
              </a:pPr>
              <a:r>
                <a:rPr lang="zh-CN" altLang="en-US" sz="1400" b="1">
                  <a:solidFill>
                    <a:srgbClr val="000000"/>
                  </a:solidFill>
                </a:rPr>
                <a:t>理论基础</a:t>
              </a:r>
            </a:p>
          </p:txBody>
        </p:sp>
        <p:sp>
          <p:nvSpPr>
            <p:cNvPr id="53" name="AutoShape 25">
              <a:extLst>
                <a:ext uri="{FF2B5EF4-FFF2-40B4-BE49-F238E27FC236}">
                  <a16:creationId xmlns:a16="http://schemas.microsoft.com/office/drawing/2014/main" id="{D7D8E47F-99A5-46F6-9B24-41F4CF3B6692}"/>
                </a:ext>
              </a:extLst>
            </p:cNvPr>
            <p:cNvSpPr>
              <a:spLocks noChangeArrowheads="1"/>
            </p:cNvSpPr>
            <p:nvPr/>
          </p:nvSpPr>
          <p:spPr bwMode="auto">
            <a:xfrm rot="-3710555">
              <a:off x="3877" y="2147"/>
              <a:ext cx="4563" cy="4563"/>
            </a:xfrm>
            <a:custGeom>
              <a:avLst/>
              <a:gdLst>
                <a:gd name="T0" fmla="*/ 22 w 21600"/>
                <a:gd name="T1" fmla="*/ 0 h 21600"/>
                <a:gd name="T2" fmla="*/ 14 w 21600"/>
                <a:gd name="T3" fmla="*/ 10 h 21600"/>
                <a:gd name="T4" fmla="*/ 22 w 21600"/>
                <a:gd name="T5" fmla="*/ 15 h 21600"/>
                <a:gd name="T6" fmla="*/ 29 w 21600"/>
                <a:gd name="T7" fmla="*/ 10 h 21600"/>
                <a:gd name="T8" fmla="*/ 0 60000 65536"/>
                <a:gd name="T9" fmla="*/ 0 60000 65536"/>
                <a:gd name="T10" fmla="*/ 0 60000 65536"/>
                <a:gd name="T11" fmla="*/ 0 60000 65536"/>
                <a:gd name="T12" fmla="*/ 3446 w 21600"/>
                <a:gd name="T13" fmla="*/ 0 h 21600"/>
                <a:gd name="T14" fmla="*/ 18154 w 21600"/>
                <a:gd name="T15" fmla="*/ 8331 h 21600"/>
              </a:gdLst>
              <a:ahLst/>
              <a:cxnLst>
                <a:cxn ang="T8">
                  <a:pos x="T0" y="T1"/>
                </a:cxn>
                <a:cxn ang="T9">
                  <a:pos x="T2" y="T3"/>
                </a:cxn>
                <a:cxn ang="T10">
                  <a:pos x="T4" y="T5"/>
                </a:cxn>
                <a:cxn ang="T11">
                  <a:pos x="T6" y="T7"/>
                </a:cxn>
              </a:cxnLst>
              <a:rect l="T12" t="T13" r="T14" b="T15"/>
              <a:pathLst>
                <a:path w="21600" h="21600">
                  <a:moveTo>
                    <a:pt x="9028" y="7929"/>
                  </a:moveTo>
                  <a:cubicBezTo>
                    <a:pt x="9560" y="7601"/>
                    <a:pt x="10174" y="7426"/>
                    <a:pt x="10800" y="7427"/>
                  </a:cubicBezTo>
                  <a:cubicBezTo>
                    <a:pt x="11425" y="7427"/>
                    <a:pt x="12039" y="7601"/>
                    <a:pt x="12571" y="7929"/>
                  </a:cubicBezTo>
                  <a:lnTo>
                    <a:pt x="16472" y="1609"/>
                  </a:lnTo>
                  <a:cubicBezTo>
                    <a:pt x="14767" y="557"/>
                    <a:pt x="12803" y="-1"/>
                    <a:pt x="10799" y="0"/>
                  </a:cubicBezTo>
                  <a:cubicBezTo>
                    <a:pt x="8796" y="0"/>
                    <a:pt x="6832" y="557"/>
                    <a:pt x="5127" y="1609"/>
                  </a:cubicBezTo>
                  <a:lnTo>
                    <a:pt x="9028" y="7929"/>
                  </a:lnTo>
                  <a:close/>
                </a:path>
              </a:pathLst>
            </a:custGeom>
            <a:solidFill>
              <a:srgbClr val="99CC00"/>
            </a:solidFill>
            <a:ln w="9525">
              <a:round/>
              <a:headEnd/>
              <a:tailEnd/>
            </a:ln>
            <a:scene3d>
              <a:camera prst="legacyObliqueTopRight"/>
              <a:lightRig rig="legacyFlat3" dir="b"/>
            </a:scene3d>
            <a:sp3d extrusionH="430200" prstMaterial="legacyMatte">
              <a:bevelT w="13500" h="13500" prst="angle"/>
              <a:bevelB w="13500" h="13500" prst="angle"/>
              <a:extrusionClr>
                <a:srgbClr val="99CC00"/>
              </a:extrusionClr>
              <a:contourClr>
                <a:srgbClr val="99CC00"/>
              </a:contourClr>
            </a:sp3d>
          </p:spPr>
          <p:txBody>
            <a:bodyPr wrap="none" anchor="ctr">
              <a:flatTx/>
            </a:bodyPr>
            <a:lstStyle/>
            <a:p>
              <a:endParaRPr lang="zh-CN" altLang="en-US"/>
            </a:p>
          </p:txBody>
        </p:sp>
        <p:sp>
          <p:nvSpPr>
            <p:cNvPr id="54" name="AutoShape 26">
              <a:extLst>
                <a:ext uri="{FF2B5EF4-FFF2-40B4-BE49-F238E27FC236}">
                  <a16:creationId xmlns:a16="http://schemas.microsoft.com/office/drawing/2014/main" id="{9425ABAC-FAA3-41D2-A74E-5E9E6B03F3BF}"/>
                </a:ext>
              </a:extLst>
            </p:cNvPr>
            <p:cNvSpPr>
              <a:spLocks noChangeArrowheads="1"/>
            </p:cNvSpPr>
            <p:nvPr/>
          </p:nvSpPr>
          <p:spPr bwMode="auto">
            <a:xfrm rot="471199">
              <a:off x="3825" y="2185"/>
              <a:ext cx="4553" cy="4553"/>
            </a:xfrm>
            <a:custGeom>
              <a:avLst/>
              <a:gdLst>
                <a:gd name="T0" fmla="*/ 21 w 21600"/>
                <a:gd name="T1" fmla="*/ 0 h 21600"/>
                <a:gd name="T2" fmla="*/ 12 w 21600"/>
                <a:gd name="T3" fmla="*/ 10 h 21600"/>
                <a:gd name="T4" fmla="*/ 21 w 21600"/>
                <a:gd name="T5" fmla="*/ 14 h 21600"/>
                <a:gd name="T6" fmla="*/ 30 w 21600"/>
                <a:gd name="T7" fmla="*/ 10 h 21600"/>
                <a:gd name="T8" fmla="*/ 0 60000 65536"/>
                <a:gd name="T9" fmla="*/ 0 60000 65536"/>
                <a:gd name="T10" fmla="*/ 0 60000 65536"/>
                <a:gd name="T11" fmla="*/ 0 60000 65536"/>
                <a:gd name="T12" fmla="*/ 2472 w 21600"/>
                <a:gd name="T13" fmla="*/ 0 h 21600"/>
                <a:gd name="T14" fmla="*/ 19128 w 21600"/>
                <a:gd name="T15" fmla="*/ 8539 h 21600"/>
              </a:gdLst>
              <a:ahLst/>
              <a:cxnLst>
                <a:cxn ang="T8">
                  <a:pos x="T0" y="T1"/>
                </a:cxn>
                <a:cxn ang="T9">
                  <a:pos x="T2" y="T3"/>
                </a:cxn>
                <a:cxn ang="T10">
                  <a:pos x="T4" y="T5"/>
                </a:cxn>
                <a:cxn ang="T11">
                  <a:pos x="T6" y="T7"/>
                </a:cxn>
              </a:cxnLst>
              <a:rect l="T12" t="T13" r="T14" b="T15"/>
              <a:pathLst>
                <a:path w="21600" h="21600">
                  <a:moveTo>
                    <a:pt x="8582" y="8022"/>
                  </a:moveTo>
                  <a:cubicBezTo>
                    <a:pt x="9212" y="7519"/>
                    <a:pt x="9994" y="7245"/>
                    <a:pt x="10800" y="7246"/>
                  </a:cubicBezTo>
                  <a:cubicBezTo>
                    <a:pt x="11605" y="7246"/>
                    <a:pt x="12387" y="7519"/>
                    <a:pt x="13017" y="8022"/>
                  </a:cubicBezTo>
                  <a:lnTo>
                    <a:pt x="17538" y="2360"/>
                  </a:lnTo>
                  <a:cubicBezTo>
                    <a:pt x="15624" y="832"/>
                    <a:pt x="13248" y="-1"/>
                    <a:pt x="10799" y="0"/>
                  </a:cubicBezTo>
                  <a:cubicBezTo>
                    <a:pt x="8351" y="0"/>
                    <a:pt x="5975" y="832"/>
                    <a:pt x="4061" y="2360"/>
                  </a:cubicBezTo>
                  <a:lnTo>
                    <a:pt x="8582" y="8022"/>
                  </a:lnTo>
                  <a:close/>
                </a:path>
              </a:pathLst>
            </a:custGeom>
            <a:solidFill>
              <a:srgbClr val="EB97B3"/>
            </a:solidFill>
            <a:ln w="9525">
              <a:round/>
              <a:headEnd/>
              <a:tailEnd/>
            </a:ln>
            <a:scene3d>
              <a:camera prst="legacyObliqueTopRight"/>
              <a:lightRig rig="legacyFlat3" dir="b"/>
            </a:scene3d>
            <a:sp3d extrusionH="430200" prstMaterial="legacyMatte">
              <a:bevelT w="13500" h="13500" prst="angle"/>
              <a:bevelB w="13500" h="13500" prst="angle"/>
              <a:extrusionClr>
                <a:srgbClr val="EB97B3"/>
              </a:extrusionClr>
              <a:contourClr>
                <a:srgbClr val="EB97B3"/>
              </a:contourClr>
            </a:sp3d>
          </p:spPr>
          <p:txBody>
            <a:bodyPr wrap="none" anchor="ctr">
              <a:flatTx/>
            </a:bodyPr>
            <a:lstStyle/>
            <a:p>
              <a:endParaRPr lang="zh-CN" altLang="en-US"/>
            </a:p>
          </p:txBody>
        </p:sp>
        <p:sp>
          <p:nvSpPr>
            <p:cNvPr id="55" name="Oval 27">
              <a:extLst>
                <a:ext uri="{FF2B5EF4-FFF2-40B4-BE49-F238E27FC236}">
                  <a16:creationId xmlns:a16="http://schemas.microsoft.com/office/drawing/2014/main" id="{487438B5-C062-4A1D-833A-F8C763F60FA8}"/>
                </a:ext>
              </a:extLst>
            </p:cNvPr>
            <p:cNvSpPr>
              <a:spLocks noChangeArrowheads="1"/>
            </p:cNvSpPr>
            <p:nvPr/>
          </p:nvSpPr>
          <p:spPr bwMode="auto">
            <a:xfrm>
              <a:off x="4683" y="2990"/>
              <a:ext cx="3060" cy="3063"/>
            </a:xfrm>
            <a:prstGeom prst="ellipse">
              <a:avLst/>
            </a:prstGeom>
            <a:gradFill rotWithShape="0">
              <a:gsLst>
                <a:gs pos="0">
                  <a:srgbClr val="FF0000"/>
                </a:gs>
                <a:gs pos="100000">
                  <a:srgbClr val="8F0000"/>
                </a:gs>
              </a:gsLst>
              <a:path path="rect">
                <a:fillToRect r="100000" b="100000"/>
              </a:path>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2000" b="1">
                  <a:solidFill>
                    <a:srgbClr val="FFFFFF"/>
                  </a:solidFill>
                  <a:latin typeface="Arial Black" panose="020B0A04020102020204" pitchFamily="34" charset="0"/>
                </a:rPr>
                <a:t>信息资源管理</a:t>
              </a:r>
            </a:p>
          </p:txBody>
        </p:sp>
        <p:sp>
          <p:nvSpPr>
            <p:cNvPr id="56" name="Text Box 28">
              <a:extLst>
                <a:ext uri="{FF2B5EF4-FFF2-40B4-BE49-F238E27FC236}">
                  <a16:creationId xmlns:a16="http://schemas.microsoft.com/office/drawing/2014/main" id="{F5D5164C-20FA-4BC2-BCC1-2F66AB37006D}"/>
                </a:ext>
              </a:extLst>
            </p:cNvPr>
            <p:cNvSpPr txBox="1">
              <a:spLocks noChangeArrowheads="1"/>
            </p:cNvSpPr>
            <p:nvPr/>
          </p:nvSpPr>
          <p:spPr bwMode="auto">
            <a:xfrm>
              <a:off x="2810" y="2998"/>
              <a:ext cx="1422" cy="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Times New Roman" panose="02020603050405020304" pitchFamily="18" charset="0"/>
                <a:buNone/>
              </a:pPr>
              <a:r>
                <a:rPr lang="zh-CN" altLang="en-US" sz="1400" b="1">
                  <a:solidFill>
                    <a:srgbClr val="000000"/>
                  </a:solidFill>
                </a:rPr>
                <a:t>应用视角</a:t>
              </a:r>
            </a:p>
          </p:txBody>
        </p:sp>
        <p:sp>
          <p:nvSpPr>
            <p:cNvPr id="57" name="Oval 29">
              <a:extLst>
                <a:ext uri="{FF2B5EF4-FFF2-40B4-BE49-F238E27FC236}">
                  <a16:creationId xmlns:a16="http://schemas.microsoft.com/office/drawing/2014/main" id="{F75B753F-14F4-4A9E-A436-0AEF52E2FA6A}"/>
                </a:ext>
              </a:extLst>
            </p:cNvPr>
            <p:cNvSpPr>
              <a:spLocks noChangeArrowheads="1"/>
            </p:cNvSpPr>
            <p:nvPr/>
          </p:nvSpPr>
          <p:spPr bwMode="auto">
            <a:xfrm>
              <a:off x="9318" y="2998"/>
              <a:ext cx="1017" cy="1017"/>
            </a:xfrm>
            <a:prstGeom prst="ellipse">
              <a:avLst/>
            </a:prstGeom>
            <a:gradFill rotWithShape="0">
              <a:gsLst>
                <a:gs pos="0">
                  <a:srgbClr val="FF9900"/>
                </a:gs>
                <a:gs pos="100000">
                  <a:srgbClr val="76470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000" b="1">
                  <a:solidFill>
                    <a:srgbClr val="FFFFFF"/>
                  </a:solidFill>
                </a:rPr>
                <a:t>应用软件</a:t>
              </a:r>
            </a:p>
          </p:txBody>
        </p:sp>
        <p:sp>
          <p:nvSpPr>
            <p:cNvPr id="58" name="Oval 30">
              <a:extLst>
                <a:ext uri="{FF2B5EF4-FFF2-40B4-BE49-F238E27FC236}">
                  <a16:creationId xmlns:a16="http://schemas.microsoft.com/office/drawing/2014/main" id="{4277529B-8E7E-49DB-93C4-0C79D395FABA}"/>
                </a:ext>
              </a:extLst>
            </p:cNvPr>
            <p:cNvSpPr>
              <a:spLocks noChangeArrowheads="1"/>
            </p:cNvSpPr>
            <p:nvPr/>
          </p:nvSpPr>
          <p:spPr bwMode="auto">
            <a:xfrm>
              <a:off x="9353" y="4133"/>
              <a:ext cx="1015" cy="1015"/>
            </a:xfrm>
            <a:prstGeom prst="ellipse">
              <a:avLst/>
            </a:prstGeom>
            <a:gradFill rotWithShape="0">
              <a:gsLst>
                <a:gs pos="0">
                  <a:srgbClr val="FF9900"/>
                </a:gs>
                <a:gs pos="100000">
                  <a:srgbClr val="76470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000" b="1">
                  <a:solidFill>
                    <a:srgbClr val="FFFFFF"/>
                  </a:solidFill>
                </a:rPr>
                <a:t>网络技术</a:t>
              </a:r>
            </a:p>
          </p:txBody>
        </p:sp>
        <p:sp>
          <p:nvSpPr>
            <p:cNvPr id="59" name="Oval 31">
              <a:extLst>
                <a:ext uri="{FF2B5EF4-FFF2-40B4-BE49-F238E27FC236}">
                  <a16:creationId xmlns:a16="http://schemas.microsoft.com/office/drawing/2014/main" id="{29C32DC5-D101-4F09-A3F3-0FACBAE8C9AB}"/>
                </a:ext>
              </a:extLst>
            </p:cNvPr>
            <p:cNvSpPr>
              <a:spLocks noChangeArrowheads="1"/>
            </p:cNvSpPr>
            <p:nvPr/>
          </p:nvSpPr>
          <p:spPr bwMode="auto">
            <a:xfrm>
              <a:off x="9075" y="5320"/>
              <a:ext cx="1013" cy="1013"/>
            </a:xfrm>
            <a:prstGeom prst="ellipse">
              <a:avLst/>
            </a:prstGeom>
            <a:gradFill rotWithShape="0">
              <a:gsLst>
                <a:gs pos="0">
                  <a:srgbClr val="FF9900"/>
                </a:gs>
                <a:gs pos="100000">
                  <a:srgbClr val="76470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zh-CN" sz="1000" b="1">
                  <a:solidFill>
                    <a:srgbClr val="FFFFFF"/>
                  </a:solidFill>
                </a:rPr>
                <a:t>IRM</a:t>
              </a:r>
            </a:p>
          </p:txBody>
        </p:sp>
        <p:sp>
          <p:nvSpPr>
            <p:cNvPr id="60" name="Oval 32">
              <a:extLst>
                <a:ext uri="{FF2B5EF4-FFF2-40B4-BE49-F238E27FC236}">
                  <a16:creationId xmlns:a16="http://schemas.microsoft.com/office/drawing/2014/main" id="{DC2BBE24-69D1-41FB-8B06-ACB53D210668}"/>
                </a:ext>
              </a:extLst>
            </p:cNvPr>
            <p:cNvSpPr>
              <a:spLocks noChangeArrowheads="1"/>
            </p:cNvSpPr>
            <p:nvPr/>
          </p:nvSpPr>
          <p:spPr bwMode="auto">
            <a:xfrm>
              <a:off x="8340" y="6333"/>
              <a:ext cx="1013" cy="1015"/>
            </a:xfrm>
            <a:prstGeom prst="ellipse">
              <a:avLst/>
            </a:prstGeom>
            <a:gradFill rotWithShape="0">
              <a:gsLst>
                <a:gs pos="0">
                  <a:srgbClr val="FF9900"/>
                </a:gs>
                <a:gs pos="100000">
                  <a:srgbClr val="76470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000" b="1">
                  <a:solidFill>
                    <a:srgbClr val="FFFFFF"/>
                  </a:solidFill>
                </a:rPr>
                <a:t>信息系统</a:t>
              </a:r>
            </a:p>
          </p:txBody>
        </p:sp>
        <p:sp>
          <p:nvSpPr>
            <p:cNvPr id="61" name="Oval 33">
              <a:extLst>
                <a:ext uri="{FF2B5EF4-FFF2-40B4-BE49-F238E27FC236}">
                  <a16:creationId xmlns:a16="http://schemas.microsoft.com/office/drawing/2014/main" id="{70536259-F03D-4535-BC3A-FFBE7673F462}"/>
                </a:ext>
              </a:extLst>
            </p:cNvPr>
            <p:cNvSpPr>
              <a:spLocks noChangeArrowheads="1"/>
            </p:cNvSpPr>
            <p:nvPr/>
          </p:nvSpPr>
          <p:spPr bwMode="auto">
            <a:xfrm>
              <a:off x="7433" y="7118"/>
              <a:ext cx="1010" cy="1017"/>
            </a:xfrm>
            <a:prstGeom prst="ellipse">
              <a:avLst/>
            </a:prstGeom>
            <a:gradFill rotWithShape="0">
              <a:gsLst>
                <a:gs pos="0">
                  <a:srgbClr val="FF9900"/>
                </a:gs>
                <a:gs pos="100000">
                  <a:srgbClr val="764700"/>
                </a:gs>
              </a:gsLst>
              <a:path path="rect">
                <a:fillToRect r="100000" b="100000"/>
              </a:path>
            </a:gradFill>
            <a:ln w="12700">
              <a:solidFill>
                <a:srgbClr val="000000"/>
              </a:solidFill>
              <a:round/>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Times New Roman" panose="02020603050405020304" pitchFamily="18" charset="0"/>
                <a:buNone/>
              </a:pPr>
              <a:r>
                <a:rPr lang="zh-CN" altLang="en-US" sz="1000" b="1">
                  <a:solidFill>
                    <a:srgbClr val="FFFFFF"/>
                  </a:solidFill>
                </a:rPr>
                <a:t>信息技术</a:t>
              </a:r>
            </a:p>
          </p:txBody>
        </p:sp>
        <p:sp>
          <p:nvSpPr>
            <p:cNvPr id="62" name="Arc 34">
              <a:extLst>
                <a:ext uri="{FF2B5EF4-FFF2-40B4-BE49-F238E27FC236}">
                  <a16:creationId xmlns:a16="http://schemas.microsoft.com/office/drawing/2014/main" id="{DE8012BC-CAD0-4FCF-8220-477BE523D8D5}"/>
                </a:ext>
              </a:extLst>
            </p:cNvPr>
            <p:cNvSpPr>
              <a:spLocks/>
            </p:cNvSpPr>
            <p:nvPr/>
          </p:nvSpPr>
          <p:spPr bwMode="auto">
            <a:xfrm rot="-9000000">
              <a:off x="4538" y="2700"/>
              <a:ext cx="3652" cy="3928"/>
            </a:xfrm>
            <a:custGeom>
              <a:avLst/>
              <a:gdLst>
                <a:gd name="T0" fmla="*/ 3 w 40225"/>
                <a:gd name="T1" fmla="*/ 2 h 43200"/>
                <a:gd name="T2" fmla="*/ 2 w 40225"/>
                <a:gd name="T3" fmla="*/ 0 h 43200"/>
                <a:gd name="T4" fmla="*/ 1 w 40225"/>
                <a:gd name="T5" fmla="*/ 1 h 43200"/>
                <a:gd name="T6" fmla="*/ 0 60000 65536"/>
                <a:gd name="T7" fmla="*/ 0 60000 65536"/>
                <a:gd name="T8" fmla="*/ 0 60000 65536"/>
                <a:gd name="T9" fmla="*/ 0 w 40225"/>
                <a:gd name="T10" fmla="*/ 0 h 43200"/>
                <a:gd name="T11" fmla="*/ 40225 w 40225"/>
                <a:gd name="T12" fmla="*/ 43200 h 43200"/>
              </a:gdLst>
              <a:ahLst/>
              <a:cxnLst>
                <a:cxn ang="T6">
                  <a:pos x="T0" y="T1"/>
                </a:cxn>
                <a:cxn ang="T7">
                  <a:pos x="T2" y="T3"/>
                </a:cxn>
                <a:cxn ang="T8">
                  <a:pos x="T4" y="T5"/>
                </a:cxn>
              </a:cxnLst>
              <a:rect l="T9" t="T10" r="T11" b="T12"/>
              <a:pathLst>
                <a:path w="40225" h="43200" fill="none" extrusionOk="0">
                  <a:moveTo>
                    <a:pt x="40224" y="32539"/>
                  </a:moveTo>
                  <a:cubicBezTo>
                    <a:pt x="36345" y="39143"/>
                    <a:pt x="29259" y="43199"/>
                    <a:pt x="21600" y="43200"/>
                  </a:cubicBezTo>
                  <a:cubicBezTo>
                    <a:pt x="9670" y="43200"/>
                    <a:pt x="0" y="33529"/>
                    <a:pt x="0" y="21600"/>
                  </a:cubicBezTo>
                  <a:cubicBezTo>
                    <a:pt x="0" y="9670"/>
                    <a:pt x="9670" y="0"/>
                    <a:pt x="21600" y="0"/>
                  </a:cubicBezTo>
                  <a:cubicBezTo>
                    <a:pt x="24061" y="-1"/>
                    <a:pt x="26504" y="420"/>
                    <a:pt x="28824" y="1243"/>
                  </a:cubicBezTo>
                </a:path>
                <a:path w="40225" h="43200" stroke="0" extrusionOk="0">
                  <a:moveTo>
                    <a:pt x="40224" y="32539"/>
                  </a:moveTo>
                  <a:cubicBezTo>
                    <a:pt x="36345" y="39143"/>
                    <a:pt x="29259" y="43199"/>
                    <a:pt x="21600" y="43200"/>
                  </a:cubicBezTo>
                  <a:cubicBezTo>
                    <a:pt x="9670" y="43200"/>
                    <a:pt x="0" y="33529"/>
                    <a:pt x="0" y="21600"/>
                  </a:cubicBezTo>
                  <a:cubicBezTo>
                    <a:pt x="0" y="9670"/>
                    <a:pt x="9670" y="0"/>
                    <a:pt x="21600" y="0"/>
                  </a:cubicBezTo>
                  <a:cubicBezTo>
                    <a:pt x="24061" y="-1"/>
                    <a:pt x="26504" y="420"/>
                    <a:pt x="28824" y="1243"/>
                  </a:cubicBezTo>
                  <a:lnTo>
                    <a:pt x="21600" y="21600"/>
                  </a:lnTo>
                  <a:lnTo>
                    <a:pt x="40224" y="32539"/>
                  </a:lnTo>
                  <a:close/>
                </a:path>
              </a:pathLst>
            </a:custGeom>
            <a:noFill/>
            <a:ln w="19050">
              <a:solidFill>
                <a:srgbClr val="DDDDDD"/>
              </a:solidFill>
              <a:round/>
              <a:headEnd type="triangle" w="med" len="me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63" name="Text Box 35">
              <a:extLst>
                <a:ext uri="{FF2B5EF4-FFF2-40B4-BE49-F238E27FC236}">
                  <a16:creationId xmlns:a16="http://schemas.microsoft.com/office/drawing/2014/main" id="{EB57E1BA-6507-43B0-933E-95256AD27B9A}"/>
                </a:ext>
              </a:extLst>
            </p:cNvPr>
            <p:cNvSpPr txBox="1">
              <a:spLocks noChangeArrowheads="1"/>
            </p:cNvSpPr>
            <p:nvPr/>
          </p:nvSpPr>
          <p:spPr bwMode="auto">
            <a:xfrm>
              <a:off x="7833" y="4665"/>
              <a:ext cx="1422" cy="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Times New Roman" panose="02020603050405020304" pitchFamily="18" charset="0"/>
                <a:buNone/>
              </a:pPr>
              <a:r>
                <a:rPr lang="zh-CN" altLang="en-US" sz="1400" b="1">
                  <a:solidFill>
                    <a:srgbClr val="000000"/>
                  </a:solidFill>
                </a:rPr>
                <a:t>技术视角</a:t>
              </a:r>
            </a:p>
          </p:txBody>
        </p:sp>
      </p:grpSp>
    </p:spTree>
    <p:extLst>
      <p:ext uri="{BB962C8B-B14F-4D97-AF65-F5344CB8AC3E}">
        <p14:creationId xmlns:p14="http://schemas.microsoft.com/office/powerpoint/2010/main" val="9976383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40</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05</a:t>
            </a:r>
          </a:p>
        </p:txBody>
      </p:sp>
      <p:sp>
        <p:nvSpPr>
          <p:cNvPr id="13" name="矩形 12"/>
          <p:cNvSpPr/>
          <p:nvPr/>
        </p:nvSpPr>
        <p:spPr>
          <a:xfrm>
            <a:off x="1055068" y="283409"/>
            <a:ext cx="149303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信息与数据</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15" name="Rectangle 3">
            <a:extLst>
              <a:ext uri="{FF2B5EF4-FFF2-40B4-BE49-F238E27FC236}">
                <a16:creationId xmlns:a16="http://schemas.microsoft.com/office/drawing/2014/main" id="{8BA20D3A-5B72-4A52-A05B-CB52FBC3ACFD}"/>
              </a:ext>
            </a:extLst>
          </p:cNvPr>
          <p:cNvSpPr txBox="1">
            <a:spLocks noRot="1" noChangeArrowheads="1"/>
          </p:cNvSpPr>
          <p:nvPr/>
        </p:nvSpPr>
        <p:spPr>
          <a:xfrm>
            <a:off x="685800" y="893192"/>
            <a:ext cx="8229600" cy="2262981"/>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10000"/>
              </a:lnSpc>
              <a:buNone/>
            </a:pPr>
            <a:r>
              <a:rPr lang="zh-CN" altLang="en-US" sz="2000" b="1" dirty="0">
                <a:ea typeface="华文中宋" panose="02010600040101010101" pitchFamily="2" charset="-122"/>
              </a:rPr>
              <a:t>信息与数据形影不离</a:t>
            </a:r>
          </a:p>
          <a:p>
            <a:pPr>
              <a:lnSpc>
                <a:spcPct val="110000"/>
              </a:lnSpc>
              <a:buNone/>
            </a:pPr>
            <a:r>
              <a:rPr lang="zh-CN" altLang="en-US" sz="2000" b="1" dirty="0">
                <a:ea typeface="华文中宋" panose="02010600040101010101" pitchFamily="2" charset="-122"/>
              </a:rPr>
              <a:t>数据：是指在信息处理中，信息载体上反映信息内容、接收者可以识别的符号</a:t>
            </a:r>
          </a:p>
          <a:p>
            <a:pPr>
              <a:lnSpc>
                <a:spcPct val="110000"/>
              </a:lnSpc>
              <a:buNone/>
            </a:pPr>
            <a:r>
              <a:rPr lang="zh-CN" altLang="en-US" sz="2000" b="1" dirty="0">
                <a:ea typeface="华文中宋" panose="02010600040101010101" pitchFamily="2" charset="-122"/>
              </a:rPr>
              <a:t>数据是信息的具体表现形式，它反映信息内容并可为接收者识别。</a:t>
            </a:r>
          </a:p>
          <a:p>
            <a:pPr>
              <a:buFont typeface="Wingdings" panose="05000000000000000000" pitchFamily="2" charset="2"/>
              <a:buNone/>
            </a:pPr>
            <a:endParaRPr lang="en-US" altLang="zh-CN" sz="1400" dirty="0"/>
          </a:p>
        </p:txBody>
      </p:sp>
      <p:sp>
        <p:nvSpPr>
          <p:cNvPr id="9" name="Rectangle 4">
            <a:extLst>
              <a:ext uri="{FF2B5EF4-FFF2-40B4-BE49-F238E27FC236}">
                <a16:creationId xmlns:a16="http://schemas.microsoft.com/office/drawing/2014/main" id="{4AEB6598-8235-4008-BFC6-567209D30669}"/>
              </a:ext>
            </a:extLst>
          </p:cNvPr>
          <p:cNvSpPr>
            <a:spLocks noChangeArrowheads="1"/>
          </p:cNvSpPr>
          <p:nvPr/>
        </p:nvSpPr>
        <p:spPr bwMode="auto">
          <a:xfrm>
            <a:off x="2894947" y="3708400"/>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载体</a:t>
            </a:r>
          </a:p>
        </p:txBody>
      </p:sp>
      <p:sp>
        <p:nvSpPr>
          <p:cNvPr id="10" name="Rectangle 5">
            <a:extLst>
              <a:ext uri="{FF2B5EF4-FFF2-40B4-BE49-F238E27FC236}">
                <a16:creationId xmlns:a16="http://schemas.microsoft.com/office/drawing/2014/main" id="{4CCD4413-0C23-42E8-AAAA-20EC9AA5BB0E}"/>
              </a:ext>
            </a:extLst>
          </p:cNvPr>
          <p:cNvSpPr>
            <a:spLocks noChangeArrowheads="1"/>
          </p:cNvSpPr>
          <p:nvPr/>
        </p:nvSpPr>
        <p:spPr bwMode="auto">
          <a:xfrm>
            <a:off x="734360" y="3746500"/>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rgbClr val="CC0066"/>
                </a:solidFill>
                <a:ea typeface="华文楷体" panose="02010600040101010101" pitchFamily="2" charset="-122"/>
              </a:rPr>
              <a:t>信源</a:t>
            </a:r>
          </a:p>
        </p:txBody>
      </p:sp>
      <p:sp>
        <p:nvSpPr>
          <p:cNvPr id="16" name="Line 6">
            <a:extLst>
              <a:ext uri="{FF2B5EF4-FFF2-40B4-BE49-F238E27FC236}">
                <a16:creationId xmlns:a16="http://schemas.microsoft.com/office/drawing/2014/main" id="{D899EB7D-0312-49D5-A60B-F0469E1A6165}"/>
              </a:ext>
            </a:extLst>
          </p:cNvPr>
          <p:cNvSpPr>
            <a:spLocks noChangeShapeType="1"/>
          </p:cNvSpPr>
          <p:nvPr/>
        </p:nvSpPr>
        <p:spPr bwMode="auto">
          <a:xfrm flipV="1">
            <a:off x="5669897" y="3327400"/>
            <a:ext cx="0" cy="381000"/>
          </a:xfrm>
          <a:prstGeom prst="line">
            <a:avLst/>
          </a:prstGeom>
          <a:noFill/>
          <a:ln w="57150">
            <a:solidFill>
              <a:schemeClr val="tx1"/>
            </a:solidFill>
            <a:round/>
            <a:headEn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
        <p:nvSpPr>
          <p:cNvPr id="17" name="Rectangle 7">
            <a:extLst>
              <a:ext uri="{FF2B5EF4-FFF2-40B4-BE49-F238E27FC236}">
                <a16:creationId xmlns:a16="http://schemas.microsoft.com/office/drawing/2014/main" id="{2869656C-6FDB-4A5B-B4F0-43CFE270F95D}"/>
              </a:ext>
            </a:extLst>
          </p:cNvPr>
          <p:cNvSpPr>
            <a:spLocks noChangeArrowheads="1"/>
          </p:cNvSpPr>
          <p:nvPr/>
        </p:nvSpPr>
        <p:spPr bwMode="auto">
          <a:xfrm>
            <a:off x="5038072" y="2765425"/>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rgbClr val="003300"/>
                </a:solidFill>
                <a:ea typeface="华文楷体" panose="02010600040101010101" pitchFamily="2" charset="-122"/>
              </a:rPr>
              <a:t>数据</a:t>
            </a:r>
          </a:p>
        </p:txBody>
      </p:sp>
      <p:sp>
        <p:nvSpPr>
          <p:cNvPr id="18" name="Rectangle 8">
            <a:extLst>
              <a:ext uri="{FF2B5EF4-FFF2-40B4-BE49-F238E27FC236}">
                <a16:creationId xmlns:a16="http://schemas.microsoft.com/office/drawing/2014/main" id="{A2F898CF-2DDE-42A7-8509-31B629EA02FB}"/>
              </a:ext>
            </a:extLst>
          </p:cNvPr>
          <p:cNvSpPr>
            <a:spLocks noChangeArrowheads="1"/>
          </p:cNvSpPr>
          <p:nvPr/>
        </p:nvSpPr>
        <p:spPr bwMode="auto">
          <a:xfrm>
            <a:off x="6866872" y="3692525"/>
            <a:ext cx="12954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信宿</a:t>
            </a:r>
          </a:p>
        </p:txBody>
      </p:sp>
      <p:sp>
        <p:nvSpPr>
          <p:cNvPr id="19" name="Line 9">
            <a:extLst>
              <a:ext uri="{FF2B5EF4-FFF2-40B4-BE49-F238E27FC236}">
                <a16:creationId xmlns:a16="http://schemas.microsoft.com/office/drawing/2014/main" id="{B82C17A9-3A12-4CA3-A695-B7128AA78221}"/>
              </a:ext>
            </a:extLst>
          </p:cNvPr>
          <p:cNvSpPr>
            <a:spLocks noChangeShapeType="1"/>
          </p:cNvSpPr>
          <p:nvPr/>
        </p:nvSpPr>
        <p:spPr bwMode="auto">
          <a:xfrm>
            <a:off x="6257272" y="3219450"/>
            <a:ext cx="838200" cy="381000"/>
          </a:xfrm>
          <a:prstGeom prst="line">
            <a:avLst/>
          </a:prstGeom>
          <a:noFill/>
          <a:ln w="762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41854492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41</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05</a:t>
            </a:r>
          </a:p>
        </p:txBody>
      </p:sp>
      <p:sp>
        <p:nvSpPr>
          <p:cNvPr id="13" name="矩形 12"/>
          <p:cNvSpPr/>
          <p:nvPr/>
        </p:nvSpPr>
        <p:spPr>
          <a:xfrm>
            <a:off x="1055068" y="283409"/>
            <a:ext cx="149303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信息与数据</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15" name="Rectangle 3">
            <a:extLst>
              <a:ext uri="{FF2B5EF4-FFF2-40B4-BE49-F238E27FC236}">
                <a16:creationId xmlns:a16="http://schemas.microsoft.com/office/drawing/2014/main" id="{8BA20D3A-5B72-4A52-A05B-CB52FBC3ACFD}"/>
              </a:ext>
            </a:extLst>
          </p:cNvPr>
          <p:cNvSpPr txBox="1">
            <a:spLocks noRot="1" noChangeArrowheads="1"/>
          </p:cNvSpPr>
          <p:nvPr/>
        </p:nvSpPr>
        <p:spPr>
          <a:xfrm>
            <a:off x="685800" y="893192"/>
            <a:ext cx="8229600" cy="2262981"/>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10000"/>
              </a:lnSpc>
              <a:buNone/>
            </a:pPr>
            <a:r>
              <a:rPr lang="zh-CN" altLang="en-US" sz="2000" b="1" dirty="0">
                <a:ea typeface="华文中宋" panose="02010600040101010101" pitchFamily="2" charset="-122"/>
              </a:rPr>
              <a:t>信息与数据形影不离</a:t>
            </a:r>
          </a:p>
          <a:p>
            <a:pPr>
              <a:lnSpc>
                <a:spcPct val="110000"/>
              </a:lnSpc>
              <a:buNone/>
            </a:pPr>
            <a:r>
              <a:rPr lang="zh-CN" altLang="en-US" sz="2000" b="1" dirty="0">
                <a:ea typeface="华文中宋" panose="02010600040101010101" pitchFamily="2" charset="-122"/>
              </a:rPr>
              <a:t>数据：是指在信息处理中，信息载体上反映信息内容、接收者可以识别的符号</a:t>
            </a:r>
          </a:p>
          <a:p>
            <a:pPr>
              <a:lnSpc>
                <a:spcPct val="110000"/>
              </a:lnSpc>
              <a:buNone/>
            </a:pPr>
            <a:r>
              <a:rPr lang="zh-CN" altLang="en-US" sz="2000" b="1" dirty="0">
                <a:ea typeface="华文中宋" panose="02010600040101010101" pitchFamily="2" charset="-122"/>
              </a:rPr>
              <a:t>数据是信息的具体表现形式，它反映信息内容并可为接收者识别。</a:t>
            </a:r>
          </a:p>
          <a:p>
            <a:pPr>
              <a:buFont typeface="Wingdings" panose="05000000000000000000" pitchFamily="2" charset="2"/>
              <a:buNone/>
            </a:pPr>
            <a:endParaRPr lang="en-US" altLang="zh-CN" sz="1400" dirty="0"/>
          </a:p>
        </p:txBody>
      </p:sp>
      <p:sp>
        <p:nvSpPr>
          <p:cNvPr id="9" name="Rectangle 4">
            <a:extLst>
              <a:ext uri="{FF2B5EF4-FFF2-40B4-BE49-F238E27FC236}">
                <a16:creationId xmlns:a16="http://schemas.microsoft.com/office/drawing/2014/main" id="{DA96A644-DDDF-44ED-B506-AB91D95E55D0}"/>
              </a:ext>
            </a:extLst>
          </p:cNvPr>
          <p:cNvSpPr>
            <a:spLocks noChangeArrowheads="1"/>
          </p:cNvSpPr>
          <p:nvPr/>
        </p:nvSpPr>
        <p:spPr bwMode="auto">
          <a:xfrm>
            <a:off x="5421515" y="2814863"/>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003300"/>
                </a:solidFill>
                <a:ea typeface="华文楷体" panose="02010600040101010101" pitchFamily="2" charset="-122"/>
              </a:rPr>
              <a:t>信息</a:t>
            </a:r>
          </a:p>
        </p:txBody>
      </p:sp>
      <p:sp>
        <p:nvSpPr>
          <p:cNvPr id="10" name="Rectangle 5">
            <a:extLst>
              <a:ext uri="{FF2B5EF4-FFF2-40B4-BE49-F238E27FC236}">
                <a16:creationId xmlns:a16="http://schemas.microsoft.com/office/drawing/2014/main" id="{2BB26031-0675-4069-B7CC-9DB0240846EB}"/>
              </a:ext>
            </a:extLst>
          </p:cNvPr>
          <p:cNvSpPr>
            <a:spLocks noChangeArrowheads="1"/>
          </p:cNvSpPr>
          <p:nvPr/>
        </p:nvSpPr>
        <p:spPr bwMode="auto">
          <a:xfrm>
            <a:off x="3211715" y="3722914"/>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载体</a:t>
            </a:r>
          </a:p>
        </p:txBody>
      </p:sp>
      <p:sp>
        <p:nvSpPr>
          <p:cNvPr id="16" name="Rectangle 6">
            <a:extLst>
              <a:ext uri="{FF2B5EF4-FFF2-40B4-BE49-F238E27FC236}">
                <a16:creationId xmlns:a16="http://schemas.microsoft.com/office/drawing/2014/main" id="{6FF792C4-267D-4281-BFB6-F06EE0232E41}"/>
              </a:ext>
            </a:extLst>
          </p:cNvPr>
          <p:cNvSpPr>
            <a:spLocks noChangeArrowheads="1"/>
          </p:cNvSpPr>
          <p:nvPr/>
        </p:nvSpPr>
        <p:spPr bwMode="auto">
          <a:xfrm>
            <a:off x="830465" y="3761014"/>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信源</a:t>
            </a:r>
          </a:p>
        </p:txBody>
      </p:sp>
      <p:sp>
        <p:nvSpPr>
          <p:cNvPr id="17" name="Rectangle 7">
            <a:extLst>
              <a:ext uri="{FF2B5EF4-FFF2-40B4-BE49-F238E27FC236}">
                <a16:creationId xmlns:a16="http://schemas.microsoft.com/office/drawing/2014/main" id="{E92F1AC3-F050-423B-8593-C6A15F50FE52}"/>
              </a:ext>
            </a:extLst>
          </p:cNvPr>
          <p:cNvSpPr>
            <a:spLocks noChangeArrowheads="1"/>
          </p:cNvSpPr>
          <p:nvPr/>
        </p:nvSpPr>
        <p:spPr bwMode="auto">
          <a:xfrm>
            <a:off x="7277303" y="3703863"/>
            <a:ext cx="12954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信宿</a:t>
            </a:r>
          </a:p>
        </p:txBody>
      </p:sp>
      <p:sp>
        <p:nvSpPr>
          <p:cNvPr id="18" name="Line 8">
            <a:extLst>
              <a:ext uri="{FF2B5EF4-FFF2-40B4-BE49-F238E27FC236}">
                <a16:creationId xmlns:a16="http://schemas.microsoft.com/office/drawing/2014/main" id="{1601BEE6-9F2D-4F19-9219-E63A3AC11DB8}"/>
              </a:ext>
            </a:extLst>
          </p:cNvPr>
          <p:cNvSpPr>
            <a:spLocks noChangeShapeType="1"/>
          </p:cNvSpPr>
          <p:nvPr/>
        </p:nvSpPr>
        <p:spPr bwMode="auto">
          <a:xfrm>
            <a:off x="6640715" y="3119663"/>
            <a:ext cx="1219200" cy="533400"/>
          </a:xfrm>
          <a:prstGeom prst="line">
            <a:avLst/>
          </a:prstGeom>
          <a:noFill/>
          <a:ln w="762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41854492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05</a:t>
            </a:r>
          </a:p>
        </p:txBody>
      </p:sp>
      <p:sp>
        <p:nvSpPr>
          <p:cNvPr id="13" name="矩形 12"/>
          <p:cNvSpPr/>
          <p:nvPr/>
        </p:nvSpPr>
        <p:spPr>
          <a:xfrm>
            <a:off x="1055068" y="283409"/>
            <a:ext cx="149303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信息与数据</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15" name="Rectangle 3">
            <a:extLst>
              <a:ext uri="{FF2B5EF4-FFF2-40B4-BE49-F238E27FC236}">
                <a16:creationId xmlns:a16="http://schemas.microsoft.com/office/drawing/2014/main" id="{8BA20D3A-5B72-4A52-A05B-CB52FBC3ACFD}"/>
              </a:ext>
            </a:extLst>
          </p:cNvPr>
          <p:cNvSpPr txBox="1">
            <a:spLocks noRot="1" noChangeArrowheads="1"/>
          </p:cNvSpPr>
          <p:nvPr/>
        </p:nvSpPr>
        <p:spPr>
          <a:xfrm>
            <a:off x="685800" y="893192"/>
            <a:ext cx="8229600" cy="2262981"/>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10000"/>
              </a:lnSpc>
              <a:buNone/>
            </a:pPr>
            <a:r>
              <a:rPr lang="zh-CN" altLang="en-US" sz="2000" b="1" dirty="0">
                <a:ea typeface="华文中宋" panose="02010600040101010101" pitchFamily="2" charset="-122"/>
              </a:rPr>
              <a:t>信息与数据形影不离</a:t>
            </a:r>
          </a:p>
          <a:p>
            <a:pPr>
              <a:lnSpc>
                <a:spcPct val="110000"/>
              </a:lnSpc>
              <a:buNone/>
            </a:pPr>
            <a:r>
              <a:rPr lang="zh-CN" altLang="en-US" sz="2000" b="1" dirty="0">
                <a:ea typeface="华文中宋" panose="02010600040101010101" pitchFamily="2" charset="-122"/>
              </a:rPr>
              <a:t>数据：是指在信息处理中，信息载体上反映信息内容、接收者可以识别的符号</a:t>
            </a:r>
          </a:p>
          <a:p>
            <a:pPr>
              <a:lnSpc>
                <a:spcPct val="110000"/>
              </a:lnSpc>
              <a:buNone/>
            </a:pPr>
            <a:r>
              <a:rPr lang="zh-CN" altLang="en-US" sz="2000" b="1" dirty="0">
                <a:ea typeface="华文中宋" panose="02010600040101010101" pitchFamily="2" charset="-122"/>
              </a:rPr>
              <a:t>数据是信息的具体表现形式，它反映信息内容并可为接收者识别。</a:t>
            </a:r>
          </a:p>
          <a:p>
            <a:pPr>
              <a:buFont typeface="Wingdings" panose="05000000000000000000" pitchFamily="2" charset="2"/>
              <a:buNone/>
            </a:pPr>
            <a:endParaRPr lang="en-US" altLang="zh-CN" sz="1400" dirty="0"/>
          </a:p>
        </p:txBody>
      </p:sp>
      <p:sp>
        <p:nvSpPr>
          <p:cNvPr id="9" name="Rectangle 4">
            <a:extLst>
              <a:ext uri="{FF2B5EF4-FFF2-40B4-BE49-F238E27FC236}">
                <a16:creationId xmlns:a16="http://schemas.microsoft.com/office/drawing/2014/main" id="{BCDF799F-9D1E-4CEA-B800-6B9E9915B16B}"/>
              </a:ext>
            </a:extLst>
          </p:cNvPr>
          <p:cNvSpPr>
            <a:spLocks noChangeArrowheads="1"/>
          </p:cNvSpPr>
          <p:nvPr/>
        </p:nvSpPr>
        <p:spPr bwMode="auto">
          <a:xfrm>
            <a:off x="3833738" y="3025203"/>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003300"/>
                </a:solidFill>
                <a:ea typeface="华文楷体" panose="02010600040101010101" pitchFamily="2" charset="-122"/>
              </a:rPr>
              <a:t>信息</a:t>
            </a:r>
          </a:p>
        </p:txBody>
      </p:sp>
      <p:sp>
        <p:nvSpPr>
          <p:cNvPr id="10" name="Rectangle 5">
            <a:extLst>
              <a:ext uri="{FF2B5EF4-FFF2-40B4-BE49-F238E27FC236}">
                <a16:creationId xmlns:a16="http://schemas.microsoft.com/office/drawing/2014/main" id="{EBF5E02F-9FF8-4BAB-84E1-F0883275EF53}"/>
              </a:ext>
            </a:extLst>
          </p:cNvPr>
          <p:cNvSpPr>
            <a:spLocks noChangeArrowheads="1"/>
          </p:cNvSpPr>
          <p:nvPr/>
        </p:nvSpPr>
        <p:spPr bwMode="auto">
          <a:xfrm>
            <a:off x="3071738" y="4015803"/>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载体</a:t>
            </a:r>
          </a:p>
        </p:txBody>
      </p:sp>
      <p:sp>
        <p:nvSpPr>
          <p:cNvPr id="16" name="Rectangle 6">
            <a:extLst>
              <a:ext uri="{FF2B5EF4-FFF2-40B4-BE49-F238E27FC236}">
                <a16:creationId xmlns:a16="http://schemas.microsoft.com/office/drawing/2014/main" id="{81B1B5AE-6906-4F4C-BCEC-5BED3F10B5AB}"/>
              </a:ext>
            </a:extLst>
          </p:cNvPr>
          <p:cNvSpPr>
            <a:spLocks noChangeArrowheads="1"/>
          </p:cNvSpPr>
          <p:nvPr/>
        </p:nvSpPr>
        <p:spPr bwMode="auto">
          <a:xfrm>
            <a:off x="861938" y="4015803"/>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信源</a:t>
            </a:r>
          </a:p>
        </p:txBody>
      </p:sp>
      <p:sp>
        <p:nvSpPr>
          <p:cNvPr id="17" name="Line 7">
            <a:extLst>
              <a:ext uri="{FF2B5EF4-FFF2-40B4-BE49-F238E27FC236}">
                <a16:creationId xmlns:a16="http://schemas.microsoft.com/office/drawing/2014/main" id="{53B5E3A3-9DCA-44BC-BB08-AF878410C173}"/>
              </a:ext>
            </a:extLst>
          </p:cNvPr>
          <p:cNvSpPr>
            <a:spLocks noChangeShapeType="1"/>
          </p:cNvSpPr>
          <p:nvPr/>
        </p:nvSpPr>
        <p:spPr bwMode="auto">
          <a:xfrm flipV="1">
            <a:off x="6195938" y="3634803"/>
            <a:ext cx="0" cy="381000"/>
          </a:xfrm>
          <a:prstGeom prst="line">
            <a:avLst/>
          </a:prstGeom>
          <a:noFill/>
          <a:ln w="57150">
            <a:solidFill>
              <a:schemeClr val="tx1"/>
            </a:solidFill>
            <a:round/>
            <a:headEn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
        <p:nvSpPr>
          <p:cNvPr id="18" name="Rectangle 8">
            <a:extLst>
              <a:ext uri="{FF2B5EF4-FFF2-40B4-BE49-F238E27FC236}">
                <a16:creationId xmlns:a16="http://schemas.microsoft.com/office/drawing/2014/main" id="{B829325C-4A0C-4221-A79C-76BB63C5F870}"/>
              </a:ext>
            </a:extLst>
          </p:cNvPr>
          <p:cNvSpPr>
            <a:spLocks noChangeArrowheads="1"/>
          </p:cNvSpPr>
          <p:nvPr/>
        </p:nvSpPr>
        <p:spPr bwMode="auto">
          <a:xfrm>
            <a:off x="5586338" y="3025203"/>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003300"/>
                </a:solidFill>
                <a:ea typeface="华文楷体" panose="02010600040101010101" pitchFamily="2" charset="-122"/>
              </a:rPr>
              <a:t>数据</a:t>
            </a:r>
          </a:p>
        </p:txBody>
      </p:sp>
      <p:sp>
        <p:nvSpPr>
          <p:cNvPr id="19" name="Line 9">
            <a:extLst>
              <a:ext uri="{FF2B5EF4-FFF2-40B4-BE49-F238E27FC236}">
                <a16:creationId xmlns:a16="http://schemas.microsoft.com/office/drawing/2014/main" id="{BAF3C7D8-51BC-43C9-BF96-91F9BD43656C}"/>
              </a:ext>
            </a:extLst>
          </p:cNvPr>
          <p:cNvSpPr>
            <a:spLocks noChangeShapeType="1"/>
          </p:cNvSpPr>
          <p:nvPr/>
        </p:nvSpPr>
        <p:spPr bwMode="auto">
          <a:xfrm>
            <a:off x="5052938" y="3330003"/>
            <a:ext cx="533400" cy="0"/>
          </a:xfrm>
          <a:prstGeom prst="line">
            <a:avLst/>
          </a:prstGeom>
          <a:noFill/>
          <a:ln w="76200">
            <a:solidFill>
              <a:schemeClr val="tx1"/>
            </a:solidFill>
            <a:round/>
            <a:headEnd type="triangle" w="med" len="me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
        <p:nvSpPr>
          <p:cNvPr id="20" name="Rectangle 10">
            <a:extLst>
              <a:ext uri="{FF2B5EF4-FFF2-40B4-BE49-F238E27FC236}">
                <a16:creationId xmlns:a16="http://schemas.microsoft.com/office/drawing/2014/main" id="{F94D4B49-FD89-4118-8379-5665060E7AE9}"/>
              </a:ext>
            </a:extLst>
          </p:cNvPr>
          <p:cNvSpPr>
            <a:spLocks noChangeArrowheads="1"/>
          </p:cNvSpPr>
          <p:nvPr/>
        </p:nvSpPr>
        <p:spPr bwMode="auto">
          <a:xfrm>
            <a:off x="7415138" y="4015803"/>
            <a:ext cx="12954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信宿</a:t>
            </a:r>
          </a:p>
        </p:txBody>
      </p:sp>
      <p:sp>
        <p:nvSpPr>
          <p:cNvPr id="21" name="Line 11">
            <a:extLst>
              <a:ext uri="{FF2B5EF4-FFF2-40B4-BE49-F238E27FC236}">
                <a16:creationId xmlns:a16="http://schemas.microsoft.com/office/drawing/2014/main" id="{1CCD5921-3742-4890-A39A-33C4F256D5AD}"/>
              </a:ext>
            </a:extLst>
          </p:cNvPr>
          <p:cNvSpPr>
            <a:spLocks noChangeShapeType="1"/>
          </p:cNvSpPr>
          <p:nvPr/>
        </p:nvSpPr>
        <p:spPr bwMode="auto">
          <a:xfrm>
            <a:off x="4443338" y="3634803"/>
            <a:ext cx="0" cy="3810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2" name="Line 12">
            <a:extLst>
              <a:ext uri="{FF2B5EF4-FFF2-40B4-BE49-F238E27FC236}">
                <a16:creationId xmlns:a16="http://schemas.microsoft.com/office/drawing/2014/main" id="{C0FB0673-E17B-47F0-8E6D-3F0C502E996F}"/>
              </a:ext>
            </a:extLst>
          </p:cNvPr>
          <p:cNvSpPr>
            <a:spLocks noChangeShapeType="1"/>
          </p:cNvSpPr>
          <p:nvPr/>
        </p:nvSpPr>
        <p:spPr bwMode="auto">
          <a:xfrm>
            <a:off x="6805538" y="3330003"/>
            <a:ext cx="1219200" cy="533400"/>
          </a:xfrm>
          <a:prstGeom prst="line">
            <a:avLst/>
          </a:prstGeom>
          <a:noFill/>
          <a:ln w="762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 name="Line 13">
            <a:extLst>
              <a:ext uri="{FF2B5EF4-FFF2-40B4-BE49-F238E27FC236}">
                <a16:creationId xmlns:a16="http://schemas.microsoft.com/office/drawing/2014/main" id="{3082180E-ED24-4AAA-9C34-E736A1A0001A}"/>
              </a:ext>
            </a:extLst>
          </p:cNvPr>
          <p:cNvSpPr>
            <a:spLocks noChangeShapeType="1"/>
          </p:cNvSpPr>
          <p:nvPr/>
        </p:nvSpPr>
        <p:spPr bwMode="auto">
          <a:xfrm>
            <a:off x="1547738" y="4549203"/>
            <a:ext cx="0" cy="381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4" name="Line 14">
            <a:extLst>
              <a:ext uri="{FF2B5EF4-FFF2-40B4-BE49-F238E27FC236}">
                <a16:creationId xmlns:a16="http://schemas.microsoft.com/office/drawing/2014/main" id="{97F1F113-CFF4-4B77-B6B9-300C28550E58}"/>
              </a:ext>
            </a:extLst>
          </p:cNvPr>
          <p:cNvSpPr>
            <a:spLocks noChangeShapeType="1"/>
          </p:cNvSpPr>
          <p:nvPr/>
        </p:nvSpPr>
        <p:spPr bwMode="auto">
          <a:xfrm>
            <a:off x="1547738" y="4930203"/>
            <a:ext cx="617220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5" name="Line 15">
            <a:extLst>
              <a:ext uri="{FF2B5EF4-FFF2-40B4-BE49-F238E27FC236}">
                <a16:creationId xmlns:a16="http://schemas.microsoft.com/office/drawing/2014/main" id="{5DA9A59D-9DE2-4B5E-8A02-578B613B43B4}"/>
              </a:ext>
            </a:extLst>
          </p:cNvPr>
          <p:cNvSpPr>
            <a:spLocks noChangeShapeType="1"/>
          </p:cNvSpPr>
          <p:nvPr/>
        </p:nvSpPr>
        <p:spPr bwMode="auto">
          <a:xfrm flipV="1">
            <a:off x="7719938" y="4549203"/>
            <a:ext cx="0" cy="381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6" name="Rectangle 16">
            <a:extLst>
              <a:ext uri="{FF2B5EF4-FFF2-40B4-BE49-F238E27FC236}">
                <a16:creationId xmlns:a16="http://schemas.microsoft.com/office/drawing/2014/main" id="{38454AF0-B911-4CBC-852E-F93BBBE91A1F}"/>
              </a:ext>
            </a:extLst>
          </p:cNvPr>
          <p:cNvSpPr>
            <a:spLocks noChangeArrowheads="1"/>
          </p:cNvSpPr>
          <p:nvPr/>
        </p:nvSpPr>
        <p:spPr bwMode="auto">
          <a:xfrm>
            <a:off x="4748138" y="2698998"/>
            <a:ext cx="11430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ea typeface="隶书" panose="02010509060101010101" pitchFamily="49" charset="-122"/>
              </a:rPr>
              <a:t>表征关系</a:t>
            </a:r>
          </a:p>
        </p:txBody>
      </p:sp>
    </p:spTree>
    <p:extLst>
      <p:ext uri="{BB962C8B-B14F-4D97-AF65-F5344CB8AC3E}">
        <p14:creationId xmlns:p14="http://schemas.microsoft.com/office/powerpoint/2010/main" val="41854492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06</a:t>
            </a:r>
          </a:p>
        </p:txBody>
      </p:sp>
      <p:sp>
        <p:nvSpPr>
          <p:cNvPr id="13" name="矩形 12"/>
          <p:cNvSpPr/>
          <p:nvPr/>
        </p:nvSpPr>
        <p:spPr>
          <a:xfrm>
            <a:off x="1055068" y="283409"/>
            <a:ext cx="1225333" cy="392413"/>
          </a:xfrm>
          <a:prstGeom prst="rect">
            <a:avLst/>
          </a:prstGeom>
        </p:spPr>
        <p:txBody>
          <a:bodyPr wrap="none" lIns="68579" tIns="34289" rIns="68579" bIns="34289">
            <a:spAutoFit/>
          </a:bodyPr>
          <a:lstStyle/>
          <a:p>
            <a:pPr defTabSz="685783">
              <a:defRPr/>
            </a:pPr>
            <a:r>
              <a:rPr lang="en-US" altLang="zh-CN" sz="2100" b="1" dirty="0">
                <a:solidFill>
                  <a:prstClr val="black"/>
                </a:solidFill>
                <a:latin typeface="黑体" panose="02010609060101010101" pitchFamily="49" charset="-122"/>
                <a:ea typeface="黑体" panose="02010609060101010101" pitchFamily="49" charset="-122"/>
              </a:rPr>
              <a:t>DIKW</a:t>
            </a:r>
            <a:r>
              <a:rPr lang="zh-CN" altLang="en-US" sz="2100" b="1" dirty="0">
                <a:solidFill>
                  <a:prstClr val="black"/>
                </a:solidFill>
                <a:latin typeface="黑体" panose="02010609060101010101" pitchFamily="49" charset="-122"/>
                <a:ea typeface="黑体" panose="02010609060101010101" pitchFamily="49" charset="-122"/>
              </a:rPr>
              <a:t>模型</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8" name="矩形 7">
            <a:extLst>
              <a:ext uri="{FF2B5EF4-FFF2-40B4-BE49-F238E27FC236}">
                <a16:creationId xmlns:a16="http://schemas.microsoft.com/office/drawing/2014/main" id="{A767ACE0-BBC2-4A77-B4C6-D27244B87066}"/>
              </a:ext>
            </a:extLst>
          </p:cNvPr>
          <p:cNvSpPr/>
          <p:nvPr/>
        </p:nvSpPr>
        <p:spPr>
          <a:xfrm>
            <a:off x="497256" y="3945621"/>
            <a:ext cx="6336704" cy="400110"/>
          </a:xfrm>
          <a:prstGeom prst="rect">
            <a:avLst/>
          </a:prstGeom>
        </p:spPr>
        <p:txBody>
          <a:bodyPr wrap="square">
            <a:spAutoFit/>
          </a:bodyPr>
          <a:lstStyle/>
          <a:p>
            <a:r>
              <a:rPr lang="en-US" altLang="zh-CN" sz="2000" dirty="0"/>
              <a:t>Data-to-Information-to-Knowledge-to-Wisdom Model</a:t>
            </a:r>
            <a:endParaRPr lang="zh-CN" altLang="en-US" sz="2000" dirty="0"/>
          </a:p>
        </p:txBody>
      </p:sp>
      <p:pic>
        <p:nvPicPr>
          <p:cNvPr id="9" name="图片 8">
            <a:extLst>
              <a:ext uri="{FF2B5EF4-FFF2-40B4-BE49-F238E27FC236}">
                <a16:creationId xmlns:a16="http://schemas.microsoft.com/office/drawing/2014/main" id="{B9D936B3-1E66-403E-BFB8-C2BF78E182FF}"/>
              </a:ext>
            </a:extLst>
          </p:cNvPr>
          <p:cNvPicPr>
            <a:picLocks noChangeAspect="1"/>
          </p:cNvPicPr>
          <p:nvPr/>
        </p:nvPicPr>
        <p:blipFill>
          <a:blip r:embed="rId4"/>
          <a:stretch>
            <a:fillRect/>
          </a:stretch>
        </p:blipFill>
        <p:spPr>
          <a:xfrm>
            <a:off x="823206" y="858635"/>
            <a:ext cx="4749209" cy="3086986"/>
          </a:xfrm>
          <a:prstGeom prst="rect">
            <a:avLst/>
          </a:prstGeom>
        </p:spPr>
      </p:pic>
      <p:sp>
        <p:nvSpPr>
          <p:cNvPr id="10" name="文本框 4">
            <a:extLst>
              <a:ext uri="{FF2B5EF4-FFF2-40B4-BE49-F238E27FC236}">
                <a16:creationId xmlns:a16="http://schemas.microsoft.com/office/drawing/2014/main" id="{DA431343-FAB4-4B7A-8817-421F72A91CB5}"/>
              </a:ext>
            </a:extLst>
          </p:cNvPr>
          <p:cNvSpPr txBox="1"/>
          <p:nvPr/>
        </p:nvSpPr>
        <p:spPr>
          <a:xfrm>
            <a:off x="5973973" y="1586520"/>
            <a:ext cx="2987254" cy="163121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数据，转化为信息，升级为知识，升华为智慧，这个过程是信息的管理过程，让信息从庞大无序到分类有序</a:t>
            </a:r>
          </a:p>
        </p:txBody>
      </p:sp>
    </p:spTree>
    <p:extLst>
      <p:ext uri="{BB962C8B-B14F-4D97-AF65-F5344CB8AC3E}">
        <p14:creationId xmlns:p14="http://schemas.microsoft.com/office/powerpoint/2010/main" val="624210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06</a:t>
            </a:r>
          </a:p>
        </p:txBody>
      </p:sp>
      <p:sp>
        <p:nvSpPr>
          <p:cNvPr id="13" name="矩形 12"/>
          <p:cNvSpPr/>
          <p:nvPr/>
        </p:nvSpPr>
        <p:spPr>
          <a:xfrm>
            <a:off x="1055068" y="283409"/>
            <a:ext cx="1225333" cy="392413"/>
          </a:xfrm>
          <a:prstGeom prst="rect">
            <a:avLst/>
          </a:prstGeom>
        </p:spPr>
        <p:txBody>
          <a:bodyPr wrap="none" lIns="68579" tIns="34289" rIns="68579" bIns="34289">
            <a:spAutoFit/>
          </a:bodyPr>
          <a:lstStyle/>
          <a:p>
            <a:pPr defTabSz="685783">
              <a:defRPr/>
            </a:pPr>
            <a:r>
              <a:rPr lang="en-US" altLang="zh-CN" sz="2100" b="1" dirty="0">
                <a:solidFill>
                  <a:prstClr val="black"/>
                </a:solidFill>
                <a:latin typeface="黑体" panose="02010609060101010101" pitchFamily="49" charset="-122"/>
                <a:ea typeface="黑体" panose="02010609060101010101" pitchFamily="49" charset="-122"/>
              </a:rPr>
              <a:t>DIKW</a:t>
            </a:r>
            <a:r>
              <a:rPr lang="zh-CN" altLang="en-US" sz="2100" b="1" dirty="0">
                <a:solidFill>
                  <a:prstClr val="black"/>
                </a:solidFill>
                <a:latin typeface="黑体" panose="02010609060101010101" pitchFamily="49" charset="-122"/>
                <a:ea typeface="黑体" panose="02010609060101010101" pitchFamily="49" charset="-122"/>
              </a:rPr>
              <a:t>模型</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15" name="Rectangle 2">
            <a:extLst>
              <a:ext uri="{FF2B5EF4-FFF2-40B4-BE49-F238E27FC236}">
                <a16:creationId xmlns:a16="http://schemas.microsoft.com/office/drawing/2014/main" id="{330D124A-6FD9-48D8-B638-F5CE84BAC986}"/>
              </a:ext>
            </a:extLst>
          </p:cNvPr>
          <p:cNvSpPr txBox="1">
            <a:spLocks noRot="1" noChangeArrowheads="1"/>
          </p:cNvSpPr>
          <p:nvPr/>
        </p:nvSpPr>
        <p:spPr>
          <a:xfrm>
            <a:off x="767226" y="893192"/>
            <a:ext cx="1513175" cy="443235"/>
          </a:xfrm>
          <a:prstGeom prst="rect">
            <a:avLst/>
          </a:prstGeom>
        </p:spPr>
        <p:txBody>
          <a:bodyPr vert="horz" lIns="91440" tIns="45720" rIns="91440" bIns="45720" rtlCol="0" anchor="ct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660066"/>
                </a:solidFill>
                <a:latin typeface="黑体" panose="02010609060101010101" pitchFamily="49" charset="-122"/>
                <a:ea typeface="黑体" panose="02010609060101010101" pitchFamily="49" charset="-122"/>
              </a:rPr>
              <a:t>Data</a:t>
            </a:r>
            <a:endParaRPr lang="zh-CN" altLang="en-US" sz="2800" b="1" dirty="0">
              <a:solidFill>
                <a:srgbClr val="660066"/>
              </a:solidFill>
              <a:latin typeface="黑体" panose="02010609060101010101" pitchFamily="49" charset="-122"/>
              <a:ea typeface="黑体" panose="02010609060101010101" pitchFamily="49" charset="-122"/>
            </a:endParaRPr>
          </a:p>
        </p:txBody>
      </p:sp>
      <p:sp>
        <p:nvSpPr>
          <p:cNvPr id="16" name="文本框 2">
            <a:extLst>
              <a:ext uri="{FF2B5EF4-FFF2-40B4-BE49-F238E27FC236}">
                <a16:creationId xmlns:a16="http://schemas.microsoft.com/office/drawing/2014/main" id="{2B19C1D0-EDE7-4C7F-8941-E01F6A84BAFB}"/>
              </a:ext>
            </a:extLst>
          </p:cNvPr>
          <p:cNvSpPr txBox="1"/>
          <p:nvPr/>
        </p:nvSpPr>
        <p:spPr>
          <a:xfrm>
            <a:off x="603250" y="1603311"/>
            <a:ext cx="7920880" cy="283154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数据（</a:t>
            </a:r>
            <a:r>
              <a:rPr kumimoji="0" lang="en-US" altLang="zh-CN"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Data</a:t>
            </a:r>
            <a:r>
              <a:rPr kumimoji="0" lang="zh-CN" altLang="en-US"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）：数字、文字、图像、符号等的集合，通过原始的观察和度量得到。</a:t>
            </a:r>
            <a:endParaRPr kumimoji="0" lang="en-US" altLang="zh-CN"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altLang="zh-CN"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数据是最原始的素材，未被加工解释，没有回答特定的问题。</a:t>
            </a:r>
            <a:endParaRPr kumimoji="0" lang="en-US" altLang="zh-CN"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altLang="zh-CN"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数据是载荷或记录信息的按照一定规则排列组合的物理符号。它可以是数字、文字、图像，也可以是声音或计算机代码。</a:t>
            </a:r>
            <a:endParaRPr kumimoji="0" lang="en-US" altLang="zh-CN" sz="20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2000" b="0" i="0" u="none" strike="noStrike" kern="0" cap="none" spc="0" normalizeH="0" baseline="0" noProof="0" dirty="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8194453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06</a:t>
            </a:r>
          </a:p>
        </p:txBody>
      </p:sp>
      <p:sp>
        <p:nvSpPr>
          <p:cNvPr id="13" name="矩形 12"/>
          <p:cNvSpPr/>
          <p:nvPr/>
        </p:nvSpPr>
        <p:spPr>
          <a:xfrm>
            <a:off x="1055068" y="283409"/>
            <a:ext cx="1225333" cy="392413"/>
          </a:xfrm>
          <a:prstGeom prst="rect">
            <a:avLst/>
          </a:prstGeom>
        </p:spPr>
        <p:txBody>
          <a:bodyPr wrap="none" lIns="68579" tIns="34289" rIns="68579" bIns="34289">
            <a:spAutoFit/>
          </a:bodyPr>
          <a:lstStyle/>
          <a:p>
            <a:pPr defTabSz="685783">
              <a:defRPr/>
            </a:pPr>
            <a:r>
              <a:rPr lang="en-US" altLang="zh-CN" sz="2100" b="1" dirty="0">
                <a:solidFill>
                  <a:prstClr val="black"/>
                </a:solidFill>
                <a:latin typeface="黑体" panose="02010609060101010101" pitchFamily="49" charset="-122"/>
                <a:ea typeface="黑体" panose="02010609060101010101" pitchFamily="49" charset="-122"/>
              </a:rPr>
              <a:t>DIKW</a:t>
            </a:r>
            <a:r>
              <a:rPr lang="zh-CN" altLang="en-US" sz="2100" b="1" dirty="0">
                <a:solidFill>
                  <a:prstClr val="black"/>
                </a:solidFill>
                <a:latin typeface="黑体" panose="02010609060101010101" pitchFamily="49" charset="-122"/>
                <a:ea typeface="黑体" panose="02010609060101010101" pitchFamily="49" charset="-122"/>
              </a:rPr>
              <a:t>模型</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8" name="Rectangle 2">
            <a:extLst>
              <a:ext uri="{FF2B5EF4-FFF2-40B4-BE49-F238E27FC236}">
                <a16:creationId xmlns:a16="http://schemas.microsoft.com/office/drawing/2014/main" id="{330D124A-6FD9-48D8-B638-F5CE84BAC986}"/>
              </a:ext>
            </a:extLst>
          </p:cNvPr>
          <p:cNvSpPr txBox="1">
            <a:spLocks noRot="1" noChangeArrowheads="1"/>
          </p:cNvSpPr>
          <p:nvPr/>
        </p:nvSpPr>
        <p:spPr>
          <a:xfrm>
            <a:off x="767226" y="893192"/>
            <a:ext cx="2004574" cy="443235"/>
          </a:xfrm>
          <a:prstGeom prst="rect">
            <a:avLst/>
          </a:prstGeom>
        </p:spPr>
        <p:txBody>
          <a:bodyPr vert="horz" lIns="91440" tIns="45720" rIns="91440" bIns="45720" rtlCol="0" anchor="ctr">
            <a:normAutofit fontScale="850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660066"/>
                </a:solidFill>
                <a:latin typeface="黑体" panose="02010609060101010101" pitchFamily="49" charset="-122"/>
                <a:ea typeface="黑体" panose="02010609060101010101" pitchFamily="49" charset="-122"/>
              </a:rPr>
              <a:t>Information </a:t>
            </a:r>
          </a:p>
        </p:txBody>
      </p:sp>
      <p:sp>
        <p:nvSpPr>
          <p:cNvPr id="9" name="文本框 2">
            <a:extLst>
              <a:ext uri="{FF2B5EF4-FFF2-40B4-BE49-F238E27FC236}">
                <a16:creationId xmlns:a16="http://schemas.microsoft.com/office/drawing/2014/main" id="{2B19C1D0-EDE7-4C7F-8941-E01F6A84BAFB}"/>
              </a:ext>
            </a:extLst>
          </p:cNvPr>
          <p:cNvSpPr txBox="1"/>
          <p:nvPr/>
        </p:nvSpPr>
        <p:spPr>
          <a:xfrm>
            <a:off x="611560" y="1336427"/>
            <a:ext cx="7920880" cy="3761030"/>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信息（</a:t>
            </a:r>
            <a:r>
              <a:rPr lang="en-US" altLang="zh-CN" sz="1800" dirty="0">
                <a:latin typeface="微软雅黑" panose="020B0503020204020204" pitchFamily="34" charset="-122"/>
                <a:ea typeface="微软雅黑" panose="020B0503020204020204" pitchFamily="34" charset="-122"/>
              </a:rPr>
              <a:t> Information </a:t>
            </a:r>
            <a:r>
              <a:rPr lang="zh-CN" altLang="en-US" sz="1800" dirty="0">
                <a:latin typeface="微软雅黑" panose="020B0503020204020204" pitchFamily="34" charset="-122"/>
                <a:ea typeface="微软雅黑" panose="020B0503020204020204" pitchFamily="34" charset="-122"/>
              </a:rPr>
              <a:t>）：通过某种方式组织和处理数据，分析数据间的关系，数据就有了意义。这种经加工处理后有逻辑的数据，称之为信息。</a:t>
            </a:r>
            <a:endParaRPr lang="en-US" altLang="zh-CN" sz="18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rPr>
              <a:t>信息是已被处理，具有逻辑关系的数据，是对数据的解释，这种信息对接受者具有意义。</a:t>
            </a:r>
            <a:endParaRPr lang="en-US" altLang="zh-CN" sz="18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en-US" altLang="zh-CN" sz="18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rPr>
              <a:t>回答的问题：</a:t>
            </a:r>
            <a:r>
              <a:rPr lang="en-US" altLang="zh-CN" sz="1800" dirty="0">
                <a:latin typeface="微软雅黑" panose="020B0503020204020204" pitchFamily="34" charset="-122"/>
                <a:ea typeface="微软雅黑" panose="020B0503020204020204" pitchFamily="34" charset="-122"/>
              </a:rPr>
              <a:t>Who, What, Where, When</a:t>
            </a:r>
          </a:p>
          <a:p>
            <a:pPr marL="342900" indent="-342900">
              <a:buFont typeface="Arial" panose="020B0604020202020204" pitchFamily="34" charset="0"/>
              <a:buChar char="•"/>
            </a:pPr>
            <a:endParaRPr lang="en-US" altLang="zh-CN" sz="18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rPr>
              <a:t>人们对信息的获取只能通过对数据背景和规则的解读。背景是接收者针对特定数据的信息准备。信息是数据载荷的内容，对于同一信息，其数据表现形式可以多种多样。</a:t>
            </a:r>
            <a:endParaRPr lang="en-US" altLang="zh-CN" sz="1800" dirty="0"/>
          </a:p>
          <a:p>
            <a:pPr marL="342900" indent="-342900">
              <a:buFont typeface="Arial" panose="020B0604020202020204" pitchFamily="34" charset="0"/>
              <a:buChar char="•"/>
            </a:pPr>
            <a:endParaRPr lang="en-US" altLang="zh-CN" sz="1800" dirty="0">
              <a:latin typeface="微软雅黑" panose="020B0503020204020204" pitchFamily="34" charset="-122"/>
              <a:ea typeface="微软雅黑" panose="020B0503020204020204" pitchFamily="34" charset="-122"/>
            </a:endParaRPr>
          </a:p>
          <a:p>
            <a:pPr algn="ctr">
              <a:lnSpc>
                <a:spcPct val="130000"/>
              </a:lnSpc>
            </a:pPr>
            <a:r>
              <a:rPr lang="en-US" altLang="zh-CN" sz="1800" dirty="0">
                <a:latin typeface="微软雅黑" panose="020B0503020204020204" pitchFamily="34" charset="-122"/>
                <a:ea typeface="微软雅黑" panose="020B0503020204020204" pitchFamily="34" charset="-122"/>
              </a:rPr>
              <a:t>              </a:t>
            </a:r>
            <a:r>
              <a:rPr lang="zh-CN" altLang="en-US" sz="1800" b="1" dirty="0">
                <a:solidFill>
                  <a:srgbClr val="683799"/>
                </a:solidFill>
                <a:latin typeface="微软雅黑" panose="020B0503020204020204" pitchFamily="34" charset="-122"/>
                <a:ea typeface="微软雅黑" panose="020B0503020204020204" pitchFamily="34" charset="-122"/>
              </a:rPr>
              <a:t>数据 + 背景 = 信息</a:t>
            </a:r>
            <a:endParaRPr lang="en-US" altLang="zh-CN" sz="1800" b="1" dirty="0">
              <a:solidFill>
                <a:srgbClr val="683799"/>
              </a:solidFill>
              <a:latin typeface="微软雅黑" panose="020B0503020204020204" pitchFamily="34" charset="-122"/>
              <a:ea typeface="微软雅黑" panose="020B0503020204020204" pitchFamily="34" charset="-122"/>
            </a:endParaRPr>
          </a:p>
          <a:p>
            <a:endParaRPr lang="zh-CN" altLang="en-US" sz="1600" dirty="0"/>
          </a:p>
        </p:txBody>
      </p:sp>
    </p:spTree>
    <p:extLst>
      <p:ext uri="{BB962C8B-B14F-4D97-AF65-F5344CB8AC3E}">
        <p14:creationId xmlns:p14="http://schemas.microsoft.com/office/powerpoint/2010/main" val="17610865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06</a:t>
            </a:r>
          </a:p>
        </p:txBody>
      </p:sp>
      <p:sp>
        <p:nvSpPr>
          <p:cNvPr id="13" name="矩形 12"/>
          <p:cNvSpPr/>
          <p:nvPr/>
        </p:nvSpPr>
        <p:spPr>
          <a:xfrm>
            <a:off x="1055068" y="283409"/>
            <a:ext cx="1225333" cy="392413"/>
          </a:xfrm>
          <a:prstGeom prst="rect">
            <a:avLst/>
          </a:prstGeom>
        </p:spPr>
        <p:txBody>
          <a:bodyPr wrap="none" lIns="68579" tIns="34289" rIns="68579" bIns="34289">
            <a:spAutoFit/>
          </a:bodyPr>
          <a:lstStyle/>
          <a:p>
            <a:pPr defTabSz="685783">
              <a:defRPr/>
            </a:pPr>
            <a:r>
              <a:rPr lang="en-US" altLang="zh-CN" sz="2100" b="1" dirty="0">
                <a:solidFill>
                  <a:prstClr val="black"/>
                </a:solidFill>
                <a:latin typeface="黑体" panose="02010609060101010101" pitchFamily="49" charset="-122"/>
                <a:ea typeface="黑体" panose="02010609060101010101" pitchFamily="49" charset="-122"/>
              </a:rPr>
              <a:t>DIKW</a:t>
            </a:r>
            <a:r>
              <a:rPr lang="zh-CN" altLang="en-US" sz="2100" b="1" dirty="0">
                <a:solidFill>
                  <a:prstClr val="black"/>
                </a:solidFill>
                <a:latin typeface="黑体" panose="02010609060101010101" pitchFamily="49" charset="-122"/>
                <a:ea typeface="黑体" panose="02010609060101010101" pitchFamily="49" charset="-122"/>
              </a:rPr>
              <a:t>模型</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8" name="Rectangle 2">
            <a:extLst>
              <a:ext uri="{FF2B5EF4-FFF2-40B4-BE49-F238E27FC236}">
                <a16:creationId xmlns:a16="http://schemas.microsoft.com/office/drawing/2014/main" id="{330D124A-6FD9-48D8-B638-F5CE84BAC986}"/>
              </a:ext>
            </a:extLst>
          </p:cNvPr>
          <p:cNvSpPr txBox="1">
            <a:spLocks noRot="1" noChangeArrowheads="1"/>
          </p:cNvSpPr>
          <p:nvPr/>
        </p:nvSpPr>
        <p:spPr>
          <a:xfrm>
            <a:off x="767226" y="837427"/>
            <a:ext cx="2004574" cy="52643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660066"/>
                </a:solidFill>
                <a:latin typeface="黑体" panose="02010609060101010101" pitchFamily="49" charset="-122"/>
                <a:ea typeface="黑体" panose="02010609060101010101" pitchFamily="49" charset="-122"/>
              </a:rPr>
              <a:t>Knowledge  </a:t>
            </a:r>
          </a:p>
        </p:txBody>
      </p:sp>
      <p:sp>
        <p:nvSpPr>
          <p:cNvPr id="9" name="文本框 2">
            <a:extLst>
              <a:ext uri="{FF2B5EF4-FFF2-40B4-BE49-F238E27FC236}">
                <a16:creationId xmlns:a16="http://schemas.microsoft.com/office/drawing/2014/main" id="{2B19C1D0-EDE7-4C7F-8941-E01F6A84BAFB}"/>
              </a:ext>
            </a:extLst>
          </p:cNvPr>
          <p:cNvSpPr txBox="1"/>
          <p:nvPr/>
        </p:nvSpPr>
        <p:spPr>
          <a:xfrm>
            <a:off x="767226" y="1354976"/>
            <a:ext cx="7920880" cy="3385542"/>
          </a:xfrm>
          <a:prstGeom prst="rect">
            <a:avLst/>
          </a:prstGeom>
          <a:noFill/>
        </p:spPr>
        <p:txBody>
          <a:bodyPr wrap="square" rtlCol="0">
            <a:spAutoFit/>
          </a:bodyPr>
          <a:lstStyle/>
          <a:p>
            <a:r>
              <a:rPr lang="zh-CN" altLang="en-US" sz="1800" b="1" dirty="0">
                <a:latin typeface="微软雅黑" panose="020B0503020204020204" pitchFamily="34" charset="-122"/>
                <a:ea typeface="微软雅黑" panose="020B0503020204020204" pitchFamily="34" charset="-122"/>
              </a:rPr>
              <a:t>知识（</a:t>
            </a:r>
            <a:r>
              <a:rPr lang="en-US" altLang="zh-CN" sz="1800" b="1" dirty="0">
                <a:latin typeface="微软雅黑" panose="020B0503020204020204" pitchFamily="34" charset="-122"/>
                <a:ea typeface="微软雅黑" panose="020B0503020204020204" pitchFamily="34" charset="-122"/>
              </a:rPr>
              <a:t>Knowledge</a:t>
            </a:r>
            <a:r>
              <a:rPr lang="zh-CN" altLang="en-US" sz="1800" b="1" dirty="0">
                <a:latin typeface="微软雅黑" panose="020B0503020204020204" pitchFamily="34" charset="-122"/>
                <a:ea typeface="微软雅黑" panose="020B0503020204020204" pitchFamily="34" charset="-122"/>
              </a:rPr>
              <a:t>）</a:t>
            </a:r>
            <a:r>
              <a:rPr lang="en-US" altLang="zh-CN" sz="1800" b="1" dirty="0">
                <a:latin typeface="微软雅黑" panose="020B0503020204020204" pitchFamily="34" charset="-122"/>
                <a:ea typeface="微软雅黑" panose="020B0503020204020204" pitchFamily="34" charset="-122"/>
              </a:rPr>
              <a:t>: </a:t>
            </a:r>
            <a:r>
              <a:rPr lang="zh-CN" altLang="en-US" sz="1800" b="1" dirty="0">
                <a:latin typeface="微软雅黑" panose="020B0503020204020204" pitchFamily="34" charset="-122"/>
                <a:ea typeface="微软雅黑" panose="020B0503020204020204" pitchFamily="34" charset="-122"/>
              </a:rPr>
              <a:t>知识是从相关信息中过滤、加工、提炼而得到的有用资料。</a:t>
            </a:r>
            <a:r>
              <a:rPr lang="en-US" altLang="zh-CN" sz="1800" b="1" dirty="0">
                <a:latin typeface="微软雅黑" panose="020B0503020204020204" pitchFamily="34" charset="-122"/>
                <a:ea typeface="微软雅黑" panose="020B0503020204020204" pitchFamily="34" charset="-122"/>
              </a:rPr>
              <a:t>(</a:t>
            </a:r>
            <a:r>
              <a:rPr lang="zh-CN" altLang="en-US" sz="1800" b="1" dirty="0">
                <a:latin typeface="微软雅黑" panose="020B0503020204020204" pitchFamily="34" charset="-122"/>
                <a:ea typeface="微软雅黑" panose="020B0503020204020204" pitchFamily="34" charset="-122"/>
              </a:rPr>
              <a:t>有用的信息）</a:t>
            </a:r>
            <a:endParaRPr lang="en-US" altLang="zh-CN" sz="1800" b="1" dirty="0">
              <a:latin typeface="微软雅黑" panose="020B0503020204020204" pitchFamily="34" charset="-122"/>
              <a:ea typeface="微软雅黑" panose="020B0503020204020204" pitchFamily="34" charset="-122"/>
            </a:endParaRPr>
          </a:p>
          <a:p>
            <a:endParaRPr lang="en-US" altLang="zh-CN" sz="18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rPr>
              <a:t>特殊背景或语境下，知识将数据与信息、信息与其在行动中的应用之间建立有意义的联系，它体现了信息的本质、原则和经验。</a:t>
            </a:r>
            <a:endParaRPr lang="en-US" altLang="zh-CN" sz="18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rPr>
              <a:t>回答的问题：</a:t>
            </a:r>
            <a:r>
              <a:rPr lang="en-US" altLang="zh-CN" sz="1800" dirty="0">
                <a:latin typeface="微软雅黑" panose="020B0503020204020204" pitchFamily="34" charset="-122"/>
                <a:ea typeface="微软雅黑" panose="020B0503020204020204" pitchFamily="34" charset="-122"/>
              </a:rPr>
              <a:t>How</a:t>
            </a:r>
          </a:p>
          <a:p>
            <a:pPr marL="342900" indent="-342900">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rPr>
              <a:t>知识是信息接收者通过对信息的提炼和推理而获得的正确结论，是人通过信息对自然界、人类社会以及思维方式与运动规律的认识与掌握，是人的大脑通过思维重新组合的、系统化的信息集合。知识经过推理和分析，可能产生新的知识。</a:t>
            </a:r>
            <a:endParaRPr lang="en-US" altLang="zh-CN" sz="1800" dirty="0">
              <a:latin typeface="微软雅黑" panose="020B0503020204020204" pitchFamily="34" charset="-122"/>
              <a:ea typeface="微软雅黑" panose="020B0503020204020204" pitchFamily="34" charset="-122"/>
            </a:endParaRPr>
          </a:p>
          <a:p>
            <a:pPr algn="ctr"/>
            <a:r>
              <a:rPr lang="zh-CN" altLang="en-US" sz="1800" b="1" dirty="0">
                <a:solidFill>
                  <a:srgbClr val="683799"/>
                </a:solidFill>
                <a:latin typeface="微软雅黑" panose="020B0503020204020204" pitchFamily="34" charset="-122"/>
                <a:ea typeface="微软雅黑" panose="020B0503020204020204" pitchFamily="34" charset="-122"/>
              </a:rPr>
              <a:t>信息 </a:t>
            </a:r>
            <a:r>
              <a:rPr lang="en-US" altLang="zh-CN" sz="1800" b="1" dirty="0">
                <a:solidFill>
                  <a:srgbClr val="683799"/>
                </a:solidFill>
                <a:latin typeface="微软雅黑" panose="020B0503020204020204" pitchFamily="34" charset="-122"/>
                <a:ea typeface="微软雅黑" panose="020B0503020204020204" pitchFamily="34" charset="-122"/>
              </a:rPr>
              <a:t>+ </a:t>
            </a:r>
            <a:r>
              <a:rPr lang="zh-CN" altLang="en-US" sz="1800" b="1" dirty="0">
                <a:solidFill>
                  <a:srgbClr val="683799"/>
                </a:solidFill>
                <a:latin typeface="微软雅黑" panose="020B0503020204020204" pitchFamily="34" charset="-122"/>
                <a:ea typeface="微软雅黑" panose="020B0503020204020204" pitchFamily="34" charset="-122"/>
              </a:rPr>
              <a:t>经验 </a:t>
            </a:r>
            <a:r>
              <a:rPr lang="en-US" altLang="zh-CN" sz="1800" b="1" dirty="0">
                <a:solidFill>
                  <a:srgbClr val="683799"/>
                </a:solidFill>
                <a:latin typeface="微软雅黑" panose="020B0503020204020204" pitchFamily="34" charset="-122"/>
                <a:ea typeface="微软雅黑" panose="020B0503020204020204" pitchFamily="34" charset="-122"/>
              </a:rPr>
              <a:t>= </a:t>
            </a:r>
            <a:r>
              <a:rPr lang="zh-CN" altLang="en-US" sz="1800" b="1" dirty="0">
                <a:solidFill>
                  <a:srgbClr val="683799"/>
                </a:solidFill>
                <a:latin typeface="微软雅黑" panose="020B0503020204020204" pitchFamily="34" charset="-122"/>
                <a:ea typeface="微软雅黑" panose="020B0503020204020204" pitchFamily="34" charset="-122"/>
              </a:rPr>
              <a:t>知识</a:t>
            </a:r>
            <a:endParaRPr lang="en-US" altLang="zh-CN" sz="1800" dirty="0">
              <a:latin typeface="微软雅黑" panose="020B0503020204020204" pitchFamily="34" charset="-122"/>
              <a:ea typeface="微软雅黑" panose="020B0503020204020204" pitchFamily="34" charset="-122"/>
            </a:endParaRPr>
          </a:p>
          <a:p>
            <a:endParaRPr lang="en-US" altLang="zh-CN" sz="1600" dirty="0"/>
          </a:p>
        </p:txBody>
      </p:sp>
    </p:spTree>
    <p:extLst>
      <p:ext uri="{BB962C8B-B14F-4D97-AF65-F5344CB8AC3E}">
        <p14:creationId xmlns:p14="http://schemas.microsoft.com/office/powerpoint/2010/main" val="17610865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06</a:t>
            </a:r>
          </a:p>
        </p:txBody>
      </p:sp>
      <p:sp>
        <p:nvSpPr>
          <p:cNvPr id="13" name="矩形 12"/>
          <p:cNvSpPr/>
          <p:nvPr/>
        </p:nvSpPr>
        <p:spPr>
          <a:xfrm>
            <a:off x="1055068" y="283409"/>
            <a:ext cx="1225333" cy="392413"/>
          </a:xfrm>
          <a:prstGeom prst="rect">
            <a:avLst/>
          </a:prstGeom>
        </p:spPr>
        <p:txBody>
          <a:bodyPr wrap="none" lIns="68579" tIns="34289" rIns="68579" bIns="34289">
            <a:spAutoFit/>
          </a:bodyPr>
          <a:lstStyle/>
          <a:p>
            <a:pPr defTabSz="685783">
              <a:defRPr/>
            </a:pPr>
            <a:r>
              <a:rPr lang="en-US" altLang="zh-CN" sz="2100" b="1" dirty="0">
                <a:solidFill>
                  <a:prstClr val="black"/>
                </a:solidFill>
                <a:latin typeface="黑体" panose="02010609060101010101" pitchFamily="49" charset="-122"/>
                <a:ea typeface="黑体" panose="02010609060101010101" pitchFamily="49" charset="-122"/>
              </a:rPr>
              <a:t>DIKW</a:t>
            </a:r>
            <a:r>
              <a:rPr lang="zh-CN" altLang="en-US" sz="2100" b="1" dirty="0">
                <a:solidFill>
                  <a:prstClr val="black"/>
                </a:solidFill>
                <a:latin typeface="黑体" panose="02010609060101010101" pitchFamily="49" charset="-122"/>
                <a:ea typeface="黑体" panose="02010609060101010101" pitchFamily="49" charset="-122"/>
              </a:rPr>
              <a:t>模型</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8" name="Rectangle 2">
            <a:extLst>
              <a:ext uri="{FF2B5EF4-FFF2-40B4-BE49-F238E27FC236}">
                <a16:creationId xmlns:a16="http://schemas.microsoft.com/office/drawing/2014/main" id="{330D124A-6FD9-48D8-B638-F5CE84BAC986}"/>
              </a:ext>
            </a:extLst>
          </p:cNvPr>
          <p:cNvSpPr txBox="1">
            <a:spLocks noRot="1" noChangeArrowheads="1"/>
          </p:cNvSpPr>
          <p:nvPr/>
        </p:nvSpPr>
        <p:spPr>
          <a:xfrm>
            <a:off x="767226" y="837427"/>
            <a:ext cx="2004574" cy="52643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660066"/>
                </a:solidFill>
                <a:latin typeface="黑体" panose="02010609060101010101" pitchFamily="49" charset="-122"/>
                <a:ea typeface="黑体" panose="02010609060101010101" pitchFamily="49" charset="-122"/>
              </a:rPr>
              <a:t>Wisdom   </a:t>
            </a:r>
          </a:p>
        </p:txBody>
      </p:sp>
      <p:sp>
        <p:nvSpPr>
          <p:cNvPr id="9" name="文本框 2">
            <a:extLst>
              <a:ext uri="{FF2B5EF4-FFF2-40B4-BE49-F238E27FC236}">
                <a16:creationId xmlns:a16="http://schemas.microsoft.com/office/drawing/2014/main" id="{2B19C1D0-EDE7-4C7F-8941-E01F6A84BAFB}"/>
              </a:ext>
            </a:extLst>
          </p:cNvPr>
          <p:cNvSpPr txBox="1"/>
          <p:nvPr/>
        </p:nvSpPr>
        <p:spPr>
          <a:xfrm>
            <a:off x="772069" y="1340769"/>
            <a:ext cx="7920880" cy="3200876"/>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智慧（</a:t>
            </a:r>
            <a:r>
              <a:rPr lang="en-US" altLang="zh-CN" sz="2400" b="1" dirty="0">
                <a:latin typeface="微软雅黑" panose="020B0503020204020204" pitchFamily="34" charset="-122"/>
                <a:ea typeface="微软雅黑" panose="020B0503020204020204" pitchFamily="34" charset="-122"/>
              </a:rPr>
              <a:t>Wisdom</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a:t>
            </a:r>
          </a:p>
          <a:p>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智慧是人类所表现出来的一种独有的能力。主要表现为：收集、加工、应用、传播知识的能力，以及对事物发展的前瞻性看法。</a:t>
            </a:r>
            <a:endParaRPr lang="en-US" altLang="zh-CN" sz="1800" dirty="0">
              <a:latin typeface="微软雅黑" panose="020B0503020204020204" pitchFamily="34" charset="-122"/>
              <a:ea typeface="微软雅黑" panose="020B0503020204020204" pitchFamily="34" charset="-122"/>
            </a:endParaRPr>
          </a:p>
          <a:p>
            <a:endParaRPr lang="en-US" altLang="zh-CN" sz="18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rPr>
              <a:t>在知识的基础之上，通过经验、阅历、见识的积累，而形成对事物的深刻认识、远见，体现为一种卓越的判断力。</a:t>
            </a:r>
            <a:endParaRPr lang="en-US" altLang="zh-CN" sz="18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en-US" altLang="zh-CN" sz="18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rPr>
              <a:t>回答的问题：</a:t>
            </a:r>
            <a:r>
              <a:rPr lang="en-US" altLang="zh-CN" sz="1800" dirty="0">
                <a:latin typeface="微软雅黑" panose="020B0503020204020204" pitchFamily="34" charset="-122"/>
                <a:ea typeface="微软雅黑" panose="020B0503020204020204" pitchFamily="34" charset="-122"/>
              </a:rPr>
              <a:t>Why</a:t>
            </a:r>
          </a:p>
          <a:p>
            <a:pPr marL="342900" indent="-342900">
              <a:buFont typeface="Arial" panose="020B0604020202020204" pitchFamily="34" charset="0"/>
              <a:buChar char="•"/>
            </a:pPr>
            <a:endParaRPr lang="en-US" altLang="zh-CN" sz="1800" dirty="0">
              <a:latin typeface="微软雅黑" panose="020B0503020204020204" pitchFamily="34" charset="-122"/>
              <a:ea typeface="微软雅黑" panose="020B0503020204020204" pitchFamily="34" charset="-122"/>
            </a:endParaRPr>
          </a:p>
          <a:p>
            <a:endParaRPr lang="en-US" altLang="zh-CN" sz="1600" dirty="0"/>
          </a:p>
        </p:txBody>
      </p:sp>
    </p:spTree>
    <p:extLst>
      <p:ext uri="{BB962C8B-B14F-4D97-AF65-F5344CB8AC3E}">
        <p14:creationId xmlns:p14="http://schemas.microsoft.com/office/powerpoint/2010/main" val="17610865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48</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06</a:t>
            </a:r>
          </a:p>
        </p:txBody>
      </p:sp>
      <p:sp>
        <p:nvSpPr>
          <p:cNvPr id="13" name="矩形 12"/>
          <p:cNvSpPr/>
          <p:nvPr/>
        </p:nvSpPr>
        <p:spPr>
          <a:xfrm>
            <a:off x="1055068" y="283409"/>
            <a:ext cx="1225333" cy="392413"/>
          </a:xfrm>
          <a:prstGeom prst="rect">
            <a:avLst/>
          </a:prstGeom>
        </p:spPr>
        <p:txBody>
          <a:bodyPr wrap="none" lIns="68579" tIns="34289" rIns="68579" bIns="34289">
            <a:spAutoFit/>
          </a:bodyPr>
          <a:lstStyle/>
          <a:p>
            <a:pPr defTabSz="685783">
              <a:defRPr/>
            </a:pPr>
            <a:r>
              <a:rPr lang="en-US" altLang="zh-CN" sz="2100" b="1" dirty="0">
                <a:solidFill>
                  <a:prstClr val="black"/>
                </a:solidFill>
                <a:latin typeface="黑体" panose="02010609060101010101" pitchFamily="49" charset="-122"/>
                <a:ea typeface="黑体" panose="02010609060101010101" pitchFamily="49" charset="-122"/>
              </a:rPr>
              <a:t>DIKW</a:t>
            </a:r>
            <a:r>
              <a:rPr lang="zh-CN" altLang="en-US" sz="2100" b="1" dirty="0">
                <a:solidFill>
                  <a:prstClr val="black"/>
                </a:solidFill>
                <a:latin typeface="黑体" panose="02010609060101010101" pitchFamily="49" charset="-122"/>
                <a:ea typeface="黑体" panose="02010609060101010101" pitchFamily="49" charset="-122"/>
              </a:rPr>
              <a:t>模型</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graphicFrame>
        <p:nvGraphicFramePr>
          <p:cNvPr id="15" name="图示 14"/>
          <p:cNvGraphicFramePr/>
          <p:nvPr>
            <p:extLst>
              <p:ext uri="{D42A27DB-BD31-4B8C-83A1-F6EECF244321}">
                <p14:modId xmlns:p14="http://schemas.microsoft.com/office/powerpoint/2010/main" val="3878613503"/>
              </p:ext>
            </p:extLst>
          </p:nvPr>
        </p:nvGraphicFramePr>
        <p:xfrm>
          <a:off x="611560" y="893192"/>
          <a:ext cx="8280920" cy="44755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6" name="上箭头标注 15"/>
          <p:cNvSpPr/>
          <p:nvPr/>
        </p:nvSpPr>
        <p:spPr>
          <a:xfrm>
            <a:off x="1979712" y="2643758"/>
            <a:ext cx="3281664" cy="1980060"/>
          </a:xfrm>
          <a:prstGeom prst="upArrowCallout">
            <a:avLst/>
          </a:prstGeom>
          <a:solidFill>
            <a:sysClr val="window" lastClr="FFFFFF"/>
          </a:solidFill>
          <a:ln w="25400" cap="flat" cmpd="sng" algn="ctr">
            <a:solidFill>
              <a:srgbClr val="8064A2"/>
            </a:solidFill>
            <a:prstDash val="solid"/>
          </a:ln>
          <a:effec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800" b="1"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主要是在以文献资源为载体的信息环节积累和发挥作用。</a:t>
            </a:r>
            <a:endParaRPr kumimoji="0" lang="zh-CN" altLang="zh-CN" sz="1800" b="1"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endParaRPr>
          </a:p>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800" b="1"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社会科学的传统认知模式和实践模式大多局限于此。</a:t>
            </a:r>
          </a:p>
        </p:txBody>
      </p:sp>
    </p:spTree>
    <p:extLst>
      <p:ext uri="{BB962C8B-B14F-4D97-AF65-F5344CB8AC3E}">
        <p14:creationId xmlns:p14="http://schemas.microsoft.com/office/powerpoint/2010/main" val="17610865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49</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06</a:t>
            </a:r>
          </a:p>
        </p:txBody>
      </p:sp>
      <p:sp>
        <p:nvSpPr>
          <p:cNvPr id="13" name="矩形 12"/>
          <p:cNvSpPr/>
          <p:nvPr/>
        </p:nvSpPr>
        <p:spPr>
          <a:xfrm>
            <a:off x="1055068" y="283409"/>
            <a:ext cx="1225333" cy="392413"/>
          </a:xfrm>
          <a:prstGeom prst="rect">
            <a:avLst/>
          </a:prstGeom>
        </p:spPr>
        <p:txBody>
          <a:bodyPr wrap="none" lIns="68579" tIns="34289" rIns="68579" bIns="34289">
            <a:spAutoFit/>
          </a:bodyPr>
          <a:lstStyle/>
          <a:p>
            <a:pPr defTabSz="685783">
              <a:defRPr/>
            </a:pPr>
            <a:r>
              <a:rPr lang="en-US" altLang="zh-CN" sz="2100" b="1" dirty="0">
                <a:solidFill>
                  <a:prstClr val="black"/>
                </a:solidFill>
                <a:latin typeface="黑体" panose="02010609060101010101" pitchFamily="49" charset="-122"/>
                <a:ea typeface="黑体" panose="02010609060101010101" pitchFamily="49" charset="-122"/>
              </a:rPr>
              <a:t>DIKW</a:t>
            </a:r>
            <a:r>
              <a:rPr lang="zh-CN" altLang="en-US" sz="2100" b="1" dirty="0">
                <a:solidFill>
                  <a:prstClr val="black"/>
                </a:solidFill>
                <a:latin typeface="黑体" panose="02010609060101010101" pitchFamily="49" charset="-122"/>
                <a:ea typeface="黑体" panose="02010609060101010101" pitchFamily="49" charset="-122"/>
              </a:rPr>
              <a:t>模型</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3863355"/>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graphicFrame>
        <p:nvGraphicFramePr>
          <p:cNvPr id="9" name="图示 8"/>
          <p:cNvGraphicFramePr/>
          <p:nvPr>
            <p:extLst>
              <p:ext uri="{D42A27DB-BD31-4B8C-83A1-F6EECF244321}">
                <p14:modId xmlns:p14="http://schemas.microsoft.com/office/powerpoint/2010/main" val="3404536719"/>
              </p:ext>
            </p:extLst>
          </p:nvPr>
        </p:nvGraphicFramePr>
        <p:xfrm>
          <a:off x="584881" y="496029"/>
          <a:ext cx="8280920" cy="44755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 name="上箭头标注 9"/>
          <p:cNvSpPr/>
          <p:nvPr/>
        </p:nvSpPr>
        <p:spPr>
          <a:xfrm>
            <a:off x="251520" y="3219823"/>
            <a:ext cx="2028881" cy="1368151"/>
          </a:xfrm>
          <a:prstGeom prst="upArrowCallout">
            <a:avLst/>
          </a:prstGeom>
          <a:solidFill>
            <a:sysClr val="window" lastClr="FFFFFF"/>
          </a:solidFill>
          <a:ln w="25400" cap="flat" cmpd="sng" algn="ctr">
            <a:solidFill>
              <a:srgbClr val="8064A2"/>
            </a:solidFill>
            <a:prstDash val="solid"/>
          </a:ln>
          <a:effec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600" b="1" i="0" u="none" strike="noStrike" kern="0" cap="none" spc="0" normalizeH="0" baseline="0" noProof="1">
                <a:ln>
                  <a:noFill/>
                </a:ln>
                <a:solidFill>
                  <a:srgbClr val="FF0000"/>
                </a:solidFill>
                <a:effectLst/>
                <a:uLnTx/>
                <a:uFillTx/>
                <a:latin typeface="Calibri" panose="020F0502020204030204" pitchFamily="34" charset="0"/>
                <a:ea typeface="宋体" panose="02010600030101010101" pitchFamily="2" charset="-122"/>
                <a:cs typeface="+mn-cs"/>
                <a:sym typeface="+mn-ea"/>
              </a:rPr>
              <a:t>生长点</a:t>
            </a:r>
            <a:r>
              <a:rPr kumimoji="0" lang="zh-CN" altLang="zh-CN" sz="1600" b="1" i="0" u="none" strike="noStrike" kern="0" cap="none" spc="0" normalizeH="0" baseline="0" noProof="1">
                <a:ln>
                  <a:noFill/>
                </a:ln>
                <a:solidFill>
                  <a:srgbClr val="FF0000"/>
                </a:solidFill>
                <a:effectLst/>
                <a:uLnTx/>
                <a:uFillTx/>
                <a:latin typeface="Calibri" panose="020F0502020204030204" pitchFamily="34" charset="0"/>
                <a:ea typeface="宋体" panose="02010600030101010101" pitchFamily="2" charset="-122"/>
                <a:cs typeface="+mn-cs"/>
                <a:sym typeface="+mn-ea"/>
              </a:rPr>
              <a:t>1</a:t>
            </a:r>
            <a:r>
              <a:rPr kumimoji="0" lang="zh-CN" altLang="en-US"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a:t>
            </a:r>
            <a:endParaRPr kumimoji="0" lang="zh-CN" altLang="zh-CN"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endParaRPr>
          </a:p>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数据赋能</a:t>
            </a:r>
            <a:endParaRPr kumimoji="0" lang="zh-CN" altLang="zh-CN"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endParaRPr>
          </a:p>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与数据服务</a:t>
            </a:r>
          </a:p>
        </p:txBody>
      </p:sp>
      <p:sp>
        <p:nvSpPr>
          <p:cNvPr id="15" name="上箭头标注 14"/>
          <p:cNvSpPr/>
          <p:nvPr/>
        </p:nvSpPr>
        <p:spPr>
          <a:xfrm>
            <a:off x="4861620" y="3237286"/>
            <a:ext cx="1942628" cy="1368151"/>
          </a:xfrm>
          <a:prstGeom prst="upArrowCallout">
            <a:avLst/>
          </a:prstGeom>
          <a:solidFill>
            <a:sysClr val="window" lastClr="FFFFFF"/>
          </a:solidFill>
          <a:ln w="25400" cap="flat" cmpd="sng" algn="ctr">
            <a:solidFill>
              <a:srgbClr val="8064A2"/>
            </a:solidFill>
            <a:prstDash val="solid"/>
          </a:ln>
          <a:effec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600" b="1" i="0" u="none" strike="noStrike" kern="0" cap="none" spc="0" normalizeH="0" baseline="0" noProof="1">
                <a:ln>
                  <a:noFill/>
                </a:ln>
                <a:solidFill>
                  <a:srgbClr val="FF0000"/>
                </a:solidFill>
                <a:effectLst/>
                <a:uLnTx/>
                <a:uFillTx/>
                <a:latin typeface="Calibri" panose="020F0502020204030204" pitchFamily="34" charset="0"/>
                <a:ea typeface="宋体" panose="02010600030101010101" pitchFamily="2" charset="-122"/>
                <a:cs typeface="+mn-cs"/>
                <a:sym typeface="+mn-ea"/>
              </a:rPr>
              <a:t>生长点</a:t>
            </a:r>
            <a:r>
              <a:rPr kumimoji="0" lang="zh-CN" altLang="zh-CN" sz="1600" b="1" i="0" u="none" strike="noStrike" kern="0" cap="none" spc="0" normalizeH="0" baseline="0" noProof="1">
                <a:ln>
                  <a:noFill/>
                </a:ln>
                <a:solidFill>
                  <a:srgbClr val="FF0000"/>
                </a:solidFill>
                <a:effectLst/>
                <a:uLnTx/>
                <a:uFillTx/>
                <a:latin typeface="Calibri" panose="020F0502020204030204" pitchFamily="34" charset="0"/>
                <a:ea typeface="宋体" panose="02010600030101010101" pitchFamily="2" charset="-122"/>
                <a:cs typeface="+mn-cs"/>
                <a:sym typeface="+mn-ea"/>
              </a:rPr>
              <a:t>2</a:t>
            </a:r>
            <a:r>
              <a:rPr kumimoji="0" lang="zh-CN" altLang="en-US"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a:t>
            </a:r>
            <a:endParaRPr kumimoji="0" lang="zh-CN" altLang="zh-CN"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endParaRPr>
          </a:p>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知识服务的</a:t>
            </a:r>
            <a:endParaRPr kumimoji="0" lang="zh-CN" altLang="zh-CN"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endParaRPr>
          </a:p>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新模式、新技术</a:t>
            </a:r>
          </a:p>
        </p:txBody>
      </p:sp>
      <p:sp>
        <p:nvSpPr>
          <p:cNvPr id="16" name="上箭头标注 15"/>
          <p:cNvSpPr/>
          <p:nvPr/>
        </p:nvSpPr>
        <p:spPr>
          <a:xfrm>
            <a:off x="7050783" y="3219823"/>
            <a:ext cx="1985714" cy="1368151"/>
          </a:xfrm>
          <a:prstGeom prst="upArrowCallout">
            <a:avLst/>
          </a:prstGeom>
          <a:solidFill>
            <a:sysClr val="window" lastClr="FFFFFF"/>
          </a:solidFill>
          <a:ln w="25400" cap="flat" cmpd="sng" algn="ctr">
            <a:solidFill>
              <a:srgbClr val="8064A2"/>
            </a:solidFill>
            <a:prstDash val="solid"/>
          </a:ln>
          <a:effec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600" b="1" i="0" u="none" strike="noStrike" kern="0" cap="none" spc="0" normalizeH="0" baseline="0" noProof="1">
                <a:ln>
                  <a:noFill/>
                </a:ln>
                <a:solidFill>
                  <a:srgbClr val="FF0000"/>
                </a:solidFill>
                <a:effectLst/>
                <a:uLnTx/>
                <a:uFillTx/>
                <a:latin typeface="Calibri" panose="020F0502020204030204" pitchFamily="34" charset="0"/>
                <a:ea typeface="宋体" panose="02010600030101010101" pitchFamily="2" charset="-122"/>
                <a:cs typeface="+mn-cs"/>
                <a:sym typeface="+mn-ea"/>
              </a:rPr>
              <a:t>生长点</a:t>
            </a:r>
            <a:r>
              <a:rPr kumimoji="0" lang="zh-CN" altLang="zh-CN" sz="1600" b="1" i="0" u="none" strike="noStrike" kern="0" cap="none" spc="0" normalizeH="0" baseline="0" noProof="1">
                <a:ln>
                  <a:noFill/>
                </a:ln>
                <a:solidFill>
                  <a:srgbClr val="FF0000"/>
                </a:solidFill>
                <a:effectLst/>
                <a:uLnTx/>
                <a:uFillTx/>
                <a:latin typeface="Calibri" panose="020F0502020204030204" pitchFamily="34" charset="0"/>
                <a:ea typeface="宋体" panose="02010600030101010101" pitchFamily="2" charset="-122"/>
                <a:cs typeface="+mn-cs"/>
                <a:sym typeface="+mn-ea"/>
              </a:rPr>
              <a:t>3</a:t>
            </a:r>
            <a:r>
              <a:rPr kumimoji="0" lang="zh-CN" altLang="en-US"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a:t>
            </a:r>
            <a:endParaRPr kumimoji="0" lang="zh-CN" altLang="zh-CN"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endParaRPr>
          </a:p>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智慧</a:t>
            </a:r>
            <a:endParaRPr kumimoji="0" lang="zh-CN" altLang="zh-CN"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endParaRPr>
          </a:p>
          <a:p>
            <a:pPr marL="0" marR="0" lvl="0" indent="0" algn="ctr" defTabSz="914400" eaLnBrk="1" fontAlgn="auto" latinLnBrk="0" hangingPunct="1">
              <a:lnSpc>
                <a:spcPct val="100000"/>
              </a:lnSpc>
              <a:spcBef>
                <a:spcPct val="0"/>
              </a:spcBef>
              <a:spcAft>
                <a:spcPts val="0"/>
              </a:spcAft>
              <a:buClrTx/>
              <a:buSzTx/>
              <a:buFontTx/>
              <a:buNone/>
              <a:tabLst/>
              <a:defRPr/>
            </a:pPr>
            <a:r>
              <a:rPr kumimoji="0" lang="zh-CN" altLang="en-US"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rPr>
              <a:t>智能</a:t>
            </a:r>
            <a:endParaRPr kumimoji="0" lang="zh-CN" altLang="zh-CN" sz="1600" b="0" i="0" u="none" strike="noStrike" kern="0" cap="none" spc="0" normalizeH="0" baseline="0" noProof="1">
              <a:ln>
                <a:noFill/>
              </a:ln>
              <a:solidFill>
                <a:srgbClr val="000000"/>
              </a:solidFill>
              <a:effectLst/>
              <a:uLnTx/>
              <a:uFillTx/>
              <a:latin typeface="Calibri" panose="020F0502020204030204" pitchFamily="34" charset="0"/>
              <a:ea typeface="宋体" panose="02010600030101010101" pitchFamily="2" charset="-122"/>
              <a:cs typeface="+mn-cs"/>
              <a:sym typeface="+mn-ea"/>
            </a:endParaRPr>
          </a:p>
        </p:txBody>
      </p:sp>
      <p:sp>
        <p:nvSpPr>
          <p:cNvPr id="17" name="文本框 2"/>
          <p:cNvSpPr txBox="1">
            <a:spLocks noChangeArrowheads="1"/>
          </p:cNvSpPr>
          <p:nvPr/>
        </p:nvSpPr>
        <p:spPr bwMode="auto">
          <a:xfrm>
            <a:off x="605888" y="735461"/>
            <a:ext cx="8277225" cy="1348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285750" marR="0" lvl="0" indent="-285750" defTabSz="91440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zh-CN" altLang="en-US" sz="1400" b="1" i="0" u="none" strike="noStrike" kern="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rPr>
              <a:t>事实通过描述成为数据</a:t>
            </a:r>
          </a:p>
          <a:p>
            <a:pPr marL="285750" marR="0" lvl="0" indent="-285750" defTabSz="91440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zh-CN" altLang="en-US" sz="1400" b="1" i="0" u="none" strike="noStrike" kern="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rPr>
              <a:t>数据通过特定的背景成为信息</a:t>
            </a:r>
          </a:p>
          <a:p>
            <a:pPr marL="285750" marR="0" lvl="0" indent="-285750" defTabSz="91440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zh-CN" altLang="en-US" sz="1400" b="1" i="0" u="none" strike="noStrike" kern="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rPr>
              <a:t>信息通过加工吸收提炼成知识</a:t>
            </a:r>
          </a:p>
          <a:p>
            <a:pPr marL="285750" marR="0" lvl="0" indent="-285750" defTabSz="91440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zh-CN" altLang="en-US" sz="1400" b="1" i="0" u="none" strike="noStrike" kern="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rPr>
              <a:t>知识用于特定目的被激活成为情报，解决问题成为</a:t>
            </a:r>
            <a:r>
              <a:rPr kumimoji="0" lang="zh-CN" altLang="en-US" sz="1400" b="1" i="0" u="none" strike="noStrike" kern="0" cap="none" spc="0" normalizeH="0" baseline="0" noProof="0" dirty="0">
                <a:ln>
                  <a:noFill/>
                </a:ln>
                <a:solidFill>
                  <a:srgbClr val="FF0000"/>
                </a:solidFill>
                <a:effectLst/>
                <a:uLnTx/>
                <a:uFillTx/>
                <a:latin typeface="Calibri" panose="020F0502020204030204" pitchFamily="34" charset="0"/>
                <a:ea typeface="宋体" panose="02010600030101010101" pitchFamily="2" charset="-122"/>
              </a:rPr>
              <a:t>智能</a:t>
            </a:r>
          </a:p>
        </p:txBody>
      </p:sp>
    </p:spTree>
    <p:extLst>
      <p:ext uri="{BB962C8B-B14F-4D97-AF65-F5344CB8AC3E}">
        <p14:creationId xmlns:p14="http://schemas.microsoft.com/office/powerpoint/2010/main" val="17610865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8"/>
          <p:cNvPicPr>
            <a:picLocks noChangeAspect="1"/>
          </p:cNvPicPr>
          <p:nvPr/>
        </p:nvPicPr>
        <p:blipFill>
          <a:blip r:embed="rId2" cstate="print"/>
          <a:srcRect/>
          <a:stretch>
            <a:fillRect/>
          </a:stretch>
        </p:blipFill>
        <p:spPr bwMode="auto">
          <a:xfrm>
            <a:off x="0" y="1"/>
            <a:ext cx="9144000" cy="5143500"/>
          </a:xfrm>
          <a:prstGeom prst="rect">
            <a:avLst/>
          </a:prstGeom>
          <a:noFill/>
          <a:ln w="9525">
            <a:noFill/>
            <a:miter lim="800000"/>
            <a:headEnd/>
            <a:tailEnd/>
          </a:ln>
        </p:spPr>
      </p:pic>
      <p:sp>
        <p:nvSpPr>
          <p:cNvPr id="2" name="标题 1"/>
          <p:cNvSpPr>
            <a:spLocks noGrp="1"/>
          </p:cNvSpPr>
          <p:nvPr>
            <p:ph type="ctrTitle"/>
          </p:nvPr>
        </p:nvSpPr>
        <p:spPr>
          <a:xfrm>
            <a:off x="755576" y="1419622"/>
            <a:ext cx="8025256" cy="957023"/>
          </a:xfrm>
        </p:spPr>
        <p:txBody>
          <a:bodyPr rtlCol="0">
            <a:noAutofit/>
          </a:bodyPr>
          <a:lstStyle/>
          <a:p>
            <a:pPr algn="ctr">
              <a:lnSpc>
                <a:spcPct val="150000"/>
              </a:lnSpc>
              <a:defRPr/>
            </a:pPr>
            <a:br>
              <a:rPr lang="en-US" altLang="zh-CN" sz="3200" b="1" dirty="0">
                <a:solidFill>
                  <a:srgbClr val="6964A0"/>
                </a:solidFill>
                <a:latin typeface="黑体" panose="02010609060101010101" pitchFamily="49" charset="-122"/>
                <a:ea typeface="黑体" panose="02010609060101010101" pitchFamily="49" charset="-122"/>
              </a:rPr>
            </a:br>
            <a:r>
              <a:rPr lang="zh-CN" altLang="en-US" sz="2800" b="1" dirty="0">
                <a:solidFill>
                  <a:srgbClr val="6964A0"/>
                </a:solidFill>
                <a:latin typeface="黑体" panose="02010609060101010101" pitchFamily="49" charset="-122"/>
                <a:ea typeface="黑体" panose="02010609060101010101" pitchFamily="49" charset="-122"/>
              </a:rPr>
              <a:t>第一章  信息资源管理概述</a:t>
            </a:r>
            <a:endParaRPr lang="zh-CN" altLang="en-US" sz="2800" b="1" dirty="0">
              <a:ln w="12700">
                <a:gradFill flip="none" rotWithShape="1">
                  <a:gsLst>
                    <a:gs pos="0">
                      <a:prstClr val="white">
                        <a:alpha val="11000"/>
                      </a:prstClr>
                    </a:gs>
                    <a:gs pos="50000">
                      <a:prstClr val="white">
                        <a:alpha val="50000"/>
                      </a:prstClr>
                    </a:gs>
                    <a:gs pos="100000">
                      <a:prstClr val="white"/>
                    </a:gs>
                  </a:gsLst>
                  <a:lin ang="5400000" scaled="1"/>
                  <a:tileRect/>
                </a:gradFill>
              </a:ln>
              <a:solidFill>
                <a:srgbClr val="6964A0"/>
              </a:solidFill>
              <a:effectLst>
                <a:innerShdw blurRad="127000" dist="50800" dir="16200000">
                  <a:prstClr val="black">
                    <a:alpha val="61000"/>
                  </a:prstClr>
                </a:innerShdw>
              </a:effectLst>
              <a:latin typeface="黑体" panose="02010609060101010101" pitchFamily="49" charset="-122"/>
              <a:ea typeface="黑体" panose="02010609060101010101" pitchFamily="49" charset="-122"/>
              <a:cs typeface="+mn-cs"/>
            </a:endParaRPr>
          </a:p>
        </p:txBody>
      </p:sp>
      <p:sp>
        <p:nvSpPr>
          <p:cNvPr id="11" name="Date Placeholder 3"/>
          <p:cNvSpPr>
            <a:spLocks noGrp="1"/>
          </p:cNvSpPr>
          <p:nvPr>
            <p:ph type="dt" sz="half" idx="10"/>
          </p:nvPr>
        </p:nvSpPr>
        <p:spPr>
          <a:xfrm>
            <a:off x="471488" y="4767267"/>
            <a:ext cx="1543050" cy="273844"/>
          </a:xfrm>
        </p:spPr>
        <p:txBody>
          <a:bodyPr wrap="square" numCol="1" anchor="t" anchorCtr="0" compatLnSpc="1">
            <a:prstTxWarp prst="textNoShape">
              <a:avLst/>
            </a:prstTxWarp>
          </a:bodyPr>
          <a:lstStyle>
            <a:lvl1pPr algn="l">
              <a:defRPr>
                <a:latin typeface="Calibri" pitchFamily="34" charset="0"/>
              </a:defRPr>
            </a:lvl1pPr>
          </a:lstStyle>
          <a:p>
            <a:pPr>
              <a:defRPr/>
            </a:pPr>
            <a:endParaRPr lang="en-US" altLang="zh-CN"/>
          </a:p>
        </p:txBody>
      </p:sp>
      <p:sp>
        <p:nvSpPr>
          <p:cNvPr id="12" name="Footer Placeholder 4"/>
          <p:cNvSpPr>
            <a:spLocks noGrp="1"/>
          </p:cNvSpPr>
          <p:nvPr>
            <p:ph type="ftr" sz="quarter" idx="11"/>
          </p:nvPr>
        </p:nvSpPr>
        <p:spPr>
          <a:xfrm>
            <a:off x="2271716" y="4767267"/>
            <a:ext cx="2314575" cy="273844"/>
          </a:xfrm>
        </p:spPr>
        <p:txBody>
          <a:bodyPr wrap="square" numCol="1" anchor="t" anchorCtr="0" compatLnSpc="1">
            <a:prstTxWarp prst="textNoShape">
              <a:avLst/>
            </a:prstTxWarp>
          </a:bodyPr>
          <a:lstStyle>
            <a:lvl1pPr algn="l">
              <a:defRPr>
                <a:latin typeface="Calibri" pitchFamily="34" charset="0"/>
              </a:defRPr>
            </a:lvl1pPr>
          </a:lstStyle>
          <a:p>
            <a:pPr>
              <a:defRPr/>
            </a:pPr>
            <a:endParaRPr lang="en-US" altLang="zh-CN" dirty="0"/>
          </a:p>
        </p:txBody>
      </p:sp>
      <p:pic>
        <p:nvPicPr>
          <p:cNvPr id="18" name="图片 17"/>
          <p:cNvPicPr>
            <a:picLocks noChangeAspect="1"/>
          </p:cNvPicPr>
          <p:nvPr/>
        </p:nvPicPr>
        <p:blipFill>
          <a:blip r:embed="rId3">
            <a:extLst>
              <a:ext uri="{BEBA8EAE-BF5A-486C-A8C5-ECC9F3942E4B}">
                <a14:imgProps xmlns:a14="http://schemas.microsoft.com/office/drawing/2010/main">
                  <a14:imgLayer r:embed="rId4">
                    <a14:imgEffect>
                      <a14:backgroundRemoval t="4098" b="100000" l="683" r="100000">
                        <a14:foregroundMark x1="15700" y1="31967" x2="16041" y2="54098"/>
                        <a14:foregroundMark x1="9898" y1="12295" x2="9898" y2="27049"/>
                        <a14:foregroundMark x1="37201" y1="11475" x2="38567" y2="12295"/>
                        <a14:foregroundMark x1="32082" y1="30328" x2="37201" y2="22951"/>
                        <a14:foregroundMark x1="37543" y1="55738" x2="37543" y2="61475"/>
                        <a14:foregroundMark x1="31058" y1="61475" x2="33106" y2="60656"/>
                        <a14:foregroundMark x1="62457" y1="13934" x2="62457" y2="31967"/>
                        <a14:foregroundMark x1="83276" y1="53279" x2="82253" y2="58197"/>
                        <a14:foregroundMark x1="93515" y1="7377" x2="88737" y2="35246"/>
                        <a14:foregroundMark x1="93174" y1="54098" x2="94539" y2="72131"/>
                        <a14:foregroundMark x1="2048" y1="90164" x2="97611" y2="89344"/>
                        <a14:foregroundMark x1="61433" y1="40984" x2="58703" y2="55738"/>
                        <a14:foregroundMark x1="68259" y1="48361" x2="73720" y2="55738"/>
                        <a14:foregroundMark x1="55631" y1="40984" x2="67235" y2="30328"/>
                        <a14:foregroundMark x1="39932" y1="32787" x2="38567" y2="42623"/>
                        <a14:foregroundMark x1="33447" y1="40984" x2="35495" y2="45082"/>
                        <a14:foregroundMark x1="39932" y1="20492" x2="43003" y2="18033"/>
                        <a14:foregroundMark x1="41638" y1="56557" x2="44710" y2="56557"/>
                        <a14:foregroundMark x1="6143" y1="83607" x2="6143" y2="91803"/>
                        <a14:backgroundMark x1="23549" y1="14754" x2="24915" y2="65574"/>
                        <a14:backgroundMark x1="50512" y1="22951" x2="48123" y2="63115"/>
                        <a14:backgroundMark x1="78498" y1="29508" x2="77133" y2="61475"/>
                      </a14:backgroundRemoval>
                    </a14:imgEffect>
                    <a14:imgEffect>
                      <a14:sharpenSoften amount="25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3933088" y="296855"/>
            <a:ext cx="1277824" cy="484425"/>
          </a:xfrm>
          <a:prstGeom prst="rect">
            <a:avLst/>
          </a:prstGeom>
        </p:spPr>
      </p:pic>
      <p:pic>
        <p:nvPicPr>
          <p:cNvPr id="20" name="图片 9"/>
          <p:cNvPicPr>
            <a:picLocks noChangeAspect="1"/>
          </p:cNvPicPr>
          <p:nvPr/>
        </p:nvPicPr>
        <p:blipFill>
          <a:blip r:embed="rId5" cstate="print"/>
          <a:srcRect/>
          <a:stretch>
            <a:fillRect/>
          </a:stretch>
        </p:blipFill>
        <p:spPr bwMode="auto">
          <a:xfrm>
            <a:off x="3059832" y="190215"/>
            <a:ext cx="552450" cy="697706"/>
          </a:xfrm>
          <a:prstGeom prst="rect">
            <a:avLst/>
          </a:prstGeom>
          <a:noFill/>
          <a:ln w="9525">
            <a:noFill/>
            <a:miter lim="800000"/>
            <a:headEnd/>
            <a:tailEnd/>
          </a:ln>
        </p:spPr>
      </p:pic>
    </p:spTree>
    <p:extLst>
      <p:ext uri="{BB962C8B-B14F-4D97-AF65-F5344CB8AC3E}">
        <p14:creationId xmlns:p14="http://schemas.microsoft.com/office/powerpoint/2010/main" val="32012494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50</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06</a:t>
            </a:r>
          </a:p>
        </p:txBody>
      </p:sp>
      <p:sp>
        <p:nvSpPr>
          <p:cNvPr id="13" name="矩形 12"/>
          <p:cNvSpPr/>
          <p:nvPr/>
        </p:nvSpPr>
        <p:spPr>
          <a:xfrm>
            <a:off x="1055068" y="283409"/>
            <a:ext cx="1225333" cy="392413"/>
          </a:xfrm>
          <a:prstGeom prst="rect">
            <a:avLst/>
          </a:prstGeom>
        </p:spPr>
        <p:txBody>
          <a:bodyPr wrap="none" lIns="68579" tIns="34289" rIns="68579" bIns="34289">
            <a:spAutoFit/>
          </a:bodyPr>
          <a:lstStyle/>
          <a:p>
            <a:pPr defTabSz="685783">
              <a:defRPr/>
            </a:pPr>
            <a:r>
              <a:rPr lang="en-US" altLang="zh-CN" sz="2100" b="1" dirty="0">
                <a:solidFill>
                  <a:prstClr val="black"/>
                </a:solidFill>
                <a:latin typeface="黑体" panose="02010609060101010101" pitchFamily="49" charset="-122"/>
                <a:ea typeface="黑体" panose="02010609060101010101" pitchFamily="49" charset="-122"/>
              </a:rPr>
              <a:t>DIKW</a:t>
            </a:r>
            <a:r>
              <a:rPr lang="zh-CN" altLang="en-US" sz="2100" b="1" dirty="0">
                <a:solidFill>
                  <a:prstClr val="black"/>
                </a:solidFill>
                <a:latin typeface="黑体" panose="02010609060101010101" pitchFamily="49" charset="-122"/>
                <a:ea typeface="黑体" panose="02010609060101010101" pitchFamily="49" charset="-122"/>
              </a:rPr>
              <a:t>模型</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2"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2934994"/>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33" name="矩形 15"/>
          <p:cNvSpPr>
            <a:spLocks noChangeArrowheads="1"/>
          </p:cNvSpPr>
          <p:nvPr/>
        </p:nvSpPr>
        <p:spPr bwMode="auto">
          <a:xfrm>
            <a:off x="534557" y="1100022"/>
            <a:ext cx="73437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spcBef>
                <a:spcPct val="0"/>
              </a:spcBef>
              <a:buFont typeface="Arial" panose="020B0604020202020204" pitchFamily="34" charset="0"/>
              <a:buNone/>
            </a:pPr>
            <a:r>
              <a:rPr lang="zh-CN" altLang="en-US" sz="1800" b="1" dirty="0">
                <a:solidFill>
                  <a:srgbClr val="FF0000"/>
                </a:solidFill>
                <a:latin typeface="微软雅黑" panose="020B0503020204020204" pitchFamily="34" charset="-122"/>
                <a:ea typeface="微软雅黑" panose="020B0503020204020204" pitchFamily="34" charset="-122"/>
              </a:rPr>
              <a:t>贯穿数据、信息、知识、智慧链条上的生长点，实现转换尤为重要。</a:t>
            </a:r>
            <a:endParaRPr lang="en-US" altLang="zh-CN" sz="1800" b="1" dirty="0">
              <a:solidFill>
                <a:srgbClr val="FF0000"/>
              </a:solidFill>
              <a:latin typeface="微软雅黑" panose="020B0503020204020204" pitchFamily="34" charset="-122"/>
              <a:ea typeface="微软雅黑" panose="020B0503020204020204" pitchFamily="34" charset="-122"/>
            </a:endParaRPr>
          </a:p>
        </p:txBody>
      </p:sp>
      <p:grpSp>
        <p:nvGrpSpPr>
          <p:cNvPr id="34" name="组合 2"/>
          <p:cNvGrpSpPr>
            <a:grpSpLocks/>
          </p:cNvGrpSpPr>
          <p:nvPr/>
        </p:nvGrpSpPr>
        <p:grpSpPr bwMode="auto">
          <a:xfrm>
            <a:off x="498042" y="1779662"/>
            <a:ext cx="8274050" cy="955675"/>
            <a:chOff x="575108" y="3250034"/>
            <a:chExt cx="8273165" cy="954595"/>
          </a:xfrm>
        </p:grpSpPr>
        <p:sp>
          <p:nvSpPr>
            <p:cNvPr id="35" name="任意多边形 34"/>
            <p:cNvSpPr/>
            <p:nvPr/>
          </p:nvSpPr>
          <p:spPr>
            <a:xfrm>
              <a:off x="575108" y="3250034"/>
              <a:ext cx="1590993" cy="954595"/>
            </a:xfrm>
            <a:custGeom>
              <a:avLst/>
              <a:gdLst>
                <a:gd name="connsiteX0" fmla="*/ 0 w 1590993"/>
                <a:gd name="connsiteY0" fmla="*/ 95460 h 954595"/>
                <a:gd name="connsiteX1" fmla="*/ 95460 w 1590993"/>
                <a:gd name="connsiteY1" fmla="*/ 0 h 954595"/>
                <a:gd name="connsiteX2" fmla="*/ 1495534 w 1590993"/>
                <a:gd name="connsiteY2" fmla="*/ 0 h 954595"/>
                <a:gd name="connsiteX3" fmla="*/ 1590994 w 1590993"/>
                <a:gd name="connsiteY3" fmla="*/ 95460 h 954595"/>
                <a:gd name="connsiteX4" fmla="*/ 1590993 w 1590993"/>
                <a:gd name="connsiteY4" fmla="*/ 859136 h 954595"/>
                <a:gd name="connsiteX5" fmla="*/ 1495533 w 1590993"/>
                <a:gd name="connsiteY5" fmla="*/ 954596 h 954595"/>
                <a:gd name="connsiteX6" fmla="*/ 95460 w 1590993"/>
                <a:gd name="connsiteY6" fmla="*/ 954595 h 954595"/>
                <a:gd name="connsiteX7" fmla="*/ 0 w 1590993"/>
                <a:gd name="connsiteY7" fmla="*/ 859135 h 954595"/>
                <a:gd name="connsiteX8" fmla="*/ 0 w 1590993"/>
                <a:gd name="connsiteY8" fmla="*/ 95460 h 95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0993" h="954595">
                  <a:moveTo>
                    <a:pt x="0" y="95460"/>
                  </a:moveTo>
                  <a:cubicBezTo>
                    <a:pt x="0" y="42739"/>
                    <a:pt x="42739" y="0"/>
                    <a:pt x="95460" y="0"/>
                  </a:cubicBezTo>
                  <a:lnTo>
                    <a:pt x="1495534" y="0"/>
                  </a:lnTo>
                  <a:cubicBezTo>
                    <a:pt x="1548255" y="0"/>
                    <a:pt x="1590994" y="42739"/>
                    <a:pt x="1590994" y="95460"/>
                  </a:cubicBezTo>
                  <a:cubicBezTo>
                    <a:pt x="1590994" y="350019"/>
                    <a:pt x="1590993" y="604577"/>
                    <a:pt x="1590993" y="859136"/>
                  </a:cubicBezTo>
                  <a:cubicBezTo>
                    <a:pt x="1590993" y="911857"/>
                    <a:pt x="1548254" y="954596"/>
                    <a:pt x="1495533" y="954596"/>
                  </a:cubicBezTo>
                  <a:lnTo>
                    <a:pt x="95460" y="954595"/>
                  </a:lnTo>
                  <a:cubicBezTo>
                    <a:pt x="42739" y="954595"/>
                    <a:pt x="0" y="911856"/>
                    <a:pt x="0" y="859135"/>
                  </a:cubicBezTo>
                  <a:lnTo>
                    <a:pt x="0" y="95460"/>
                  </a:lnTo>
                  <a:close/>
                </a:path>
              </a:pathLst>
            </a:custGeom>
            <a:gradFill rotWithShape="1">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p:spPr>
          <p:txBody>
            <a:bodyPr lIns="107969" tIns="107969" rIns="107969" bIns="107969" spcCol="1270" anchor="ctr"/>
            <a:lstStyle/>
            <a:p>
              <a:pPr marL="0" marR="0" lvl="0" indent="0" algn="ctr" defTabSz="933450" eaLnBrk="1" fontAlgn="auto" latinLnBrk="0" hangingPunct="1">
                <a:lnSpc>
                  <a:spcPct val="90000"/>
                </a:lnSpc>
                <a:spcBef>
                  <a:spcPts val="0"/>
                </a:spcBef>
                <a:spcAft>
                  <a:spcPct val="35000"/>
                </a:spcAft>
                <a:buClrTx/>
                <a:buSzTx/>
                <a:buFontTx/>
                <a:buNone/>
                <a:tabLst/>
                <a:defRPr/>
              </a:pPr>
              <a:r>
                <a:rPr kumimoji="0" lang="zh-CN" altLang="en-US" sz="2100" b="0" i="0" u="none" strike="noStrike" kern="0" cap="none" spc="0" normalizeH="0" baseline="0" noProof="0" dirty="0">
                  <a:ln>
                    <a:noFill/>
                  </a:ln>
                  <a:solidFill>
                    <a:prstClr val="black"/>
                  </a:solidFill>
                  <a:effectLst/>
                  <a:uLnTx/>
                  <a:uFillTx/>
                  <a:latin typeface="Calibri"/>
                  <a:ea typeface="宋体"/>
                  <a:cs typeface="+mn-cs"/>
                </a:rPr>
                <a:t>数据</a:t>
              </a:r>
              <a:endParaRPr kumimoji="0" lang="en-US" altLang="zh-CN" sz="2100" b="0" i="0" u="none" strike="noStrike" kern="0" cap="none" spc="0" normalizeH="0" baseline="0" noProof="0" dirty="0">
                <a:ln>
                  <a:noFill/>
                </a:ln>
                <a:solidFill>
                  <a:prstClr val="black"/>
                </a:solidFill>
                <a:effectLst/>
                <a:uLnTx/>
                <a:uFillTx/>
                <a:latin typeface="Calibri"/>
                <a:ea typeface="宋体"/>
                <a:cs typeface="+mn-cs"/>
              </a:endParaRPr>
            </a:p>
            <a:p>
              <a:pPr marL="0" marR="0" lvl="0" indent="0" algn="ctr" defTabSz="933450" eaLnBrk="1" fontAlgn="auto" latinLnBrk="0" hangingPunct="1">
                <a:lnSpc>
                  <a:spcPct val="90000"/>
                </a:lnSpc>
                <a:spcBef>
                  <a:spcPts val="0"/>
                </a:spcBef>
                <a:spcAft>
                  <a:spcPct val="35000"/>
                </a:spcAft>
                <a:buClrTx/>
                <a:buSzTx/>
                <a:buFontTx/>
                <a:buNone/>
                <a:tabLst/>
                <a:defRPr/>
              </a:pPr>
              <a:r>
                <a:rPr kumimoji="0" lang="en-US" altLang="zh-CN" sz="2100" b="0" i="0" u="none" strike="noStrike" kern="0" cap="none" spc="0" normalizeH="0" baseline="0" noProof="0" dirty="0">
                  <a:ln>
                    <a:noFill/>
                  </a:ln>
                  <a:solidFill>
                    <a:prstClr val="black"/>
                  </a:solidFill>
                  <a:effectLst/>
                  <a:uLnTx/>
                  <a:uFillTx/>
                  <a:latin typeface="Calibri"/>
                  <a:ea typeface="宋体"/>
                  <a:cs typeface="+mn-cs"/>
                </a:rPr>
                <a:t>Data</a:t>
              </a:r>
              <a:endParaRPr kumimoji="0" lang="zh-CN" altLang="en-US" sz="2100" b="0" i="0" u="none" strike="noStrike" kern="0" cap="none" spc="0" normalizeH="0" baseline="0" noProof="0" dirty="0">
                <a:ln>
                  <a:noFill/>
                </a:ln>
                <a:solidFill>
                  <a:prstClr val="black"/>
                </a:solidFill>
                <a:effectLst/>
                <a:uLnTx/>
                <a:uFillTx/>
                <a:latin typeface="Calibri"/>
                <a:ea typeface="宋体"/>
                <a:cs typeface="+mn-cs"/>
              </a:endParaRPr>
            </a:p>
          </p:txBody>
        </p:sp>
        <p:sp>
          <p:nvSpPr>
            <p:cNvPr id="36" name="任意多边形 35"/>
            <p:cNvSpPr/>
            <p:nvPr/>
          </p:nvSpPr>
          <p:spPr>
            <a:xfrm>
              <a:off x="2325934" y="3530703"/>
              <a:ext cx="336514" cy="393255"/>
            </a:xfrm>
            <a:custGeom>
              <a:avLst/>
              <a:gdLst>
                <a:gd name="connsiteX0" fmla="*/ 0 w 337290"/>
                <a:gd name="connsiteY0" fmla="*/ 78913 h 394566"/>
                <a:gd name="connsiteX1" fmla="*/ 168645 w 337290"/>
                <a:gd name="connsiteY1" fmla="*/ 78913 h 394566"/>
                <a:gd name="connsiteX2" fmla="*/ 168645 w 337290"/>
                <a:gd name="connsiteY2" fmla="*/ 0 h 394566"/>
                <a:gd name="connsiteX3" fmla="*/ 337290 w 337290"/>
                <a:gd name="connsiteY3" fmla="*/ 197283 h 394566"/>
                <a:gd name="connsiteX4" fmla="*/ 168645 w 337290"/>
                <a:gd name="connsiteY4" fmla="*/ 394566 h 394566"/>
                <a:gd name="connsiteX5" fmla="*/ 168645 w 337290"/>
                <a:gd name="connsiteY5" fmla="*/ 315653 h 394566"/>
                <a:gd name="connsiteX6" fmla="*/ 0 w 337290"/>
                <a:gd name="connsiteY6" fmla="*/ 315653 h 394566"/>
                <a:gd name="connsiteX7" fmla="*/ 0 w 337290"/>
                <a:gd name="connsiteY7" fmla="*/ 78913 h 394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290" h="394566">
                  <a:moveTo>
                    <a:pt x="0" y="78913"/>
                  </a:moveTo>
                  <a:lnTo>
                    <a:pt x="168645" y="78913"/>
                  </a:lnTo>
                  <a:lnTo>
                    <a:pt x="168645" y="0"/>
                  </a:lnTo>
                  <a:lnTo>
                    <a:pt x="337290" y="197283"/>
                  </a:lnTo>
                  <a:lnTo>
                    <a:pt x="168645" y="394566"/>
                  </a:lnTo>
                  <a:lnTo>
                    <a:pt x="168645" y="315653"/>
                  </a:lnTo>
                  <a:lnTo>
                    <a:pt x="0" y="315653"/>
                  </a:lnTo>
                  <a:lnTo>
                    <a:pt x="0" y="78913"/>
                  </a:lnTo>
                  <a:close/>
                </a:path>
              </a:pathLst>
            </a:custGeom>
            <a:gradFill rotWithShape="1">
              <a:gsLst>
                <a:gs pos="0">
                  <a:srgbClr val="4BACC6">
                    <a:hueOff val="0"/>
                    <a:satOff val="0"/>
                    <a:lumOff val="0"/>
                    <a:alphaOff val="0"/>
                    <a:tint val="50000"/>
                    <a:satMod val="300000"/>
                  </a:srgbClr>
                </a:gs>
                <a:gs pos="35000">
                  <a:srgbClr val="4BACC6">
                    <a:hueOff val="0"/>
                    <a:satOff val="0"/>
                    <a:lumOff val="0"/>
                    <a:alphaOff val="0"/>
                    <a:tint val="37000"/>
                    <a:satMod val="300000"/>
                  </a:srgbClr>
                </a:gs>
                <a:gs pos="100000">
                  <a:srgbClr val="4BACC6">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p:spPr>
          <p:txBody>
            <a:bodyPr lIns="0" tIns="78913" rIns="101187" bIns="78913" spcCol="1270" anchor="ctr"/>
            <a:lstStyle/>
            <a:p>
              <a:pPr marL="0" marR="0" lvl="0" indent="0" algn="ctr" defTabSz="711200" eaLnBrk="1" fontAlgn="auto" latinLnBrk="0" hangingPunct="1">
                <a:lnSpc>
                  <a:spcPct val="90000"/>
                </a:lnSpc>
                <a:spcBef>
                  <a:spcPts val="0"/>
                </a:spcBef>
                <a:spcAft>
                  <a:spcPct val="35000"/>
                </a:spcAft>
                <a:buClrTx/>
                <a:buSzTx/>
                <a:buFontTx/>
                <a:buNone/>
                <a:tabLst/>
                <a:defRPr/>
              </a:pPr>
              <a:endParaRPr kumimoji="0" lang="zh-CN" altLang="en-US" sz="1600" b="0" i="0" u="none" strike="noStrike" kern="0" cap="none" spc="0" normalizeH="0" baseline="0" noProof="0">
                <a:ln>
                  <a:noFill/>
                </a:ln>
                <a:solidFill>
                  <a:prstClr val="black"/>
                </a:solidFill>
                <a:effectLst/>
                <a:uLnTx/>
                <a:uFillTx/>
                <a:latin typeface="Calibri"/>
                <a:ea typeface="宋体"/>
                <a:cs typeface="+mn-cs"/>
              </a:endParaRPr>
            </a:p>
          </p:txBody>
        </p:sp>
        <p:sp>
          <p:nvSpPr>
            <p:cNvPr id="37" name="任意多边形 36"/>
            <p:cNvSpPr/>
            <p:nvPr/>
          </p:nvSpPr>
          <p:spPr>
            <a:xfrm>
              <a:off x="2802499" y="3250034"/>
              <a:ext cx="1590993" cy="954595"/>
            </a:xfrm>
            <a:custGeom>
              <a:avLst/>
              <a:gdLst>
                <a:gd name="connsiteX0" fmla="*/ 0 w 1590993"/>
                <a:gd name="connsiteY0" fmla="*/ 95460 h 954595"/>
                <a:gd name="connsiteX1" fmla="*/ 95460 w 1590993"/>
                <a:gd name="connsiteY1" fmla="*/ 0 h 954595"/>
                <a:gd name="connsiteX2" fmla="*/ 1495534 w 1590993"/>
                <a:gd name="connsiteY2" fmla="*/ 0 h 954595"/>
                <a:gd name="connsiteX3" fmla="*/ 1590994 w 1590993"/>
                <a:gd name="connsiteY3" fmla="*/ 95460 h 954595"/>
                <a:gd name="connsiteX4" fmla="*/ 1590993 w 1590993"/>
                <a:gd name="connsiteY4" fmla="*/ 859136 h 954595"/>
                <a:gd name="connsiteX5" fmla="*/ 1495533 w 1590993"/>
                <a:gd name="connsiteY5" fmla="*/ 954596 h 954595"/>
                <a:gd name="connsiteX6" fmla="*/ 95460 w 1590993"/>
                <a:gd name="connsiteY6" fmla="*/ 954595 h 954595"/>
                <a:gd name="connsiteX7" fmla="*/ 0 w 1590993"/>
                <a:gd name="connsiteY7" fmla="*/ 859135 h 954595"/>
                <a:gd name="connsiteX8" fmla="*/ 0 w 1590993"/>
                <a:gd name="connsiteY8" fmla="*/ 95460 h 95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0993" h="954595">
                  <a:moveTo>
                    <a:pt x="0" y="95460"/>
                  </a:moveTo>
                  <a:cubicBezTo>
                    <a:pt x="0" y="42739"/>
                    <a:pt x="42739" y="0"/>
                    <a:pt x="95460" y="0"/>
                  </a:cubicBezTo>
                  <a:lnTo>
                    <a:pt x="1495534" y="0"/>
                  </a:lnTo>
                  <a:cubicBezTo>
                    <a:pt x="1548255" y="0"/>
                    <a:pt x="1590994" y="42739"/>
                    <a:pt x="1590994" y="95460"/>
                  </a:cubicBezTo>
                  <a:cubicBezTo>
                    <a:pt x="1590994" y="350019"/>
                    <a:pt x="1590993" y="604577"/>
                    <a:pt x="1590993" y="859136"/>
                  </a:cubicBezTo>
                  <a:cubicBezTo>
                    <a:pt x="1590993" y="911857"/>
                    <a:pt x="1548254" y="954596"/>
                    <a:pt x="1495533" y="954596"/>
                  </a:cubicBezTo>
                  <a:lnTo>
                    <a:pt x="95460" y="954595"/>
                  </a:lnTo>
                  <a:cubicBezTo>
                    <a:pt x="42739" y="954595"/>
                    <a:pt x="0" y="911856"/>
                    <a:pt x="0" y="859135"/>
                  </a:cubicBezTo>
                  <a:lnTo>
                    <a:pt x="0" y="95460"/>
                  </a:lnTo>
                  <a:close/>
                </a:path>
              </a:pathLst>
            </a:custGeom>
            <a:gradFill rotWithShape="1">
              <a:gsLst>
                <a:gs pos="0">
                  <a:srgbClr val="4BACC6">
                    <a:hueOff val="-3311292"/>
                    <a:satOff val="13270"/>
                    <a:lumOff val="2876"/>
                    <a:alphaOff val="0"/>
                    <a:tint val="50000"/>
                    <a:satMod val="300000"/>
                  </a:srgbClr>
                </a:gs>
                <a:gs pos="35000">
                  <a:srgbClr val="4BACC6">
                    <a:hueOff val="-3311292"/>
                    <a:satOff val="13270"/>
                    <a:lumOff val="2876"/>
                    <a:alphaOff val="0"/>
                    <a:tint val="37000"/>
                    <a:satMod val="300000"/>
                  </a:srgbClr>
                </a:gs>
                <a:gs pos="100000">
                  <a:srgbClr val="4BACC6">
                    <a:hueOff val="-3311292"/>
                    <a:satOff val="13270"/>
                    <a:lumOff val="2876"/>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p:spPr>
          <p:txBody>
            <a:bodyPr lIns="107969" tIns="107969" rIns="107969" bIns="107969" spcCol="1270" anchor="ctr"/>
            <a:lstStyle/>
            <a:p>
              <a:pPr marL="0" marR="0" lvl="0" indent="0" algn="ctr" defTabSz="933450" eaLnBrk="1" fontAlgn="auto" latinLnBrk="0" hangingPunct="1">
                <a:lnSpc>
                  <a:spcPct val="90000"/>
                </a:lnSpc>
                <a:spcBef>
                  <a:spcPts val="0"/>
                </a:spcBef>
                <a:spcAft>
                  <a:spcPct val="35000"/>
                </a:spcAft>
                <a:buClrTx/>
                <a:buSzTx/>
                <a:buFontTx/>
                <a:buNone/>
                <a:tabLst/>
                <a:defRPr/>
              </a:pPr>
              <a:r>
                <a:rPr kumimoji="0" lang="zh-CN" altLang="en-US" sz="2100" b="0" i="0" u="none" strike="noStrike" kern="0" cap="none" spc="0" normalizeH="0" baseline="0" noProof="0" dirty="0">
                  <a:ln>
                    <a:noFill/>
                  </a:ln>
                  <a:solidFill>
                    <a:prstClr val="black"/>
                  </a:solidFill>
                  <a:effectLst/>
                  <a:uLnTx/>
                  <a:uFillTx/>
                  <a:latin typeface="Calibri"/>
                  <a:ea typeface="宋体"/>
                  <a:cs typeface="+mn-cs"/>
                </a:rPr>
                <a:t>信息</a:t>
              </a:r>
              <a:endParaRPr kumimoji="0" lang="en-US" altLang="zh-CN" sz="2100" b="0" i="0" u="none" strike="noStrike" kern="0" cap="none" spc="0" normalizeH="0" baseline="0" noProof="0" dirty="0">
                <a:ln>
                  <a:noFill/>
                </a:ln>
                <a:solidFill>
                  <a:prstClr val="black"/>
                </a:solidFill>
                <a:effectLst/>
                <a:uLnTx/>
                <a:uFillTx/>
                <a:latin typeface="Calibri"/>
                <a:ea typeface="宋体"/>
                <a:cs typeface="+mn-cs"/>
              </a:endParaRPr>
            </a:p>
            <a:p>
              <a:pPr marL="0" marR="0" lvl="0" indent="0" algn="ctr" defTabSz="933450" eaLnBrk="1" fontAlgn="auto" latinLnBrk="0" hangingPunct="1">
                <a:lnSpc>
                  <a:spcPct val="90000"/>
                </a:lnSpc>
                <a:spcBef>
                  <a:spcPts val="0"/>
                </a:spcBef>
                <a:spcAft>
                  <a:spcPct val="35000"/>
                </a:spcAft>
                <a:buClrTx/>
                <a:buSzTx/>
                <a:buFontTx/>
                <a:buNone/>
                <a:tabLst/>
                <a:defRPr/>
              </a:pPr>
              <a:r>
                <a:rPr kumimoji="0" lang="en-US" altLang="zh-CN" sz="2100" b="0" i="0" u="none" strike="noStrike" kern="0" cap="none" spc="0" normalizeH="0" baseline="0" noProof="0" dirty="0">
                  <a:ln>
                    <a:noFill/>
                  </a:ln>
                  <a:solidFill>
                    <a:prstClr val="black"/>
                  </a:solidFill>
                  <a:effectLst/>
                  <a:uLnTx/>
                  <a:uFillTx/>
                  <a:latin typeface="Calibri"/>
                  <a:ea typeface="宋体"/>
                  <a:cs typeface="+mn-cs"/>
                </a:rPr>
                <a:t>Information</a:t>
              </a:r>
              <a:endParaRPr kumimoji="0" lang="zh-CN" altLang="en-US" sz="2100" b="0" i="0" u="none" strike="noStrike" kern="0" cap="none" spc="0" normalizeH="0" baseline="0" noProof="0" dirty="0">
                <a:ln>
                  <a:noFill/>
                </a:ln>
                <a:solidFill>
                  <a:prstClr val="black"/>
                </a:solidFill>
                <a:effectLst/>
                <a:uLnTx/>
                <a:uFillTx/>
                <a:latin typeface="Calibri"/>
                <a:ea typeface="宋体"/>
                <a:cs typeface="+mn-cs"/>
              </a:endParaRPr>
            </a:p>
          </p:txBody>
        </p:sp>
        <p:sp>
          <p:nvSpPr>
            <p:cNvPr id="38" name="任意多边形 37"/>
            <p:cNvSpPr/>
            <p:nvPr/>
          </p:nvSpPr>
          <p:spPr>
            <a:xfrm>
              <a:off x="4552957" y="3530703"/>
              <a:ext cx="336514" cy="393255"/>
            </a:xfrm>
            <a:custGeom>
              <a:avLst/>
              <a:gdLst>
                <a:gd name="connsiteX0" fmla="*/ 0 w 337290"/>
                <a:gd name="connsiteY0" fmla="*/ 78913 h 394566"/>
                <a:gd name="connsiteX1" fmla="*/ 168645 w 337290"/>
                <a:gd name="connsiteY1" fmla="*/ 78913 h 394566"/>
                <a:gd name="connsiteX2" fmla="*/ 168645 w 337290"/>
                <a:gd name="connsiteY2" fmla="*/ 0 h 394566"/>
                <a:gd name="connsiteX3" fmla="*/ 337290 w 337290"/>
                <a:gd name="connsiteY3" fmla="*/ 197283 h 394566"/>
                <a:gd name="connsiteX4" fmla="*/ 168645 w 337290"/>
                <a:gd name="connsiteY4" fmla="*/ 394566 h 394566"/>
                <a:gd name="connsiteX5" fmla="*/ 168645 w 337290"/>
                <a:gd name="connsiteY5" fmla="*/ 315653 h 394566"/>
                <a:gd name="connsiteX6" fmla="*/ 0 w 337290"/>
                <a:gd name="connsiteY6" fmla="*/ 315653 h 394566"/>
                <a:gd name="connsiteX7" fmla="*/ 0 w 337290"/>
                <a:gd name="connsiteY7" fmla="*/ 78913 h 394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290" h="394566">
                  <a:moveTo>
                    <a:pt x="0" y="78913"/>
                  </a:moveTo>
                  <a:lnTo>
                    <a:pt x="168645" y="78913"/>
                  </a:lnTo>
                  <a:lnTo>
                    <a:pt x="168645" y="0"/>
                  </a:lnTo>
                  <a:lnTo>
                    <a:pt x="337290" y="197283"/>
                  </a:lnTo>
                  <a:lnTo>
                    <a:pt x="168645" y="394566"/>
                  </a:lnTo>
                  <a:lnTo>
                    <a:pt x="168645" y="315653"/>
                  </a:lnTo>
                  <a:lnTo>
                    <a:pt x="0" y="315653"/>
                  </a:lnTo>
                  <a:lnTo>
                    <a:pt x="0" y="78913"/>
                  </a:lnTo>
                  <a:close/>
                </a:path>
              </a:pathLst>
            </a:custGeom>
            <a:gradFill rotWithShape="1">
              <a:gsLst>
                <a:gs pos="0">
                  <a:srgbClr val="4BACC6">
                    <a:hueOff val="-4966938"/>
                    <a:satOff val="19906"/>
                    <a:lumOff val="4314"/>
                    <a:alphaOff val="0"/>
                    <a:tint val="50000"/>
                    <a:satMod val="300000"/>
                  </a:srgbClr>
                </a:gs>
                <a:gs pos="35000">
                  <a:srgbClr val="4BACC6">
                    <a:hueOff val="-4966938"/>
                    <a:satOff val="19906"/>
                    <a:lumOff val="4314"/>
                    <a:alphaOff val="0"/>
                    <a:tint val="37000"/>
                    <a:satMod val="300000"/>
                  </a:srgbClr>
                </a:gs>
                <a:gs pos="100000">
                  <a:srgbClr val="4BACC6">
                    <a:hueOff val="-4966938"/>
                    <a:satOff val="19906"/>
                    <a:lumOff val="4314"/>
                    <a:alphaOff val="0"/>
                    <a:tint val="15000"/>
                    <a:satMod val="350000"/>
                  </a:srgbClr>
                </a:gs>
              </a:gsLst>
              <a:lin ang="16200000" scaled="1"/>
            </a:gradFill>
            <a:ln>
              <a:noFill/>
            </a:ln>
            <a:effectLst>
              <a:outerShdw blurRad="40000" dist="20000" dir="5400000" rotWithShape="0">
                <a:srgbClr val="000000">
                  <a:alpha val="38000"/>
                </a:srgbClr>
              </a:outerShdw>
            </a:effectLst>
          </p:spPr>
          <p:txBody>
            <a:bodyPr lIns="0" tIns="78913" rIns="101187" bIns="78913" spcCol="1270" anchor="ctr"/>
            <a:lstStyle/>
            <a:p>
              <a:pPr marL="0" marR="0" lvl="0" indent="0" algn="ctr" defTabSz="711200" eaLnBrk="1" fontAlgn="auto" latinLnBrk="0" hangingPunct="1">
                <a:lnSpc>
                  <a:spcPct val="90000"/>
                </a:lnSpc>
                <a:spcBef>
                  <a:spcPts val="0"/>
                </a:spcBef>
                <a:spcAft>
                  <a:spcPct val="35000"/>
                </a:spcAft>
                <a:buClrTx/>
                <a:buSzTx/>
                <a:buFontTx/>
                <a:buNone/>
                <a:tabLst/>
                <a:defRPr/>
              </a:pPr>
              <a:endParaRPr kumimoji="0" lang="zh-CN" altLang="en-US" sz="1600" b="0" i="0" u="none" strike="noStrike" kern="0" cap="none" spc="0" normalizeH="0" baseline="0" noProof="0">
                <a:ln>
                  <a:noFill/>
                </a:ln>
                <a:solidFill>
                  <a:prstClr val="black"/>
                </a:solidFill>
                <a:effectLst/>
                <a:uLnTx/>
                <a:uFillTx/>
                <a:latin typeface="Calibri"/>
                <a:ea typeface="宋体"/>
                <a:cs typeface="+mn-cs"/>
              </a:endParaRPr>
            </a:p>
          </p:txBody>
        </p:sp>
        <p:sp>
          <p:nvSpPr>
            <p:cNvPr id="39" name="任意多边形 38"/>
            <p:cNvSpPr/>
            <p:nvPr/>
          </p:nvSpPr>
          <p:spPr>
            <a:xfrm>
              <a:off x="5029889" y="3250034"/>
              <a:ext cx="1590993" cy="954595"/>
            </a:xfrm>
            <a:custGeom>
              <a:avLst/>
              <a:gdLst>
                <a:gd name="connsiteX0" fmla="*/ 0 w 1590993"/>
                <a:gd name="connsiteY0" fmla="*/ 95460 h 954595"/>
                <a:gd name="connsiteX1" fmla="*/ 95460 w 1590993"/>
                <a:gd name="connsiteY1" fmla="*/ 0 h 954595"/>
                <a:gd name="connsiteX2" fmla="*/ 1495534 w 1590993"/>
                <a:gd name="connsiteY2" fmla="*/ 0 h 954595"/>
                <a:gd name="connsiteX3" fmla="*/ 1590994 w 1590993"/>
                <a:gd name="connsiteY3" fmla="*/ 95460 h 954595"/>
                <a:gd name="connsiteX4" fmla="*/ 1590993 w 1590993"/>
                <a:gd name="connsiteY4" fmla="*/ 859136 h 954595"/>
                <a:gd name="connsiteX5" fmla="*/ 1495533 w 1590993"/>
                <a:gd name="connsiteY5" fmla="*/ 954596 h 954595"/>
                <a:gd name="connsiteX6" fmla="*/ 95460 w 1590993"/>
                <a:gd name="connsiteY6" fmla="*/ 954595 h 954595"/>
                <a:gd name="connsiteX7" fmla="*/ 0 w 1590993"/>
                <a:gd name="connsiteY7" fmla="*/ 859135 h 954595"/>
                <a:gd name="connsiteX8" fmla="*/ 0 w 1590993"/>
                <a:gd name="connsiteY8" fmla="*/ 95460 h 95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0993" h="954595">
                  <a:moveTo>
                    <a:pt x="0" y="95460"/>
                  </a:moveTo>
                  <a:cubicBezTo>
                    <a:pt x="0" y="42739"/>
                    <a:pt x="42739" y="0"/>
                    <a:pt x="95460" y="0"/>
                  </a:cubicBezTo>
                  <a:lnTo>
                    <a:pt x="1495534" y="0"/>
                  </a:lnTo>
                  <a:cubicBezTo>
                    <a:pt x="1548255" y="0"/>
                    <a:pt x="1590994" y="42739"/>
                    <a:pt x="1590994" y="95460"/>
                  </a:cubicBezTo>
                  <a:cubicBezTo>
                    <a:pt x="1590994" y="350019"/>
                    <a:pt x="1590993" y="604577"/>
                    <a:pt x="1590993" y="859136"/>
                  </a:cubicBezTo>
                  <a:cubicBezTo>
                    <a:pt x="1590993" y="911857"/>
                    <a:pt x="1548254" y="954596"/>
                    <a:pt x="1495533" y="954596"/>
                  </a:cubicBezTo>
                  <a:lnTo>
                    <a:pt x="95460" y="954595"/>
                  </a:lnTo>
                  <a:cubicBezTo>
                    <a:pt x="42739" y="954595"/>
                    <a:pt x="0" y="911856"/>
                    <a:pt x="0" y="859135"/>
                  </a:cubicBezTo>
                  <a:lnTo>
                    <a:pt x="0" y="95460"/>
                  </a:lnTo>
                  <a:close/>
                </a:path>
              </a:pathLst>
            </a:custGeom>
            <a:gradFill rotWithShape="1">
              <a:gsLst>
                <a:gs pos="0">
                  <a:srgbClr val="4BACC6">
                    <a:hueOff val="-6622584"/>
                    <a:satOff val="26541"/>
                    <a:lumOff val="5752"/>
                    <a:alphaOff val="0"/>
                    <a:tint val="50000"/>
                    <a:satMod val="300000"/>
                  </a:srgbClr>
                </a:gs>
                <a:gs pos="35000">
                  <a:srgbClr val="4BACC6">
                    <a:hueOff val="-6622584"/>
                    <a:satOff val="26541"/>
                    <a:lumOff val="5752"/>
                    <a:alphaOff val="0"/>
                    <a:tint val="37000"/>
                    <a:satMod val="300000"/>
                  </a:srgbClr>
                </a:gs>
                <a:gs pos="100000">
                  <a:srgbClr val="4BACC6">
                    <a:hueOff val="-6622584"/>
                    <a:satOff val="26541"/>
                    <a:lumOff val="5752"/>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p:spPr>
          <p:txBody>
            <a:bodyPr lIns="107969" tIns="107969" rIns="107969" bIns="107969" spcCol="1270" anchor="ctr"/>
            <a:lstStyle/>
            <a:p>
              <a:pPr marL="0" marR="0" lvl="0" indent="0" algn="ctr" defTabSz="933450" eaLnBrk="1" fontAlgn="auto" latinLnBrk="0" hangingPunct="1">
                <a:lnSpc>
                  <a:spcPct val="90000"/>
                </a:lnSpc>
                <a:spcBef>
                  <a:spcPts val="0"/>
                </a:spcBef>
                <a:spcAft>
                  <a:spcPct val="35000"/>
                </a:spcAft>
                <a:buClrTx/>
                <a:buSzTx/>
                <a:buFontTx/>
                <a:buNone/>
                <a:tabLst/>
                <a:defRPr/>
              </a:pPr>
              <a:r>
                <a:rPr kumimoji="0" lang="zh-CN" altLang="en-US" sz="2100" b="0" i="0" u="none" strike="noStrike" kern="0" cap="none" spc="0" normalizeH="0" baseline="0" noProof="0" dirty="0">
                  <a:ln>
                    <a:noFill/>
                  </a:ln>
                  <a:solidFill>
                    <a:prstClr val="black"/>
                  </a:solidFill>
                  <a:effectLst/>
                  <a:uLnTx/>
                  <a:uFillTx/>
                  <a:latin typeface="Calibri"/>
                  <a:ea typeface="宋体"/>
                  <a:cs typeface="+mn-cs"/>
                </a:rPr>
                <a:t>知识</a:t>
              </a:r>
              <a:endParaRPr kumimoji="0" lang="en-US" altLang="zh-CN" sz="2100" b="0" i="0" u="none" strike="noStrike" kern="0" cap="none" spc="0" normalizeH="0" baseline="0" noProof="0" dirty="0">
                <a:ln>
                  <a:noFill/>
                </a:ln>
                <a:solidFill>
                  <a:prstClr val="black"/>
                </a:solidFill>
                <a:effectLst/>
                <a:uLnTx/>
                <a:uFillTx/>
                <a:latin typeface="Calibri"/>
                <a:ea typeface="宋体"/>
                <a:cs typeface="+mn-cs"/>
              </a:endParaRPr>
            </a:p>
            <a:p>
              <a:pPr marL="0" marR="0" lvl="0" indent="0" algn="ctr" defTabSz="933450" eaLnBrk="1" fontAlgn="auto" latinLnBrk="0" hangingPunct="1">
                <a:lnSpc>
                  <a:spcPct val="90000"/>
                </a:lnSpc>
                <a:spcBef>
                  <a:spcPts val="0"/>
                </a:spcBef>
                <a:spcAft>
                  <a:spcPct val="35000"/>
                </a:spcAft>
                <a:buClrTx/>
                <a:buSzTx/>
                <a:buFontTx/>
                <a:buNone/>
                <a:tabLst/>
                <a:defRPr/>
              </a:pPr>
              <a:r>
                <a:rPr kumimoji="0" lang="en-US" altLang="zh-CN" sz="2100" b="0" i="0" u="none" strike="noStrike" kern="0" cap="none" spc="0" normalizeH="0" baseline="0" noProof="0" dirty="0">
                  <a:ln>
                    <a:noFill/>
                  </a:ln>
                  <a:solidFill>
                    <a:prstClr val="black"/>
                  </a:solidFill>
                  <a:effectLst/>
                  <a:uLnTx/>
                  <a:uFillTx/>
                  <a:latin typeface="Calibri"/>
                  <a:ea typeface="宋体"/>
                  <a:cs typeface="+mn-cs"/>
                </a:rPr>
                <a:t>Knowledge</a:t>
              </a:r>
              <a:endParaRPr kumimoji="0" lang="zh-CN" altLang="en-US" sz="2100" b="0" i="0" u="none" strike="noStrike" kern="0" cap="none" spc="0" normalizeH="0" baseline="0" noProof="0" dirty="0">
                <a:ln>
                  <a:noFill/>
                </a:ln>
                <a:solidFill>
                  <a:prstClr val="black"/>
                </a:solidFill>
                <a:effectLst/>
                <a:uLnTx/>
                <a:uFillTx/>
                <a:latin typeface="Calibri"/>
                <a:ea typeface="宋体"/>
                <a:cs typeface="+mn-cs"/>
              </a:endParaRPr>
            </a:p>
          </p:txBody>
        </p:sp>
        <p:sp>
          <p:nvSpPr>
            <p:cNvPr id="40" name="任意多边形 39"/>
            <p:cNvSpPr/>
            <p:nvPr/>
          </p:nvSpPr>
          <p:spPr>
            <a:xfrm>
              <a:off x="6779982" y="3530703"/>
              <a:ext cx="336514" cy="393255"/>
            </a:xfrm>
            <a:custGeom>
              <a:avLst/>
              <a:gdLst>
                <a:gd name="connsiteX0" fmla="*/ 0 w 337290"/>
                <a:gd name="connsiteY0" fmla="*/ 78913 h 394566"/>
                <a:gd name="connsiteX1" fmla="*/ 168645 w 337290"/>
                <a:gd name="connsiteY1" fmla="*/ 78913 h 394566"/>
                <a:gd name="connsiteX2" fmla="*/ 168645 w 337290"/>
                <a:gd name="connsiteY2" fmla="*/ 0 h 394566"/>
                <a:gd name="connsiteX3" fmla="*/ 337290 w 337290"/>
                <a:gd name="connsiteY3" fmla="*/ 197283 h 394566"/>
                <a:gd name="connsiteX4" fmla="*/ 168645 w 337290"/>
                <a:gd name="connsiteY4" fmla="*/ 394566 h 394566"/>
                <a:gd name="connsiteX5" fmla="*/ 168645 w 337290"/>
                <a:gd name="connsiteY5" fmla="*/ 315653 h 394566"/>
                <a:gd name="connsiteX6" fmla="*/ 0 w 337290"/>
                <a:gd name="connsiteY6" fmla="*/ 315653 h 394566"/>
                <a:gd name="connsiteX7" fmla="*/ 0 w 337290"/>
                <a:gd name="connsiteY7" fmla="*/ 78913 h 394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290" h="394566">
                  <a:moveTo>
                    <a:pt x="0" y="78913"/>
                  </a:moveTo>
                  <a:lnTo>
                    <a:pt x="168645" y="78913"/>
                  </a:lnTo>
                  <a:lnTo>
                    <a:pt x="168645" y="0"/>
                  </a:lnTo>
                  <a:lnTo>
                    <a:pt x="337290" y="197283"/>
                  </a:lnTo>
                  <a:lnTo>
                    <a:pt x="168645" y="394566"/>
                  </a:lnTo>
                  <a:lnTo>
                    <a:pt x="168645" y="315653"/>
                  </a:lnTo>
                  <a:lnTo>
                    <a:pt x="0" y="315653"/>
                  </a:lnTo>
                  <a:lnTo>
                    <a:pt x="0" y="78913"/>
                  </a:lnTo>
                  <a:close/>
                </a:path>
              </a:pathLst>
            </a:custGeom>
            <a:gradFill rotWithShape="1">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p:spPr>
          <p:txBody>
            <a:bodyPr lIns="0" tIns="78913" rIns="101187" bIns="78913" spcCol="1270" anchor="ctr"/>
            <a:lstStyle/>
            <a:p>
              <a:pPr marL="0" marR="0" lvl="0" indent="0" algn="ctr" defTabSz="711200" eaLnBrk="1" fontAlgn="auto" latinLnBrk="0" hangingPunct="1">
                <a:lnSpc>
                  <a:spcPct val="90000"/>
                </a:lnSpc>
                <a:spcBef>
                  <a:spcPts val="0"/>
                </a:spcBef>
                <a:spcAft>
                  <a:spcPct val="35000"/>
                </a:spcAft>
                <a:buClrTx/>
                <a:buSzTx/>
                <a:buFontTx/>
                <a:buNone/>
                <a:tabLst/>
                <a:defRPr/>
              </a:pPr>
              <a:endParaRPr kumimoji="0" lang="zh-CN" altLang="en-US" sz="1600" b="0" i="0" u="none" strike="noStrike" kern="0" cap="none" spc="0" normalizeH="0" baseline="0" noProof="0">
                <a:ln>
                  <a:noFill/>
                </a:ln>
                <a:solidFill>
                  <a:prstClr val="black"/>
                </a:solidFill>
                <a:effectLst/>
                <a:uLnTx/>
                <a:uFillTx/>
                <a:latin typeface="Calibri"/>
                <a:ea typeface="宋体"/>
                <a:cs typeface="+mn-cs"/>
              </a:endParaRPr>
            </a:p>
          </p:txBody>
        </p:sp>
        <p:sp>
          <p:nvSpPr>
            <p:cNvPr id="41" name="任意多边形 40"/>
            <p:cNvSpPr/>
            <p:nvPr/>
          </p:nvSpPr>
          <p:spPr>
            <a:xfrm>
              <a:off x="7257280" y="3250034"/>
              <a:ext cx="1590993" cy="954595"/>
            </a:xfrm>
            <a:custGeom>
              <a:avLst/>
              <a:gdLst>
                <a:gd name="connsiteX0" fmla="*/ 0 w 1590993"/>
                <a:gd name="connsiteY0" fmla="*/ 95460 h 954595"/>
                <a:gd name="connsiteX1" fmla="*/ 95460 w 1590993"/>
                <a:gd name="connsiteY1" fmla="*/ 0 h 954595"/>
                <a:gd name="connsiteX2" fmla="*/ 1495534 w 1590993"/>
                <a:gd name="connsiteY2" fmla="*/ 0 h 954595"/>
                <a:gd name="connsiteX3" fmla="*/ 1590994 w 1590993"/>
                <a:gd name="connsiteY3" fmla="*/ 95460 h 954595"/>
                <a:gd name="connsiteX4" fmla="*/ 1590993 w 1590993"/>
                <a:gd name="connsiteY4" fmla="*/ 859136 h 954595"/>
                <a:gd name="connsiteX5" fmla="*/ 1495533 w 1590993"/>
                <a:gd name="connsiteY5" fmla="*/ 954596 h 954595"/>
                <a:gd name="connsiteX6" fmla="*/ 95460 w 1590993"/>
                <a:gd name="connsiteY6" fmla="*/ 954595 h 954595"/>
                <a:gd name="connsiteX7" fmla="*/ 0 w 1590993"/>
                <a:gd name="connsiteY7" fmla="*/ 859135 h 954595"/>
                <a:gd name="connsiteX8" fmla="*/ 0 w 1590993"/>
                <a:gd name="connsiteY8" fmla="*/ 95460 h 95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0993" h="954595">
                  <a:moveTo>
                    <a:pt x="0" y="95460"/>
                  </a:moveTo>
                  <a:cubicBezTo>
                    <a:pt x="0" y="42739"/>
                    <a:pt x="42739" y="0"/>
                    <a:pt x="95460" y="0"/>
                  </a:cubicBezTo>
                  <a:lnTo>
                    <a:pt x="1495534" y="0"/>
                  </a:lnTo>
                  <a:cubicBezTo>
                    <a:pt x="1548255" y="0"/>
                    <a:pt x="1590994" y="42739"/>
                    <a:pt x="1590994" y="95460"/>
                  </a:cubicBezTo>
                  <a:cubicBezTo>
                    <a:pt x="1590994" y="350019"/>
                    <a:pt x="1590993" y="604577"/>
                    <a:pt x="1590993" y="859136"/>
                  </a:cubicBezTo>
                  <a:cubicBezTo>
                    <a:pt x="1590993" y="911857"/>
                    <a:pt x="1548254" y="954596"/>
                    <a:pt x="1495533" y="954596"/>
                  </a:cubicBezTo>
                  <a:lnTo>
                    <a:pt x="95460" y="954595"/>
                  </a:lnTo>
                  <a:cubicBezTo>
                    <a:pt x="42739" y="954595"/>
                    <a:pt x="0" y="911856"/>
                    <a:pt x="0" y="859135"/>
                  </a:cubicBezTo>
                  <a:lnTo>
                    <a:pt x="0" y="95460"/>
                  </a:lnTo>
                  <a:close/>
                </a:path>
              </a:pathLst>
            </a:custGeom>
            <a:gradFill rotWithShape="1">
              <a:gsLst>
                <a:gs pos="0">
                  <a:srgbClr val="4BACC6">
                    <a:hueOff val="-9933876"/>
                    <a:satOff val="39811"/>
                    <a:lumOff val="8628"/>
                    <a:alphaOff val="0"/>
                    <a:tint val="50000"/>
                    <a:satMod val="300000"/>
                  </a:srgbClr>
                </a:gs>
                <a:gs pos="35000">
                  <a:srgbClr val="4BACC6">
                    <a:hueOff val="-9933876"/>
                    <a:satOff val="39811"/>
                    <a:lumOff val="8628"/>
                    <a:alphaOff val="0"/>
                    <a:tint val="37000"/>
                    <a:satMod val="300000"/>
                  </a:srgbClr>
                </a:gs>
                <a:gs pos="100000">
                  <a:srgbClr val="4BACC6">
                    <a:hueOff val="-9933876"/>
                    <a:satOff val="39811"/>
                    <a:lumOff val="8628"/>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p:spPr>
          <p:txBody>
            <a:bodyPr lIns="107969" tIns="107969" rIns="107969" bIns="107969" spcCol="1270" anchor="ctr"/>
            <a:lstStyle/>
            <a:p>
              <a:pPr marL="0" marR="0" lvl="0" indent="0" algn="ctr" defTabSz="933450" eaLnBrk="1" fontAlgn="auto" latinLnBrk="0" hangingPunct="1">
                <a:lnSpc>
                  <a:spcPct val="90000"/>
                </a:lnSpc>
                <a:spcBef>
                  <a:spcPts val="0"/>
                </a:spcBef>
                <a:spcAft>
                  <a:spcPct val="35000"/>
                </a:spcAft>
                <a:buClrTx/>
                <a:buSzTx/>
                <a:buFontTx/>
                <a:buNone/>
                <a:tabLst/>
                <a:defRPr/>
              </a:pPr>
              <a:r>
                <a:rPr kumimoji="0" lang="zh-CN" altLang="en-US" sz="2100" b="0" i="0" u="none" strike="noStrike" kern="0" cap="none" spc="0" normalizeH="0" baseline="0" noProof="0" dirty="0">
                  <a:ln>
                    <a:noFill/>
                  </a:ln>
                  <a:solidFill>
                    <a:prstClr val="black"/>
                  </a:solidFill>
                  <a:effectLst/>
                  <a:uLnTx/>
                  <a:uFillTx/>
                  <a:latin typeface="Calibri"/>
                  <a:ea typeface="宋体"/>
                  <a:cs typeface="+mn-cs"/>
                </a:rPr>
                <a:t>智慧</a:t>
              </a:r>
              <a:endParaRPr kumimoji="0" lang="en-US" altLang="zh-CN" sz="2100" b="0" i="0" u="none" strike="noStrike" kern="0" cap="none" spc="0" normalizeH="0" baseline="0" noProof="0" dirty="0">
                <a:ln>
                  <a:noFill/>
                </a:ln>
                <a:solidFill>
                  <a:prstClr val="black"/>
                </a:solidFill>
                <a:effectLst/>
                <a:uLnTx/>
                <a:uFillTx/>
                <a:latin typeface="Calibri"/>
                <a:ea typeface="宋体"/>
                <a:cs typeface="+mn-cs"/>
              </a:endParaRPr>
            </a:p>
            <a:p>
              <a:pPr marL="0" marR="0" lvl="0" indent="0" algn="ctr" defTabSz="933450" eaLnBrk="1" fontAlgn="auto" latinLnBrk="0" hangingPunct="1">
                <a:lnSpc>
                  <a:spcPct val="90000"/>
                </a:lnSpc>
                <a:spcBef>
                  <a:spcPts val="0"/>
                </a:spcBef>
                <a:spcAft>
                  <a:spcPct val="35000"/>
                </a:spcAft>
                <a:buClrTx/>
                <a:buSzTx/>
                <a:buFontTx/>
                <a:buNone/>
                <a:tabLst/>
                <a:defRPr/>
              </a:pPr>
              <a:r>
                <a:rPr kumimoji="0" lang="en-US" altLang="zh-CN" sz="2100" b="0" i="0" u="none" strike="noStrike" kern="0" cap="none" spc="0" normalizeH="0" baseline="0" noProof="0" dirty="0">
                  <a:ln>
                    <a:noFill/>
                  </a:ln>
                  <a:solidFill>
                    <a:prstClr val="black"/>
                  </a:solidFill>
                  <a:effectLst/>
                  <a:uLnTx/>
                  <a:uFillTx/>
                  <a:latin typeface="Calibri"/>
                  <a:ea typeface="宋体"/>
                  <a:cs typeface="+mn-cs"/>
                </a:rPr>
                <a:t>Wisdom</a:t>
              </a:r>
              <a:endParaRPr kumimoji="0" lang="zh-CN" altLang="en-US" sz="2100" b="0" i="0" u="none" strike="noStrike" kern="0" cap="none" spc="0" normalizeH="0" baseline="0" noProof="0" dirty="0">
                <a:ln>
                  <a:noFill/>
                </a:ln>
                <a:solidFill>
                  <a:prstClr val="black"/>
                </a:solidFill>
                <a:effectLst/>
                <a:uLnTx/>
                <a:uFillTx/>
                <a:latin typeface="Calibri"/>
                <a:ea typeface="宋体"/>
                <a:cs typeface="+mn-cs"/>
              </a:endParaRPr>
            </a:p>
          </p:txBody>
        </p:sp>
      </p:grpSp>
      <p:sp>
        <p:nvSpPr>
          <p:cNvPr id="42" name="上箭头标注 12"/>
          <p:cNvSpPr>
            <a:spLocks noChangeArrowheads="1"/>
          </p:cNvSpPr>
          <p:nvPr/>
        </p:nvSpPr>
        <p:spPr bwMode="auto">
          <a:xfrm>
            <a:off x="209117" y="2787774"/>
            <a:ext cx="1981200" cy="1754188"/>
          </a:xfrm>
          <a:prstGeom prst="upArrowCallout">
            <a:avLst>
              <a:gd name="adj1" fmla="val 25014"/>
              <a:gd name="adj2" fmla="val 25009"/>
              <a:gd name="adj3" fmla="val 25000"/>
              <a:gd name="adj4" fmla="val 64977"/>
            </a:avLst>
          </a:prstGeom>
          <a:solidFill>
            <a:srgbClr val="FFFFFF"/>
          </a:solidFill>
          <a:ln w="25400">
            <a:solidFill>
              <a:srgbClr val="8064A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zh-CN" altLang="en-US" sz="1800" b="1" i="0" u="none" strike="noStrike" kern="0" cap="none" spc="0" normalizeH="0" baseline="0" noProof="0">
                <a:ln>
                  <a:noFill/>
                </a:ln>
                <a:solidFill>
                  <a:srgbClr val="FF0000"/>
                </a:solidFill>
                <a:effectLst/>
                <a:uLnTx/>
                <a:uFillTx/>
                <a:latin typeface="Calibri" panose="020F0502020204030204" pitchFamily="34" charset="0"/>
                <a:ea typeface="宋体" panose="02010600030101010101" pitchFamily="2" charset="-122"/>
              </a:rPr>
              <a:t>生长点</a:t>
            </a:r>
            <a:r>
              <a:rPr kumimoji="0" lang="en-US" altLang="zh-CN" sz="1800" b="1" i="0" u="none" strike="noStrike" kern="0" cap="none" spc="0" normalizeH="0" baseline="0" noProof="0">
                <a:ln>
                  <a:noFill/>
                </a:ln>
                <a:solidFill>
                  <a:srgbClr val="FF0000"/>
                </a:solidFill>
                <a:effectLst/>
                <a:uLnTx/>
                <a:uFillTx/>
                <a:latin typeface="Calibri" panose="020F0502020204030204" pitchFamily="34" charset="0"/>
                <a:ea typeface="宋体" panose="02010600030101010101" pitchFamily="2" charset="-122"/>
              </a:rPr>
              <a:t>1</a:t>
            </a:r>
            <a:r>
              <a:rPr kumimoji="0" lang="zh-CN" altLang="en-US"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rPr>
              <a:t>：</a:t>
            </a:r>
            <a:endParaRPr kumimoji="0" lang="en-US" altLang="zh-CN"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endParaRPr>
          </a:p>
          <a:p>
            <a:pPr marL="0" marR="0" lvl="0" indent="0" algn="ctr"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zh-CN" altLang="en-US"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rPr>
              <a:t>数据赋能</a:t>
            </a:r>
            <a:endParaRPr kumimoji="0" lang="en-US" altLang="zh-CN"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endParaRPr>
          </a:p>
          <a:p>
            <a:pPr marL="0" marR="0" lvl="0" indent="0" algn="ctr"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zh-CN" altLang="en-US"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rPr>
              <a:t>与数据服务</a:t>
            </a:r>
          </a:p>
        </p:txBody>
      </p:sp>
      <p:sp>
        <p:nvSpPr>
          <p:cNvPr id="43" name="上箭头标注 13"/>
          <p:cNvSpPr>
            <a:spLocks noChangeArrowheads="1"/>
          </p:cNvSpPr>
          <p:nvPr/>
        </p:nvSpPr>
        <p:spPr bwMode="auto">
          <a:xfrm>
            <a:off x="4819217" y="2803650"/>
            <a:ext cx="1981200" cy="1755775"/>
          </a:xfrm>
          <a:prstGeom prst="upArrowCallout">
            <a:avLst>
              <a:gd name="adj1" fmla="val 24992"/>
              <a:gd name="adj2" fmla="val 24987"/>
              <a:gd name="adj3" fmla="val 25000"/>
              <a:gd name="adj4" fmla="val 64977"/>
            </a:avLst>
          </a:prstGeom>
          <a:solidFill>
            <a:srgbClr val="FFFFFF"/>
          </a:solidFill>
          <a:ln w="25400">
            <a:solidFill>
              <a:srgbClr val="8064A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zh-CN" altLang="en-US" sz="1800" b="1" i="0" u="none" strike="noStrike" kern="0" cap="none" spc="0" normalizeH="0" baseline="0" noProof="0">
                <a:ln>
                  <a:noFill/>
                </a:ln>
                <a:solidFill>
                  <a:srgbClr val="FF0000"/>
                </a:solidFill>
                <a:effectLst/>
                <a:uLnTx/>
                <a:uFillTx/>
                <a:latin typeface="Calibri" panose="020F0502020204030204" pitchFamily="34" charset="0"/>
                <a:ea typeface="宋体" panose="02010600030101010101" pitchFamily="2" charset="-122"/>
              </a:rPr>
              <a:t>生长点</a:t>
            </a:r>
            <a:r>
              <a:rPr kumimoji="0" lang="en-US" altLang="zh-CN" sz="1800" b="1" i="0" u="none" strike="noStrike" kern="0" cap="none" spc="0" normalizeH="0" baseline="0" noProof="0">
                <a:ln>
                  <a:noFill/>
                </a:ln>
                <a:solidFill>
                  <a:srgbClr val="FF0000"/>
                </a:solidFill>
                <a:effectLst/>
                <a:uLnTx/>
                <a:uFillTx/>
                <a:latin typeface="Calibri" panose="020F0502020204030204" pitchFamily="34" charset="0"/>
                <a:ea typeface="宋体" panose="02010600030101010101" pitchFamily="2" charset="-122"/>
              </a:rPr>
              <a:t>2</a:t>
            </a:r>
            <a:r>
              <a:rPr kumimoji="0" lang="zh-CN" altLang="en-US"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rPr>
              <a:t>：</a:t>
            </a:r>
            <a:endParaRPr kumimoji="0" lang="en-US" altLang="zh-CN"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endParaRPr>
          </a:p>
          <a:p>
            <a:pPr marL="0" marR="0" lvl="0" indent="0" algn="ctr"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zh-CN" altLang="en-US"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rPr>
              <a:t>知识服务的</a:t>
            </a:r>
            <a:endParaRPr kumimoji="0" lang="en-US" altLang="zh-CN"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endParaRPr>
          </a:p>
          <a:p>
            <a:pPr marL="0" marR="0" lvl="0" indent="0" algn="ctr"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zh-CN" altLang="en-US"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rPr>
              <a:t>新模式、新技术</a:t>
            </a:r>
          </a:p>
        </p:txBody>
      </p:sp>
      <p:sp>
        <p:nvSpPr>
          <p:cNvPr id="44" name="上箭头标注 14"/>
          <p:cNvSpPr>
            <a:spLocks noChangeArrowheads="1"/>
          </p:cNvSpPr>
          <p:nvPr/>
        </p:nvSpPr>
        <p:spPr bwMode="auto">
          <a:xfrm>
            <a:off x="7008380" y="2787774"/>
            <a:ext cx="1981200" cy="1754188"/>
          </a:xfrm>
          <a:prstGeom prst="upArrowCallout">
            <a:avLst>
              <a:gd name="adj1" fmla="val 25014"/>
              <a:gd name="adj2" fmla="val 25009"/>
              <a:gd name="adj3" fmla="val 25000"/>
              <a:gd name="adj4" fmla="val 64977"/>
            </a:avLst>
          </a:prstGeom>
          <a:solidFill>
            <a:srgbClr val="FFFFFF"/>
          </a:solidFill>
          <a:ln w="25400">
            <a:solidFill>
              <a:srgbClr val="8064A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zh-CN" altLang="en-US" sz="1800" b="1" i="0" u="none" strike="noStrike" kern="0" cap="none" spc="0" normalizeH="0" baseline="0" noProof="0">
                <a:ln>
                  <a:noFill/>
                </a:ln>
                <a:solidFill>
                  <a:srgbClr val="FF0000"/>
                </a:solidFill>
                <a:effectLst/>
                <a:uLnTx/>
                <a:uFillTx/>
                <a:latin typeface="Calibri" panose="020F0502020204030204" pitchFamily="34" charset="0"/>
                <a:ea typeface="宋体" panose="02010600030101010101" pitchFamily="2" charset="-122"/>
              </a:rPr>
              <a:t>生长点</a:t>
            </a:r>
            <a:r>
              <a:rPr kumimoji="0" lang="en-US" altLang="zh-CN" sz="1800" b="1" i="0" u="none" strike="noStrike" kern="0" cap="none" spc="0" normalizeH="0" baseline="0" noProof="0">
                <a:ln>
                  <a:noFill/>
                </a:ln>
                <a:solidFill>
                  <a:srgbClr val="FF0000"/>
                </a:solidFill>
                <a:effectLst/>
                <a:uLnTx/>
                <a:uFillTx/>
                <a:latin typeface="Calibri" panose="020F0502020204030204" pitchFamily="34" charset="0"/>
                <a:ea typeface="宋体" panose="02010600030101010101" pitchFamily="2" charset="-122"/>
              </a:rPr>
              <a:t>3</a:t>
            </a:r>
            <a:r>
              <a:rPr kumimoji="0" lang="zh-CN" altLang="en-US"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rPr>
              <a:t>：</a:t>
            </a:r>
            <a:endParaRPr kumimoji="0" lang="en-US" altLang="zh-CN"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endParaRPr>
          </a:p>
          <a:p>
            <a:pPr marL="0" marR="0" lvl="0" indent="0" algn="ctr"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zh-CN" altLang="en-US"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rPr>
              <a:t>智慧</a:t>
            </a:r>
            <a:endParaRPr kumimoji="0" lang="en-US" altLang="zh-CN"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endParaRPr>
          </a:p>
          <a:p>
            <a:pPr marL="0" marR="0" lvl="0" indent="0" algn="ctr"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zh-CN" altLang="en-US"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rPr>
              <a:t>智能</a:t>
            </a:r>
            <a:endParaRPr kumimoji="0" lang="en-US" altLang="zh-CN" sz="1800" b="0" i="0" u="none" strike="noStrike" kern="0" cap="none" spc="0" normalizeH="0" baseline="0" noProof="0">
              <a:ln>
                <a:noFill/>
              </a:ln>
              <a:solidFill>
                <a:srgbClr val="000000"/>
              </a:solidFill>
              <a:effectLst/>
              <a:uLnTx/>
              <a:uFillTx/>
              <a:latin typeface="Calibri" panose="020F0502020204030204" pitchFamily="34" charset="0"/>
              <a:ea typeface="宋体" panose="02010600030101010101" pitchFamily="2" charset="-122"/>
            </a:endParaRPr>
          </a:p>
        </p:txBody>
      </p:sp>
      <p:sp>
        <p:nvSpPr>
          <p:cNvPr id="45" name="右箭头 44"/>
          <p:cNvSpPr/>
          <p:nvPr/>
        </p:nvSpPr>
        <p:spPr bwMode="auto">
          <a:xfrm>
            <a:off x="494867" y="3559300"/>
            <a:ext cx="8280400" cy="792163"/>
          </a:xfrm>
          <a:prstGeom prst="rightArrow">
            <a:avLst/>
          </a:prstGeom>
          <a:solidFill>
            <a:srgbClr val="C0504D">
              <a:alpha val="30000"/>
            </a:srgbClr>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1">
              <a:ln>
                <a:noFill/>
              </a:ln>
              <a:solidFill>
                <a:prstClr val="white"/>
              </a:solidFill>
              <a:effectLst/>
              <a:uLnTx/>
              <a:uFillTx/>
              <a:latin typeface="Calibri"/>
              <a:ea typeface="宋体"/>
              <a:cs typeface="+mn-cs"/>
            </a:endParaRPr>
          </a:p>
        </p:txBody>
      </p:sp>
    </p:spTree>
    <p:extLst>
      <p:ext uri="{BB962C8B-B14F-4D97-AF65-F5344CB8AC3E}">
        <p14:creationId xmlns:p14="http://schemas.microsoft.com/office/powerpoint/2010/main" val="39861075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up)">
                                      <p:cBhvr>
                                        <p:cTn id="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211710"/>
            <a:ext cx="7756767" cy="861003"/>
          </a:xfrm>
        </p:spPr>
        <p:txBody>
          <a:bodyPr>
            <a:normAutofit/>
          </a:bodyPr>
          <a:lstStyle/>
          <a:p>
            <a:pPr>
              <a:lnSpc>
                <a:spcPct val="150000"/>
              </a:lnSpc>
            </a:pPr>
            <a:r>
              <a:rPr lang="en-US" altLang="zh-CN" sz="2800" b="1" dirty="0">
                <a:latin typeface="Times New Roman" panose="02020603050405020304" pitchFamily="18" charset="0"/>
                <a:ea typeface="华文中宋" panose="02010600040101010101" pitchFamily="2" charset="-122"/>
                <a:cs typeface="Times New Roman" panose="02020603050405020304" pitchFamily="18" charset="0"/>
              </a:rPr>
              <a:t>1.2 </a:t>
            </a:r>
            <a:r>
              <a:rPr lang="zh-CN" altLang="en-US" sz="2800" b="1" dirty="0">
                <a:latin typeface="Times New Roman" panose="02020603050405020304" pitchFamily="18" charset="0"/>
                <a:ea typeface="华文中宋" panose="02010600040101010101" pitchFamily="2" charset="-122"/>
                <a:cs typeface="Times New Roman" panose="02020603050405020304" pitchFamily="18" charset="0"/>
              </a:rPr>
              <a:t>信息资源</a:t>
            </a:r>
          </a:p>
        </p:txBody>
      </p:sp>
      <p:pic>
        <p:nvPicPr>
          <p:cNvPr id="3" name="图片 9"/>
          <p:cNvPicPr>
            <a:picLocks noChangeAspect="1"/>
          </p:cNvPicPr>
          <p:nvPr/>
        </p:nvPicPr>
        <p:blipFill>
          <a:blip r:embed="rId2" cstate="print"/>
          <a:srcRect/>
          <a:stretch>
            <a:fillRect/>
          </a:stretch>
        </p:blipFill>
        <p:spPr bwMode="auto">
          <a:xfrm>
            <a:off x="8140499" y="195486"/>
            <a:ext cx="552450" cy="697706"/>
          </a:xfrm>
          <a:prstGeom prst="rect">
            <a:avLst/>
          </a:prstGeom>
          <a:noFill/>
          <a:ln w="9525">
            <a:noFill/>
            <a:miter lim="800000"/>
            <a:headEnd/>
            <a:tailEnd/>
          </a:ln>
        </p:spPr>
      </p:pic>
    </p:spTree>
    <p:extLst>
      <p:ext uri="{BB962C8B-B14F-4D97-AF65-F5344CB8AC3E}">
        <p14:creationId xmlns:p14="http://schemas.microsoft.com/office/powerpoint/2010/main" val="30105373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a:extLst>
              <a:ext uri="{FF2B5EF4-FFF2-40B4-BE49-F238E27FC236}">
                <a16:creationId xmlns:a16="http://schemas.microsoft.com/office/drawing/2014/main" id="{B415A026-2AA5-430B-B0BD-6BBF0F27EEBB}"/>
              </a:ext>
            </a:extLst>
          </p:cNvPr>
          <p:cNvGrpSpPr/>
          <p:nvPr/>
        </p:nvGrpSpPr>
        <p:grpSpPr>
          <a:xfrm>
            <a:off x="3877095" y="2211710"/>
            <a:ext cx="2428143" cy="2491894"/>
            <a:chOff x="4134084" y="1432529"/>
            <a:chExt cx="2428143" cy="2491894"/>
          </a:xfrm>
        </p:grpSpPr>
        <p:pic>
          <p:nvPicPr>
            <p:cNvPr id="6" name="图片 5">
              <a:extLst>
                <a:ext uri="{FF2B5EF4-FFF2-40B4-BE49-F238E27FC236}">
                  <a16:creationId xmlns:a16="http://schemas.microsoft.com/office/drawing/2014/main" id="{E09C5BA8-F51B-4983-BBEE-92AC47EC8E1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37505" y="1440914"/>
              <a:ext cx="790380" cy="768828"/>
            </a:xfrm>
            <a:prstGeom prst="rect">
              <a:avLst/>
            </a:prstGeom>
          </p:spPr>
        </p:pic>
        <p:pic>
          <p:nvPicPr>
            <p:cNvPr id="9" name="图片 8">
              <a:extLst>
                <a:ext uri="{FF2B5EF4-FFF2-40B4-BE49-F238E27FC236}">
                  <a16:creationId xmlns:a16="http://schemas.microsoft.com/office/drawing/2014/main" id="{25A80A81-ACFE-4889-92E1-5D0168A0D56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34084" y="2278163"/>
              <a:ext cx="784766" cy="776918"/>
            </a:xfrm>
            <a:prstGeom prst="rect">
              <a:avLst/>
            </a:prstGeom>
          </p:spPr>
        </p:pic>
        <p:pic>
          <p:nvPicPr>
            <p:cNvPr id="37" name="图片 36">
              <a:extLst>
                <a:ext uri="{FF2B5EF4-FFF2-40B4-BE49-F238E27FC236}">
                  <a16:creationId xmlns:a16="http://schemas.microsoft.com/office/drawing/2014/main" id="{D92201BA-64DA-4C0C-A8B0-B922081485F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32820" b="12376"/>
            <a:stretch/>
          </p:blipFill>
          <p:spPr>
            <a:xfrm>
              <a:off x="4982747" y="2269161"/>
              <a:ext cx="757792" cy="785920"/>
            </a:xfrm>
            <a:prstGeom prst="rect">
              <a:avLst/>
            </a:prstGeom>
          </p:spPr>
        </p:pic>
        <p:pic>
          <p:nvPicPr>
            <p:cNvPr id="39" name="图片 38">
              <a:extLst>
                <a:ext uri="{FF2B5EF4-FFF2-40B4-BE49-F238E27FC236}">
                  <a16:creationId xmlns:a16="http://schemas.microsoft.com/office/drawing/2014/main" id="{7500741E-7BD3-4D88-8118-E8F7844E86BD}"/>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r="20988" b="4749"/>
            <a:stretch/>
          </p:blipFill>
          <p:spPr>
            <a:xfrm>
              <a:off x="5804436" y="2269161"/>
              <a:ext cx="757791" cy="785920"/>
            </a:xfrm>
            <a:prstGeom prst="rect">
              <a:avLst/>
            </a:prstGeom>
          </p:spPr>
        </p:pic>
        <p:pic>
          <p:nvPicPr>
            <p:cNvPr id="41" name="图片 40">
              <a:extLst>
                <a:ext uri="{FF2B5EF4-FFF2-40B4-BE49-F238E27FC236}">
                  <a16:creationId xmlns:a16="http://schemas.microsoft.com/office/drawing/2014/main" id="{9F851A11-C865-4243-BD52-B5B7CBDDBD3D}"/>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r="2896" b="6305"/>
            <a:stretch/>
          </p:blipFill>
          <p:spPr>
            <a:xfrm>
              <a:off x="4139952" y="3088377"/>
              <a:ext cx="787933" cy="776512"/>
            </a:xfrm>
            <a:prstGeom prst="rect">
              <a:avLst/>
            </a:prstGeom>
          </p:spPr>
        </p:pic>
        <p:pic>
          <p:nvPicPr>
            <p:cNvPr id="43" name="图片 42">
              <a:extLst>
                <a:ext uri="{FF2B5EF4-FFF2-40B4-BE49-F238E27FC236}">
                  <a16:creationId xmlns:a16="http://schemas.microsoft.com/office/drawing/2014/main" id="{7A904B31-4EB2-40B3-A65B-874B3E7B16B4}"/>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r="148" b="8111"/>
            <a:stretch/>
          </p:blipFill>
          <p:spPr>
            <a:xfrm>
              <a:off x="4955534" y="3139260"/>
              <a:ext cx="757791" cy="776511"/>
            </a:xfrm>
            <a:prstGeom prst="rect">
              <a:avLst/>
            </a:prstGeom>
          </p:spPr>
        </p:pic>
        <p:pic>
          <p:nvPicPr>
            <p:cNvPr id="45" name="图片 44">
              <a:extLst>
                <a:ext uri="{FF2B5EF4-FFF2-40B4-BE49-F238E27FC236}">
                  <a16:creationId xmlns:a16="http://schemas.microsoft.com/office/drawing/2014/main" id="{25D9332E-EA52-4539-BACC-ED8853205384}"/>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804436" y="3126370"/>
              <a:ext cx="757791" cy="798053"/>
            </a:xfrm>
            <a:prstGeom prst="rect">
              <a:avLst/>
            </a:prstGeom>
          </p:spPr>
        </p:pic>
        <p:pic>
          <p:nvPicPr>
            <p:cNvPr id="47" name="图片 46">
              <a:extLst>
                <a:ext uri="{FF2B5EF4-FFF2-40B4-BE49-F238E27FC236}">
                  <a16:creationId xmlns:a16="http://schemas.microsoft.com/office/drawing/2014/main" id="{067567AC-9A74-4921-A1C7-A7D7F5368F27}"/>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795401" y="1432529"/>
              <a:ext cx="757791" cy="765343"/>
            </a:xfrm>
            <a:prstGeom prst="rect">
              <a:avLst/>
            </a:prstGeom>
          </p:spPr>
        </p:pic>
        <p:pic>
          <p:nvPicPr>
            <p:cNvPr id="49" name="图片 48">
              <a:extLst>
                <a:ext uri="{FF2B5EF4-FFF2-40B4-BE49-F238E27FC236}">
                  <a16:creationId xmlns:a16="http://schemas.microsoft.com/office/drawing/2014/main" id="{8078D565-3B4E-45E2-BE5E-8CA18391087E}"/>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r="13017" b="10800"/>
            <a:stretch/>
          </p:blipFill>
          <p:spPr>
            <a:xfrm>
              <a:off x="4982747" y="1432529"/>
              <a:ext cx="757792" cy="765344"/>
            </a:xfrm>
            <a:prstGeom prst="rect">
              <a:avLst/>
            </a:prstGeom>
          </p:spPr>
        </p:pic>
      </p:grpSp>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52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什么是信息资源？</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12" cstate="print"/>
          <a:srcRect/>
          <a:stretch>
            <a:fillRect/>
          </a:stretch>
        </p:blipFill>
        <p:spPr bwMode="auto">
          <a:xfrm>
            <a:off x="8140499" y="195486"/>
            <a:ext cx="552450" cy="697706"/>
          </a:xfrm>
          <a:prstGeom prst="rect">
            <a:avLst/>
          </a:prstGeom>
          <a:noFill/>
          <a:ln w="9525">
            <a:noFill/>
            <a:miter lim="800000"/>
            <a:headEnd/>
            <a:tailEnd/>
          </a:ln>
        </p:spPr>
      </p:pic>
      <p:sp>
        <p:nvSpPr>
          <p:cNvPr id="10" name="Rectangle 3">
            <a:extLst>
              <a:ext uri="{FF2B5EF4-FFF2-40B4-BE49-F238E27FC236}">
                <a16:creationId xmlns:a16="http://schemas.microsoft.com/office/drawing/2014/main" id="{9A22FC1B-EF60-4944-8D3E-79962EA80B60}"/>
              </a:ext>
            </a:extLst>
          </p:cNvPr>
          <p:cNvSpPr txBox="1">
            <a:spLocks noRot="1" noChangeArrowheads="1"/>
          </p:cNvSpPr>
          <p:nvPr/>
        </p:nvSpPr>
        <p:spPr>
          <a:xfrm>
            <a:off x="741980" y="1312688"/>
            <a:ext cx="3983778" cy="1084346"/>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40000"/>
              </a:lnSpc>
              <a:buFont typeface="Wingdings" panose="05000000000000000000" pitchFamily="2" charset="2"/>
              <a:buNone/>
            </a:pPr>
            <a:r>
              <a:rPr lang="zh-CN" altLang="en-US" sz="1400" dirty="0">
                <a:latin typeface="微软雅黑" pitchFamily="34" charset="-122"/>
                <a:ea typeface="微软雅黑" pitchFamily="34" charset="-122"/>
              </a:rPr>
              <a:t>        一般意义而言，资源是指自然界和人类社会生活中的一种可以用来创造物质财富和精神财富的具有一定量的积累和客观存在形态。</a:t>
            </a:r>
          </a:p>
        </p:txBody>
      </p:sp>
      <p:sp>
        <p:nvSpPr>
          <p:cNvPr id="2" name="矩形 1">
            <a:extLst>
              <a:ext uri="{FF2B5EF4-FFF2-40B4-BE49-F238E27FC236}">
                <a16:creationId xmlns:a16="http://schemas.microsoft.com/office/drawing/2014/main" id="{75733F60-BA99-4062-9988-BA70E2D91B05}"/>
              </a:ext>
            </a:extLst>
          </p:cNvPr>
          <p:cNvSpPr/>
          <p:nvPr/>
        </p:nvSpPr>
        <p:spPr>
          <a:xfrm>
            <a:off x="623020" y="789156"/>
            <a:ext cx="864096" cy="495457"/>
          </a:xfrm>
          <a:prstGeom prst="rect">
            <a:avLst/>
          </a:prstGeom>
        </p:spPr>
        <p:txBody>
          <a:bodyPr wrap="square">
            <a:spAutoFit/>
          </a:bodyPr>
          <a:lstStyle/>
          <a:p>
            <a:pPr>
              <a:lnSpc>
                <a:spcPct val="140000"/>
              </a:lnSpc>
              <a:buFont typeface="Wingdings" panose="05000000000000000000" pitchFamily="2" charset="2"/>
              <a:buNone/>
            </a:pPr>
            <a:r>
              <a:rPr lang="zh-CN" altLang="en-US" sz="2200" b="1" dirty="0">
                <a:solidFill>
                  <a:srgbClr val="6964A0"/>
                </a:solidFill>
                <a:latin typeface="黑体" panose="02010609060101010101" pitchFamily="49" charset="-122"/>
                <a:ea typeface="黑体" panose="02010609060101010101" pitchFamily="49" charset="-122"/>
              </a:rPr>
              <a:t>资源</a:t>
            </a:r>
          </a:p>
        </p:txBody>
      </p:sp>
      <p:sp>
        <p:nvSpPr>
          <p:cNvPr id="15" name="矩形 14">
            <a:extLst>
              <a:ext uri="{FF2B5EF4-FFF2-40B4-BE49-F238E27FC236}">
                <a16:creationId xmlns:a16="http://schemas.microsoft.com/office/drawing/2014/main" id="{DCCEBBE5-B91A-4BE2-9266-BE377FF81DC0}"/>
              </a:ext>
            </a:extLst>
          </p:cNvPr>
          <p:cNvSpPr/>
          <p:nvPr/>
        </p:nvSpPr>
        <p:spPr>
          <a:xfrm>
            <a:off x="741980" y="1309732"/>
            <a:ext cx="599800" cy="405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6" name="矩形 15">
            <a:extLst>
              <a:ext uri="{FF2B5EF4-FFF2-40B4-BE49-F238E27FC236}">
                <a16:creationId xmlns:a16="http://schemas.microsoft.com/office/drawing/2014/main" id="{C4C57863-0397-4034-A37A-EF0778EB9B5D}"/>
              </a:ext>
            </a:extLst>
          </p:cNvPr>
          <p:cNvSpPr/>
          <p:nvPr/>
        </p:nvSpPr>
        <p:spPr>
          <a:xfrm>
            <a:off x="1356830" y="130973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31" name="线形标注 2(带强调线) 2">
            <a:extLst>
              <a:ext uri="{FF2B5EF4-FFF2-40B4-BE49-F238E27FC236}">
                <a16:creationId xmlns:a16="http://schemas.microsoft.com/office/drawing/2014/main" id="{5A78F81D-22CE-45F5-AC11-015B98851963}"/>
              </a:ext>
            </a:extLst>
          </p:cNvPr>
          <p:cNvSpPr>
            <a:spLocks/>
          </p:cNvSpPr>
          <p:nvPr/>
        </p:nvSpPr>
        <p:spPr bwMode="auto">
          <a:xfrm>
            <a:off x="6948264" y="3560418"/>
            <a:ext cx="1648241" cy="273844"/>
          </a:xfrm>
          <a:prstGeom prst="accentCallout2">
            <a:avLst>
              <a:gd name="adj1" fmla="val 48839"/>
              <a:gd name="adj2" fmla="val 589"/>
              <a:gd name="adj3" fmla="val 22589"/>
              <a:gd name="adj4" fmla="val -20330"/>
              <a:gd name="adj5" fmla="val 24088"/>
              <a:gd name="adj6" fmla="val -46369"/>
            </a:avLst>
          </a:prstGeom>
          <a:noFill/>
          <a:ln w="15875" cmpd="sng">
            <a:solidFill>
              <a:srgbClr val="6964A0"/>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75520" tIns="37760" rIns="75520" bIns="37760" anchor="ctr"/>
          <a:lstStyle/>
          <a:p>
            <a:pPr>
              <a:lnSpc>
                <a:spcPct val="120000"/>
              </a:lnSpc>
              <a:spcBef>
                <a:spcPct val="0"/>
              </a:spcBef>
              <a:buNone/>
            </a:pPr>
            <a:r>
              <a:rPr lang="zh-CN" altLang="en-US" sz="1400" dirty="0">
                <a:solidFill>
                  <a:srgbClr val="6964A0"/>
                </a:solidFill>
                <a:latin typeface="微软雅黑" pitchFamily="34" charset="-122"/>
                <a:ea typeface="微软雅黑" pitchFamily="34" charset="-122"/>
                <a:sym typeface="微软雅黑" pitchFamily="34" charset="-122"/>
              </a:rPr>
              <a:t>海洋资源</a:t>
            </a:r>
          </a:p>
        </p:txBody>
      </p:sp>
      <p:sp>
        <p:nvSpPr>
          <p:cNvPr id="33" name="线形标注 2(带强调线) 4">
            <a:extLst>
              <a:ext uri="{FF2B5EF4-FFF2-40B4-BE49-F238E27FC236}">
                <a16:creationId xmlns:a16="http://schemas.microsoft.com/office/drawing/2014/main" id="{8758C879-AF51-410B-A98F-7B232F2588C6}"/>
              </a:ext>
            </a:extLst>
          </p:cNvPr>
          <p:cNvSpPr>
            <a:spLocks/>
          </p:cNvSpPr>
          <p:nvPr/>
        </p:nvSpPr>
        <p:spPr bwMode="auto">
          <a:xfrm>
            <a:off x="6876256" y="2834577"/>
            <a:ext cx="4193562" cy="341125"/>
          </a:xfrm>
          <a:prstGeom prst="accentCallout2">
            <a:avLst>
              <a:gd name="adj1" fmla="val 51388"/>
              <a:gd name="adj2" fmla="val -422"/>
              <a:gd name="adj3" fmla="val 52192"/>
              <a:gd name="adj4" fmla="val -33263"/>
              <a:gd name="adj5" fmla="val 93329"/>
              <a:gd name="adj6" fmla="val -37523"/>
            </a:avLst>
          </a:prstGeom>
          <a:noFill/>
          <a:ln w="15875" cmpd="sng">
            <a:solidFill>
              <a:srgbClr val="6E50A0"/>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75520" tIns="37760" rIns="75520" bIns="37760" anchor="ctr"/>
          <a:lstStyle/>
          <a:p>
            <a:pPr>
              <a:lnSpc>
                <a:spcPct val="120000"/>
              </a:lnSpc>
              <a:spcBef>
                <a:spcPct val="0"/>
              </a:spcBef>
              <a:buNone/>
            </a:pPr>
            <a:r>
              <a:rPr lang="zh-CN" altLang="en-US" sz="1400" dirty="0">
                <a:solidFill>
                  <a:srgbClr val="6964A0"/>
                </a:solidFill>
                <a:latin typeface="微软雅黑" pitchFamily="34" charset="-122"/>
                <a:ea typeface="微软雅黑" pitchFamily="34" charset="-122"/>
                <a:sym typeface="微软雅黑" pitchFamily="34" charset="-122"/>
              </a:rPr>
              <a:t>森林资源</a:t>
            </a:r>
          </a:p>
        </p:txBody>
      </p:sp>
      <p:sp>
        <p:nvSpPr>
          <p:cNvPr id="34" name="线形标注 2(带强调线) 5">
            <a:extLst>
              <a:ext uri="{FF2B5EF4-FFF2-40B4-BE49-F238E27FC236}">
                <a16:creationId xmlns:a16="http://schemas.microsoft.com/office/drawing/2014/main" id="{8FEA385C-2507-4B0F-A9AD-EE046E7EDF5D}"/>
              </a:ext>
            </a:extLst>
          </p:cNvPr>
          <p:cNvSpPr>
            <a:spLocks/>
          </p:cNvSpPr>
          <p:nvPr/>
        </p:nvSpPr>
        <p:spPr bwMode="auto">
          <a:xfrm>
            <a:off x="6801163" y="1641952"/>
            <a:ext cx="948099" cy="370157"/>
          </a:xfrm>
          <a:prstGeom prst="accentCallout2">
            <a:avLst>
              <a:gd name="adj1" fmla="val 48468"/>
              <a:gd name="adj2" fmla="val -1968"/>
              <a:gd name="adj3" fmla="val 49649"/>
              <a:gd name="adj4" fmla="val -153956"/>
              <a:gd name="adj5" fmla="val 190415"/>
              <a:gd name="adj6" fmla="val -187043"/>
            </a:avLst>
          </a:prstGeom>
          <a:noFill/>
          <a:ln w="15875" cmpd="sng">
            <a:solidFill>
              <a:srgbClr val="6964A0"/>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75520" tIns="37760" rIns="75520" bIns="37760" anchor="ctr"/>
          <a:lstStyle/>
          <a:p>
            <a:pPr>
              <a:lnSpc>
                <a:spcPct val="120000"/>
              </a:lnSpc>
              <a:spcBef>
                <a:spcPct val="0"/>
              </a:spcBef>
              <a:buNone/>
            </a:pPr>
            <a:r>
              <a:rPr lang="zh-CN" altLang="en-US" sz="1400" dirty="0">
                <a:solidFill>
                  <a:srgbClr val="6964A0"/>
                </a:solidFill>
                <a:latin typeface="微软雅黑" pitchFamily="34" charset="-122"/>
                <a:ea typeface="微软雅黑" pitchFamily="34" charset="-122"/>
                <a:sym typeface="微软雅黑" pitchFamily="34" charset="-122"/>
              </a:rPr>
              <a:t>水利资源</a:t>
            </a:r>
          </a:p>
        </p:txBody>
      </p:sp>
      <p:sp>
        <p:nvSpPr>
          <p:cNvPr id="35" name="线形标注 2(带强调线) 6">
            <a:extLst>
              <a:ext uri="{FF2B5EF4-FFF2-40B4-BE49-F238E27FC236}">
                <a16:creationId xmlns:a16="http://schemas.microsoft.com/office/drawing/2014/main" id="{5D999C9C-1E32-46B1-8D27-4F569FCF0AE4}"/>
              </a:ext>
            </a:extLst>
          </p:cNvPr>
          <p:cNvSpPr>
            <a:spLocks/>
          </p:cNvSpPr>
          <p:nvPr/>
        </p:nvSpPr>
        <p:spPr bwMode="auto">
          <a:xfrm flipH="1">
            <a:off x="2316253" y="4304577"/>
            <a:ext cx="1008112" cy="465388"/>
          </a:xfrm>
          <a:prstGeom prst="accentCallout2">
            <a:avLst>
              <a:gd name="adj1" fmla="val 55846"/>
              <a:gd name="adj2" fmla="val 12492"/>
              <a:gd name="adj3" fmla="val 57096"/>
              <a:gd name="adj4" fmla="val -42775"/>
              <a:gd name="adj5" fmla="val 24103"/>
              <a:gd name="adj6" fmla="val -58541"/>
            </a:avLst>
          </a:prstGeom>
          <a:noFill/>
          <a:ln w="15875" cmpd="sng">
            <a:solidFill>
              <a:srgbClr val="6964A0"/>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75520" tIns="37760" rIns="75520" bIns="37760" anchor="ctr"/>
          <a:lstStyle/>
          <a:p>
            <a:pPr>
              <a:lnSpc>
                <a:spcPct val="120000"/>
              </a:lnSpc>
              <a:spcBef>
                <a:spcPct val="0"/>
              </a:spcBef>
              <a:buNone/>
            </a:pPr>
            <a:r>
              <a:rPr lang="zh-CN" altLang="en-US" sz="1400" dirty="0">
                <a:solidFill>
                  <a:srgbClr val="6964A0"/>
                </a:solidFill>
                <a:latin typeface="微软雅黑" pitchFamily="34" charset="-122"/>
                <a:ea typeface="微软雅黑" pitchFamily="34" charset="-122"/>
                <a:sym typeface="微软雅黑" pitchFamily="34" charset="-122"/>
              </a:rPr>
              <a:t>石油资源</a:t>
            </a:r>
          </a:p>
        </p:txBody>
      </p:sp>
      <p:sp>
        <p:nvSpPr>
          <p:cNvPr id="51" name="矩形 50">
            <a:extLst>
              <a:ext uri="{FF2B5EF4-FFF2-40B4-BE49-F238E27FC236}">
                <a16:creationId xmlns:a16="http://schemas.microsoft.com/office/drawing/2014/main" id="{D9359474-D8CA-47B5-87A8-5EA0EB7DE63A}"/>
              </a:ext>
            </a:extLst>
          </p:cNvPr>
          <p:cNvSpPr/>
          <p:nvPr/>
        </p:nvSpPr>
        <p:spPr>
          <a:xfrm>
            <a:off x="745639" y="2574240"/>
            <a:ext cx="373838" cy="1492716"/>
          </a:xfrm>
          <a:prstGeom prst="rect">
            <a:avLst/>
          </a:prstGeom>
        </p:spPr>
        <p:txBody>
          <a:bodyPr wrap="square">
            <a:spAutoFit/>
          </a:bodyPr>
          <a:lstStyle/>
          <a:p>
            <a:r>
              <a:rPr lang="zh-CN" altLang="en-US" sz="1300" dirty="0">
                <a:latin typeface="微软雅黑" panose="020B0503020204020204" pitchFamily="34" charset="-122"/>
                <a:ea typeface="微软雅黑" panose="020B0503020204020204" pitchFamily="34" charset="-122"/>
              </a:rPr>
              <a:t>常见的资源类型</a:t>
            </a:r>
          </a:p>
        </p:txBody>
      </p:sp>
      <p:sp>
        <p:nvSpPr>
          <p:cNvPr id="52" name="线形标注 2(带强调线) 2">
            <a:extLst>
              <a:ext uri="{FF2B5EF4-FFF2-40B4-BE49-F238E27FC236}">
                <a16:creationId xmlns:a16="http://schemas.microsoft.com/office/drawing/2014/main" id="{DF9E1D1F-8E81-4FE6-9D89-F354901F3D29}"/>
              </a:ext>
            </a:extLst>
          </p:cNvPr>
          <p:cNvSpPr>
            <a:spLocks/>
          </p:cNvSpPr>
          <p:nvPr/>
        </p:nvSpPr>
        <p:spPr bwMode="auto">
          <a:xfrm>
            <a:off x="6660231" y="4178682"/>
            <a:ext cx="1648241" cy="273844"/>
          </a:xfrm>
          <a:prstGeom prst="accentCallout2">
            <a:avLst>
              <a:gd name="adj1" fmla="val 48839"/>
              <a:gd name="adj2" fmla="val 589"/>
              <a:gd name="adj3" fmla="val 22589"/>
              <a:gd name="adj4" fmla="val -14117"/>
              <a:gd name="adj5" fmla="val 24088"/>
              <a:gd name="adj6" fmla="val -28617"/>
            </a:avLst>
          </a:prstGeom>
          <a:noFill/>
          <a:ln w="15875" cmpd="sng">
            <a:solidFill>
              <a:srgbClr val="6964A0"/>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75520" tIns="37760" rIns="75520" bIns="37760" anchor="ctr"/>
          <a:lstStyle/>
          <a:p>
            <a:pPr>
              <a:lnSpc>
                <a:spcPct val="120000"/>
              </a:lnSpc>
              <a:spcBef>
                <a:spcPct val="0"/>
              </a:spcBef>
              <a:buNone/>
            </a:pPr>
            <a:r>
              <a:rPr lang="zh-CN" altLang="en-US" sz="1400" dirty="0">
                <a:solidFill>
                  <a:srgbClr val="6964A0"/>
                </a:solidFill>
                <a:latin typeface="微软雅黑" pitchFamily="34" charset="-122"/>
                <a:ea typeface="微软雅黑" pitchFamily="34" charset="-122"/>
                <a:sym typeface="微软雅黑" pitchFamily="34" charset="-122"/>
              </a:rPr>
              <a:t>信息资源</a:t>
            </a:r>
          </a:p>
        </p:txBody>
      </p:sp>
      <p:sp>
        <p:nvSpPr>
          <p:cNvPr id="53" name="线形标注 2(带强调线) 5">
            <a:extLst>
              <a:ext uri="{FF2B5EF4-FFF2-40B4-BE49-F238E27FC236}">
                <a16:creationId xmlns:a16="http://schemas.microsoft.com/office/drawing/2014/main" id="{825F53FB-B57D-4A23-AED7-D02E5328B424}"/>
              </a:ext>
            </a:extLst>
          </p:cNvPr>
          <p:cNvSpPr>
            <a:spLocks/>
          </p:cNvSpPr>
          <p:nvPr/>
        </p:nvSpPr>
        <p:spPr bwMode="auto">
          <a:xfrm>
            <a:off x="7378252" y="2079704"/>
            <a:ext cx="4193563" cy="370157"/>
          </a:xfrm>
          <a:prstGeom prst="accentCallout2">
            <a:avLst>
              <a:gd name="adj1" fmla="val 48468"/>
              <a:gd name="adj2" fmla="val -1968"/>
              <a:gd name="adj3" fmla="val 51626"/>
              <a:gd name="adj4" fmla="val -23561"/>
              <a:gd name="adj5" fmla="val 97532"/>
              <a:gd name="adj6" fmla="val -27000"/>
            </a:avLst>
          </a:prstGeom>
          <a:noFill/>
          <a:ln w="15875" cmpd="sng">
            <a:solidFill>
              <a:srgbClr val="6964A0"/>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75520" tIns="37760" rIns="75520" bIns="37760" anchor="ctr"/>
          <a:lstStyle/>
          <a:p>
            <a:pPr>
              <a:lnSpc>
                <a:spcPct val="120000"/>
              </a:lnSpc>
              <a:spcBef>
                <a:spcPct val="0"/>
              </a:spcBef>
              <a:buNone/>
            </a:pPr>
            <a:r>
              <a:rPr lang="zh-CN" altLang="en-US" sz="1400" dirty="0">
                <a:solidFill>
                  <a:srgbClr val="6964A0"/>
                </a:solidFill>
                <a:latin typeface="微软雅黑" pitchFamily="34" charset="-122"/>
                <a:ea typeface="微软雅黑" pitchFamily="34" charset="-122"/>
                <a:sym typeface="微软雅黑" pitchFamily="34" charset="-122"/>
              </a:rPr>
              <a:t>电力资源</a:t>
            </a:r>
          </a:p>
        </p:txBody>
      </p:sp>
      <p:sp>
        <p:nvSpPr>
          <p:cNvPr id="54" name="线形标注 2(带强调线) 6">
            <a:extLst>
              <a:ext uri="{FF2B5EF4-FFF2-40B4-BE49-F238E27FC236}">
                <a16:creationId xmlns:a16="http://schemas.microsoft.com/office/drawing/2014/main" id="{1384E64B-8501-44D5-B169-D430710D7B3E}"/>
              </a:ext>
            </a:extLst>
          </p:cNvPr>
          <p:cNvSpPr>
            <a:spLocks/>
          </p:cNvSpPr>
          <p:nvPr/>
        </p:nvSpPr>
        <p:spPr bwMode="auto">
          <a:xfrm flipH="1">
            <a:off x="1718101" y="2278944"/>
            <a:ext cx="1008112" cy="465388"/>
          </a:xfrm>
          <a:prstGeom prst="accentCallout2">
            <a:avLst>
              <a:gd name="adj1" fmla="val 55846"/>
              <a:gd name="adj2" fmla="val 12492"/>
              <a:gd name="adj3" fmla="val 55524"/>
              <a:gd name="adj4" fmla="val -47129"/>
              <a:gd name="adj5" fmla="val 57112"/>
              <a:gd name="adj6" fmla="val -139812"/>
            </a:avLst>
          </a:prstGeom>
          <a:noFill/>
          <a:ln w="15875" cmpd="sng">
            <a:solidFill>
              <a:srgbClr val="6964A0"/>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75520" tIns="37760" rIns="75520" bIns="37760" anchor="ctr"/>
          <a:lstStyle/>
          <a:p>
            <a:pPr>
              <a:lnSpc>
                <a:spcPct val="120000"/>
              </a:lnSpc>
              <a:spcBef>
                <a:spcPct val="0"/>
              </a:spcBef>
              <a:buNone/>
            </a:pPr>
            <a:r>
              <a:rPr lang="zh-CN" altLang="en-US" sz="1400" dirty="0">
                <a:solidFill>
                  <a:srgbClr val="6964A0"/>
                </a:solidFill>
                <a:latin typeface="微软雅黑" pitchFamily="34" charset="-122"/>
                <a:ea typeface="微软雅黑" pitchFamily="34" charset="-122"/>
                <a:sym typeface="微软雅黑" pitchFamily="34" charset="-122"/>
              </a:rPr>
              <a:t>土地资源</a:t>
            </a:r>
          </a:p>
        </p:txBody>
      </p:sp>
      <p:sp>
        <p:nvSpPr>
          <p:cNvPr id="55" name="线形标注 2(带强调线) 6">
            <a:extLst>
              <a:ext uri="{FF2B5EF4-FFF2-40B4-BE49-F238E27FC236}">
                <a16:creationId xmlns:a16="http://schemas.microsoft.com/office/drawing/2014/main" id="{E0CD48B6-BEB2-4AE4-A608-4EB7C66CE3AC}"/>
              </a:ext>
            </a:extLst>
          </p:cNvPr>
          <p:cNvSpPr>
            <a:spLocks/>
          </p:cNvSpPr>
          <p:nvPr/>
        </p:nvSpPr>
        <p:spPr bwMode="auto">
          <a:xfrm flipH="1">
            <a:off x="1983085" y="2824650"/>
            <a:ext cx="1008112" cy="465388"/>
          </a:xfrm>
          <a:prstGeom prst="accentCallout2">
            <a:avLst>
              <a:gd name="adj1" fmla="val 55846"/>
              <a:gd name="adj2" fmla="val 12492"/>
              <a:gd name="adj3" fmla="val 57096"/>
              <a:gd name="adj4" fmla="val -76155"/>
              <a:gd name="adj5" fmla="val 97980"/>
              <a:gd name="adj6" fmla="val -99902"/>
            </a:avLst>
          </a:prstGeom>
          <a:noFill/>
          <a:ln w="15875" cmpd="sng">
            <a:solidFill>
              <a:srgbClr val="6964A0"/>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75520" tIns="37760" rIns="75520" bIns="37760" anchor="ctr"/>
          <a:lstStyle/>
          <a:p>
            <a:pPr>
              <a:lnSpc>
                <a:spcPct val="120000"/>
              </a:lnSpc>
              <a:spcBef>
                <a:spcPct val="0"/>
              </a:spcBef>
              <a:buNone/>
            </a:pPr>
            <a:r>
              <a:rPr lang="zh-CN" altLang="en-US" sz="1400" dirty="0">
                <a:solidFill>
                  <a:srgbClr val="6964A0"/>
                </a:solidFill>
                <a:latin typeface="微软雅黑" pitchFamily="34" charset="-122"/>
                <a:ea typeface="微软雅黑" pitchFamily="34" charset="-122"/>
                <a:sym typeface="微软雅黑" pitchFamily="34" charset="-122"/>
              </a:rPr>
              <a:t>矿产资源</a:t>
            </a:r>
          </a:p>
        </p:txBody>
      </p:sp>
      <p:sp>
        <p:nvSpPr>
          <p:cNvPr id="56" name="线形标注 2(带强调线) 6">
            <a:extLst>
              <a:ext uri="{FF2B5EF4-FFF2-40B4-BE49-F238E27FC236}">
                <a16:creationId xmlns:a16="http://schemas.microsoft.com/office/drawing/2014/main" id="{EB2209C6-C775-426B-A622-6DD7587F8DB3}"/>
              </a:ext>
            </a:extLst>
          </p:cNvPr>
          <p:cNvSpPr>
            <a:spLocks/>
          </p:cNvSpPr>
          <p:nvPr/>
        </p:nvSpPr>
        <p:spPr bwMode="auto">
          <a:xfrm flipH="1">
            <a:off x="1460274" y="3601568"/>
            <a:ext cx="1008112" cy="465388"/>
          </a:xfrm>
          <a:prstGeom prst="accentCallout2">
            <a:avLst>
              <a:gd name="adj1" fmla="val 55846"/>
              <a:gd name="adj2" fmla="val 12492"/>
              <a:gd name="adj3" fmla="val 57096"/>
              <a:gd name="adj4" fmla="val -237971"/>
              <a:gd name="adj5" fmla="val 80690"/>
              <a:gd name="adj6" fmla="val -260993"/>
            </a:avLst>
          </a:prstGeom>
          <a:noFill/>
          <a:ln w="15875" cmpd="sng">
            <a:solidFill>
              <a:srgbClr val="6964A0"/>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75520" tIns="37760" rIns="75520" bIns="37760" anchor="ctr"/>
          <a:lstStyle/>
          <a:p>
            <a:pPr>
              <a:lnSpc>
                <a:spcPct val="120000"/>
              </a:lnSpc>
              <a:spcBef>
                <a:spcPct val="0"/>
              </a:spcBef>
              <a:buNone/>
            </a:pPr>
            <a:r>
              <a:rPr lang="zh-CN" altLang="en-US" sz="1400" dirty="0">
                <a:solidFill>
                  <a:srgbClr val="6964A0"/>
                </a:solidFill>
                <a:latin typeface="微软雅黑" pitchFamily="34" charset="-122"/>
                <a:ea typeface="微软雅黑" pitchFamily="34" charset="-122"/>
                <a:sym typeface="微软雅黑" pitchFamily="34" charset="-122"/>
              </a:rPr>
              <a:t>人力资源</a:t>
            </a:r>
          </a:p>
        </p:txBody>
      </p:sp>
    </p:spTree>
    <p:extLst>
      <p:ext uri="{BB962C8B-B14F-4D97-AF65-F5344CB8AC3E}">
        <p14:creationId xmlns:p14="http://schemas.microsoft.com/office/powerpoint/2010/main" val="13288070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750"/>
                                        <p:tgtEl>
                                          <p:spTgt spid="16"/>
                                        </p:tgtEl>
                                      </p:cBhvr>
                                    </p:animEffect>
                                  </p:childTnLst>
                                </p:cTn>
                              </p:par>
                            </p:childTnLst>
                          </p:cTn>
                        </p:par>
                        <p:par>
                          <p:cTn id="12" fill="hold">
                            <p:stCondLst>
                              <p:cond delay="1250"/>
                            </p:stCondLst>
                            <p:childTnLst>
                              <p:par>
                                <p:cTn id="13" presetID="22" presetClass="entr" presetSubtype="8"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left)">
                                      <p:cBhvr>
                                        <p:cTn id="15" dur="1000"/>
                                        <p:tgtEl>
                                          <p:spTgt spid="31"/>
                                        </p:tgtEl>
                                      </p:cBhvr>
                                    </p:animEffect>
                                  </p:childTnLst>
                                </p:cTn>
                              </p:par>
                            </p:childTnLst>
                          </p:cTn>
                        </p:par>
                        <p:par>
                          <p:cTn id="16" fill="hold">
                            <p:stCondLst>
                              <p:cond delay="2250"/>
                            </p:stCondLst>
                            <p:childTnLst>
                              <p:par>
                                <p:cTn id="17" presetID="22" presetClass="entr" presetSubtype="8"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left)">
                                      <p:cBhvr>
                                        <p:cTn id="19" dur="1000"/>
                                        <p:tgtEl>
                                          <p:spTgt spid="33"/>
                                        </p:tgtEl>
                                      </p:cBhvr>
                                    </p:animEffect>
                                  </p:childTnLst>
                                </p:cTn>
                              </p:par>
                            </p:childTnLst>
                          </p:cTn>
                        </p:par>
                        <p:par>
                          <p:cTn id="20" fill="hold">
                            <p:stCondLst>
                              <p:cond delay="3250"/>
                            </p:stCondLst>
                            <p:childTnLst>
                              <p:par>
                                <p:cTn id="21" presetID="22" presetClass="entr" presetSubtype="8" fill="hold" grpId="0"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wipe(left)">
                                      <p:cBhvr>
                                        <p:cTn id="23" dur="1000"/>
                                        <p:tgtEl>
                                          <p:spTgt spid="34"/>
                                        </p:tgtEl>
                                      </p:cBhvr>
                                    </p:animEffect>
                                  </p:childTnLst>
                                </p:cTn>
                              </p:par>
                            </p:childTnLst>
                          </p:cTn>
                        </p:par>
                        <p:par>
                          <p:cTn id="24" fill="hold">
                            <p:stCondLst>
                              <p:cond delay="4250"/>
                            </p:stCondLst>
                            <p:childTnLst>
                              <p:par>
                                <p:cTn id="25" presetID="22" presetClass="entr" presetSubtype="8" fill="hold" grpId="0" nodeType="after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wipe(left)">
                                      <p:cBhvr>
                                        <p:cTn id="27" dur="1000"/>
                                        <p:tgtEl>
                                          <p:spTgt spid="35"/>
                                        </p:tgtEl>
                                      </p:cBhvr>
                                    </p:animEffect>
                                  </p:childTnLst>
                                </p:cTn>
                              </p:par>
                            </p:childTnLst>
                          </p:cTn>
                        </p:par>
                        <p:par>
                          <p:cTn id="28" fill="hold">
                            <p:stCondLst>
                              <p:cond delay="5250"/>
                            </p:stCondLst>
                            <p:childTnLst>
                              <p:par>
                                <p:cTn id="29" presetID="22" presetClass="entr" presetSubtype="8" fill="hold" grpId="0" nodeType="after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wipe(left)">
                                      <p:cBhvr>
                                        <p:cTn id="31" dur="1000"/>
                                        <p:tgtEl>
                                          <p:spTgt spid="52"/>
                                        </p:tgtEl>
                                      </p:cBhvr>
                                    </p:animEffect>
                                  </p:childTnLst>
                                </p:cTn>
                              </p:par>
                            </p:childTnLst>
                          </p:cTn>
                        </p:par>
                        <p:par>
                          <p:cTn id="32" fill="hold">
                            <p:stCondLst>
                              <p:cond delay="6250"/>
                            </p:stCondLst>
                            <p:childTnLst>
                              <p:par>
                                <p:cTn id="33" presetID="22" presetClass="entr" presetSubtype="8" fill="hold" grpId="0" nodeType="after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wipe(left)">
                                      <p:cBhvr>
                                        <p:cTn id="35" dur="1000"/>
                                        <p:tgtEl>
                                          <p:spTgt spid="53"/>
                                        </p:tgtEl>
                                      </p:cBhvr>
                                    </p:animEffect>
                                  </p:childTnLst>
                                </p:cTn>
                              </p:par>
                            </p:childTnLst>
                          </p:cTn>
                        </p:par>
                        <p:par>
                          <p:cTn id="36" fill="hold">
                            <p:stCondLst>
                              <p:cond delay="7250"/>
                            </p:stCondLst>
                            <p:childTnLst>
                              <p:par>
                                <p:cTn id="37" presetID="22" presetClass="entr" presetSubtype="8" fill="hold" grpId="0" nodeType="afterEffect">
                                  <p:stCondLst>
                                    <p:cond delay="0"/>
                                  </p:stCondLst>
                                  <p:childTnLst>
                                    <p:set>
                                      <p:cBhvr>
                                        <p:cTn id="38" dur="1" fill="hold">
                                          <p:stCondLst>
                                            <p:cond delay="0"/>
                                          </p:stCondLst>
                                        </p:cTn>
                                        <p:tgtEl>
                                          <p:spTgt spid="54"/>
                                        </p:tgtEl>
                                        <p:attrNameLst>
                                          <p:attrName>style.visibility</p:attrName>
                                        </p:attrNameLst>
                                      </p:cBhvr>
                                      <p:to>
                                        <p:strVal val="visible"/>
                                      </p:to>
                                    </p:set>
                                    <p:animEffect transition="in" filter="wipe(left)">
                                      <p:cBhvr>
                                        <p:cTn id="39" dur="1000"/>
                                        <p:tgtEl>
                                          <p:spTgt spid="54"/>
                                        </p:tgtEl>
                                      </p:cBhvr>
                                    </p:animEffect>
                                  </p:childTnLst>
                                </p:cTn>
                              </p:par>
                            </p:childTnLst>
                          </p:cTn>
                        </p:par>
                        <p:par>
                          <p:cTn id="40" fill="hold">
                            <p:stCondLst>
                              <p:cond delay="8250"/>
                            </p:stCondLst>
                            <p:childTnLst>
                              <p:par>
                                <p:cTn id="41" presetID="22" presetClass="entr" presetSubtype="8" fill="hold" grpId="0" nodeType="afterEffect">
                                  <p:stCondLst>
                                    <p:cond delay="0"/>
                                  </p:stCondLst>
                                  <p:childTnLst>
                                    <p:set>
                                      <p:cBhvr>
                                        <p:cTn id="42" dur="1" fill="hold">
                                          <p:stCondLst>
                                            <p:cond delay="0"/>
                                          </p:stCondLst>
                                        </p:cTn>
                                        <p:tgtEl>
                                          <p:spTgt spid="55"/>
                                        </p:tgtEl>
                                        <p:attrNameLst>
                                          <p:attrName>style.visibility</p:attrName>
                                        </p:attrNameLst>
                                      </p:cBhvr>
                                      <p:to>
                                        <p:strVal val="visible"/>
                                      </p:to>
                                    </p:set>
                                    <p:animEffect transition="in" filter="wipe(left)">
                                      <p:cBhvr>
                                        <p:cTn id="43" dur="1000"/>
                                        <p:tgtEl>
                                          <p:spTgt spid="55"/>
                                        </p:tgtEl>
                                      </p:cBhvr>
                                    </p:animEffect>
                                  </p:childTnLst>
                                </p:cTn>
                              </p:par>
                            </p:childTnLst>
                          </p:cTn>
                        </p:par>
                        <p:par>
                          <p:cTn id="44" fill="hold">
                            <p:stCondLst>
                              <p:cond delay="9250"/>
                            </p:stCondLst>
                            <p:childTnLst>
                              <p:par>
                                <p:cTn id="45" presetID="22" presetClass="entr" presetSubtype="8" fill="hold" grpId="0" nodeType="after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wipe(left)">
                                      <p:cBhvr>
                                        <p:cTn id="47" dur="10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31" grpId="0" animBg="1"/>
      <p:bldP spid="33" grpId="0" animBg="1"/>
      <p:bldP spid="34" grpId="0" animBg="1"/>
      <p:bldP spid="35" grpId="0" animBg="1"/>
      <p:bldP spid="52" grpId="0" animBg="1"/>
      <p:bldP spid="53" grpId="0" animBg="1"/>
      <p:bldP spid="54" grpId="0" animBg="1"/>
      <p:bldP spid="55" grpId="0" animBg="1"/>
      <p:bldP spid="56"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53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什么是信息资源？</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sp>
        <p:nvSpPr>
          <p:cNvPr id="7" name="内容占位符 2"/>
          <p:cNvSpPr txBox="1">
            <a:spLocks/>
          </p:cNvSpPr>
          <p:nvPr/>
        </p:nvSpPr>
        <p:spPr>
          <a:xfrm>
            <a:off x="773110" y="1444399"/>
            <a:ext cx="8229600" cy="3394472"/>
          </a:xfrm>
          <a:prstGeom prst="rect">
            <a:avLst/>
          </a:prstGeom>
        </p:spPr>
        <p:txBody>
          <a:bodyPr lIns="68579" tIns="34289" rIns="68579" bIns="34289"/>
          <a:lstStyle/>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b="1" dirty="0">
              <a:solidFill>
                <a:prstClr val="black">
                  <a:lumMod val="75000"/>
                  <a:lumOff val="25000"/>
                </a:prstClr>
              </a:solidFill>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grpSp>
        <p:nvGrpSpPr>
          <p:cNvPr id="19" name="组合 18">
            <a:extLst>
              <a:ext uri="{FF2B5EF4-FFF2-40B4-BE49-F238E27FC236}">
                <a16:creationId xmlns:a16="http://schemas.microsoft.com/office/drawing/2014/main" id="{B579AC55-D894-405A-858F-3A7E8F1EF75E}"/>
              </a:ext>
            </a:extLst>
          </p:cNvPr>
          <p:cNvGrpSpPr/>
          <p:nvPr/>
        </p:nvGrpSpPr>
        <p:grpSpPr>
          <a:xfrm flipH="1">
            <a:off x="1168519" y="2198775"/>
            <a:ext cx="2351544" cy="828851"/>
            <a:chOff x="6768" y="1590"/>
            <a:chExt cx="5016" cy="1776"/>
          </a:xfrm>
        </p:grpSpPr>
        <p:sp>
          <p:nvSpPr>
            <p:cNvPr id="20" name="文本框 20">
              <a:extLst>
                <a:ext uri="{FF2B5EF4-FFF2-40B4-BE49-F238E27FC236}">
                  <a16:creationId xmlns:a16="http://schemas.microsoft.com/office/drawing/2014/main" id="{6D98FDDD-9A58-4113-8BF7-8255663B4AEE}"/>
                </a:ext>
              </a:extLst>
            </p:cNvPr>
            <p:cNvSpPr txBox="1"/>
            <p:nvPr/>
          </p:nvSpPr>
          <p:spPr>
            <a:xfrm flipH="1">
              <a:off x="6768" y="1590"/>
              <a:ext cx="4987" cy="692"/>
            </a:xfrm>
            <a:prstGeom prst="rect">
              <a:avLst/>
            </a:prstGeom>
            <a:noFill/>
            <a:ln w="9525">
              <a:noFill/>
              <a:miter/>
            </a:ln>
            <a:effectLst>
              <a:outerShdw sx="999" sy="999" algn="ctr" rotWithShape="0">
                <a:srgbClr val="000000"/>
              </a:outerShdw>
            </a:effectLst>
          </p:spPr>
          <p:txBody>
            <a:bodyPr wrap="square" anchor="t">
              <a:spAutoFit/>
            </a:bodyPr>
            <a:lstStyle/>
            <a:p>
              <a:pPr lvl="0"/>
              <a:r>
                <a:rPr lang="zh-CN" altLang="en-US" sz="1500" b="1" dirty="0">
                  <a:solidFill>
                    <a:schemeClr val="tx1">
                      <a:lumMod val="85000"/>
                      <a:lumOff val="15000"/>
                    </a:schemeClr>
                  </a:solidFill>
                  <a:latin typeface="微软雅黑" panose="020B0503020204020204" charset="-122"/>
                  <a:ea typeface="微软雅黑" panose="020B0503020204020204" charset="-122"/>
                  <a:sym typeface="Arial" panose="020B0604020202020204" pitchFamily="34" charset="0"/>
                </a:rPr>
                <a:t>可再生资源</a:t>
              </a:r>
            </a:p>
          </p:txBody>
        </p:sp>
        <p:sp>
          <p:nvSpPr>
            <p:cNvPr id="21" name="文本框 22">
              <a:extLst>
                <a:ext uri="{FF2B5EF4-FFF2-40B4-BE49-F238E27FC236}">
                  <a16:creationId xmlns:a16="http://schemas.microsoft.com/office/drawing/2014/main" id="{50EA4206-8CA7-41CB-B039-D4DD3EBB88A3}"/>
                </a:ext>
              </a:extLst>
            </p:cNvPr>
            <p:cNvSpPr txBox="1"/>
            <p:nvPr/>
          </p:nvSpPr>
          <p:spPr>
            <a:xfrm flipH="1">
              <a:off x="6768" y="2179"/>
              <a:ext cx="5016" cy="1187"/>
            </a:xfrm>
            <a:prstGeom prst="rect">
              <a:avLst/>
            </a:prstGeom>
            <a:noFill/>
            <a:ln w="9525">
              <a:noFill/>
              <a:miter/>
            </a:ln>
            <a:effectLst>
              <a:outerShdw sx="999" sy="999" algn="ctr" rotWithShape="0">
                <a:srgbClr val="000000"/>
              </a:outerShdw>
            </a:effectLst>
          </p:spPr>
          <p:txBody>
            <a:bodyPr wrap="square" anchor="t">
              <a:spAutoFit/>
            </a:bodyPr>
            <a:lstStyle/>
            <a:p>
              <a:pPr lvl="0"/>
              <a:r>
                <a:rPr lang="zh-CN" altLang="en-US" sz="1000" dirty="0">
                  <a:solidFill>
                    <a:schemeClr val="tx1">
                      <a:lumMod val="85000"/>
                      <a:lumOff val="15000"/>
                    </a:schemeClr>
                  </a:solidFill>
                  <a:latin typeface="微软雅黑" panose="020B0503020204020204" charset="-122"/>
                  <a:ea typeface="微软雅黑" panose="020B0503020204020204" charset="-122"/>
                  <a:sym typeface="宋体" panose="02010600030101010101" pitchFamily="2" charset="-122"/>
                </a:rPr>
                <a:t>此类资源消耗后，在一定条件下人类或自然界可对其进行繁殖以生成新的资源</a:t>
              </a:r>
            </a:p>
            <a:p>
              <a:pPr lvl="0"/>
              <a:r>
                <a:rPr lang="zh-CN" altLang="en-US" sz="1000" dirty="0">
                  <a:solidFill>
                    <a:schemeClr val="tx1">
                      <a:lumMod val="85000"/>
                      <a:lumOff val="15000"/>
                    </a:schemeClr>
                  </a:solidFill>
                  <a:latin typeface="微软雅黑" panose="020B0503020204020204" charset="-122"/>
                  <a:ea typeface="微软雅黑" panose="020B0503020204020204" charset="-122"/>
                  <a:sym typeface="宋体" panose="02010600030101010101" pitchFamily="2" charset="-122"/>
                </a:rPr>
                <a:t>如：森林、动物、植物等</a:t>
              </a:r>
            </a:p>
          </p:txBody>
        </p:sp>
      </p:grpSp>
      <p:grpSp>
        <p:nvGrpSpPr>
          <p:cNvPr id="22" name="组合 21">
            <a:extLst>
              <a:ext uri="{FF2B5EF4-FFF2-40B4-BE49-F238E27FC236}">
                <a16:creationId xmlns:a16="http://schemas.microsoft.com/office/drawing/2014/main" id="{EFAED4C8-EAF9-427D-A698-4081B1BFD5E9}"/>
              </a:ext>
            </a:extLst>
          </p:cNvPr>
          <p:cNvGrpSpPr/>
          <p:nvPr/>
        </p:nvGrpSpPr>
        <p:grpSpPr>
          <a:xfrm flipH="1">
            <a:off x="1140136" y="3485666"/>
            <a:ext cx="2454682" cy="982861"/>
            <a:chOff x="6768" y="1590"/>
            <a:chExt cx="5236" cy="2106"/>
          </a:xfrm>
        </p:grpSpPr>
        <p:sp>
          <p:nvSpPr>
            <p:cNvPr id="23" name="文本框 20">
              <a:extLst>
                <a:ext uri="{FF2B5EF4-FFF2-40B4-BE49-F238E27FC236}">
                  <a16:creationId xmlns:a16="http://schemas.microsoft.com/office/drawing/2014/main" id="{7EFF3863-C954-41CC-B393-D21BCD0B3A55}"/>
                </a:ext>
              </a:extLst>
            </p:cNvPr>
            <p:cNvSpPr txBox="1"/>
            <p:nvPr/>
          </p:nvSpPr>
          <p:spPr>
            <a:xfrm flipH="1">
              <a:off x="6768" y="1590"/>
              <a:ext cx="5180" cy="692"/>
            </a:xfrm>
            <a:prstGeom prst="rect">
              <a:avLst/>
            </a:prstGeom>
            <a:noFill/>
            <a:ln w="9525">
              <a:noFill/>
              <a:miter/>
            </a:ln>
            <a:effectLst>
              <a:outerShdw sx="999" sy="999" algn="ctr" rotWithShape="0">
                <a:srgbClr val="000000"/>
              </a:outerShdw>
            </a:effectLst>
          </p:spPr>
          <p:txBody>
            <a:bodyPr wrap="square" anchor="t">
              <a:spAutoFit/>
            </a:bodyPr>
            <a:lstStyle/>
            <a:p>
              <a:pPr lvl="0"/>
              <a:r>
                <a:rPr lang="zh-CN" altLang="en-US" sz="1500" b="1" dirty="0">
                  <a:solidFill>
                    <a:schemeClr val="tx1">
                      <a:lumMod val="85000"/>
                      <a:lumOff val="15000"/>
                    </a:schemeClr>
                  </a:solidFill>
                  <a:latin typeface="微软雅黑" panose="020B0503020204020204" charset="-122"/>
                  <a:ea typeface="微软雅黑" panose="020B0503020204020204" charset="-122"/>
                  <a:sym typeface="Arial" panose="020B0604020202020204" pitchFamily="34" charset="0"/>
                </a:rPr>
                <a:t>非再生资源</a:t>
              </a:r>
            </a:p>
          </p:txBody>
        </p:sp>
        <p:sp>
          <p:nvSpPr>
            <p:cNvPr id="24" name="文本框 22">
              <a:extLst>
                <a:ext uri="{FF2B5EF4-FFF2-40B4-BE49-F238E27FC236}">
                  <a16:creationId xmlns:a16="http://schemas.microsoft.com/office/drawing/2014/main" id="{88C92895-44F6-4567-BC35-255E9FD37123}"/>
                </a:ext>
              </a:extLst>
            </p:cNvPr>
            <p:cNvSpPr txBox="1"/>
            <p:nvPr/>
          </p:nvSpPr>
          <p:spPr>
            <a:xfrm flipH="1">
              <a:off x="6988" y="2179"/>
              <a:ext cx="5016" cy="1517"/>
            </a:xfrm>
            <a:prstGeom prst="rect">
              <a:avLst/>
            </a:prstGeom>
            <a:noFill/>
            <a:ln w="9525">
              <a:noFill/>
              <a:miter/>
            </a:ln>
            <a:effectLst>
              <a:outerShdw sx="999" sy="999" algn="ctr" rotWithShape="0">
                <a:srgbClr val="000000"/>
              </a:outerShdw>
            </a:effectLst>
          </p:spPr>
          <p:txBody>
            <a:bodyPr wrap="square" anchor="t">
              <a:spAutoFit/>
            </a:bodyPr>
            <a:lstStyle/>
            <a:p>
              <a:pPr lvl="0"/>
              <a:r>
                <a:rPr lang="zh-CN" altLang="en-US" sz="1000" dirty="0">
                  <a:solidFill>
                    <a:schemeClr val="tx1">
                      <a:lumMod val="85000"/>
                      <a:lumOff val="15000"/>
                    </a:schemeClr>
                  </a:solidFill>
                  <a:latin typeface="微软雅黑" panose="020B0503020204020204" charset="-122"/>
                  <a:ea typeface="微软雅黑" panose="020B0503020204020204" charset="-122"/>
                  <a:sym typeface="宋体" panose="02010600030101010101" pitchFamily="2" charset="-122"/>
                </a:rPr>
                <a:t>此类资源消耗后，在人类历史的时间尺度上不可能再生</a:t>
              </a:r>
            </a:p>
            <a:p>
              <a:pPr lvl="0"/>
              <a:r>
                <a:rPr lang="zh-CN" altLang="en-US" sz="1000" dirty="0">
                  <a:solidFill>
                    <a:schemeClr val="tx1">
                      <a:lumMod val="85000"/>
                      <a:lumOff val="15000"/>
                    </a:schemeClr>
                  </a:solidFill>
                  <a:latin typeface="微软雅黑" panose="020B0503020204020204" charset="-122"/>
                  <a:ea typeface="微软雅黑" panose="020B0503020204020204" charset="-122"/>
                  <a:sym typeface="宋体" panose="02010600030101010101" pitchFamily="2" charset="-122"/>
                </a:rPr>
                <a:t>如：各类金属、非金属矿产品、煤、石油、天然气等</a:t>
              </a:r>
            </a:p>
          </p:txBody>
        </p:sp>
      </p:grpSp>
      <p:grpSp>
        <p:nvGrpSpPr>
          <p:cNvPr id="25" name="组合 24">
            <a:extLst>
              <a:ext uri="{FF2B5EF4-FFF2-40B4-BE49-F238E27FC236}">
                <a16:creationId xmlns:a16="http://schemas.microsoft.com/office/drawing/2014/main" id="{EAE78DF9-7A66-4252-BE82-BA21383B2D2D}"/>
              </a:ext>
            </a:extLst>
          </p:cNvPr>
          <p:cNvGrpSpPr/>
          <p:nvPr/>
        </p:nvGrpSpPr>
        <p:grpSpPr>
          <a:xfrm>
            <a:off x="6180896" y="2869758"/>
            <a:ext cx="2351544" cy="674842"/>
            <a:chOff x="6768" y="1590"/>
            <a:chExt cx="5016" cy="1446"/>
          </a:xfrm>
        </p:grpSpPr>
        <p:sp>
          <p:nvSpPr>
            <p:cNvPr id="26" name="文本框 20">
              <a:extLst>
                <a:ext uri="{FF2B5EF4-FFF2-40B4-BE49-F238E27FC236}">
                  <a16:creationId xmlns:a16="http://schemas.microsoft.com/office/drawing/2014/main" id="{E8BCB334-EB5A-454B-82C6-8B8F32FADDF4}"/>
                </a:ext>
              </a:extLst>
            </p:cNvPr>
            <p:cNvSpPr txBox="1"/>
            <p:nvPr/>
          </p:nvSpPr>
          <p:spPr>
            <a:xfrm flipH="1">
              <a:off x="6768" y="1590"/>
              <a:ext cx="4847" cy="692"/>
            </a:xfrm>
            <a:prstGeom prst="rect">
              <a:avLst/>
            </a:prstGeom>
            <a:noFill/>
            <a:ln w="9525">
              <a:noFill/>
              <a:miter/>
            </a:ln>
            <a:effectLst>
              <a:outerShdw sx="999" sy="999" algn="ctr" rotWithShape="0">
                <a:srgbClr val="000000"/>
              </a:outerShdw>
            </a:effectLst>
          </p:spPr>
          <p:txBody>
            <a:bodyPr wrap="square" anchor="t">
              <a:spAutoFit/>
            </a:bodyPr>
            <a:lstStyle/>
            <a:p>
              <a:pPr lvl="0"/>
              <a:r>
                <a:rPr lang="zh-CN" altLang="en-US" sz="1500" b="1" dirty="0">
                  <a:solidFill>
                    <a:schemeClr val="tx1">
                      <a:lumMod val="85000"/>
                      <a:lumOff val="15000"/>
                    </a:schemeClr>
                  </a:solidFill>
                  <a:latin typeface="微软雅黑" panose="020B0503020204020204" charset="-122"/>
                  <a:ea typeface="微软雅黑" panose="020B0503020204020204" charset="-122"/>
                  <a:sym typeface="Arial" panose="020B0604020202020204" pitchFamily="34" charset="0"/>
                </a:rPr>
                <a:t>信息资源：</a:t>
              </a:r>
            </a:p>
          </p:txBody>
        </p:sp>
        <p:sp>
          <p:nvSpPr>
            <p:cNvPr id="27" name="文本框 22">
              <a:extLst>
                <a:ext uri="{FF2B5EF4-FFF2-40B4-BE49-F238E27FC236}">
                  <a16:creationId xmlns:a16="http://schemas.microsoft.com/office/drawing/2014/main" id="{66C3BA60-660C-44D5-893B-FE5C8E4C64C1}"/>
                </a:ext>
              </a:extLst>
            </p:cNvPr>
            <p:cNvSpPr txBox="1"/>
            <p:nvPr/>
          </p:nvSpPr>
          <p:spPr>
            <a:xfrm flipH="1">
              <a:off x="6768" y="2179"/>
              <a:ext cx="5016" cy="857"/>
            </a:xfrm>
            <a:prstGeom prst="rect">
              <a:avLst/>
            </a:prstGeom>
            <a:noFill/>
            <a:ln w="9525">
              <a:noFill/>
              <a:miter/>
            </a:ln>
            <a:effectLst>
              <a:outerShdw sx="999" sy="999" algn="ctr" rotWithShape="0">
                <a:srgbClr val="000000"/>
              </a:outerShdw>
            </a:effectLst>
          </p:spPr>
          <p:txBody>
            <a:bodyPr wrap="square" anchor="t">
              <a:spAutoFit/>
            </a:bodyPr>
            <a:lstStyle/>
            <a:p>
              <a:pPr lvl="0"/>
              <a:r>
                <a:rPr lang="zh-CN" altLang="en-US" sz="1000" dirty="0">
                  <a:solidFill>
                    <a:schemeClr val="tx1">
                      <a:lumMod val="85000"/>
                      <a:lumOff val="15000"/>
                    </a:schemeClr>
                  </a:solidFill>
                  <a:latin typeface="微软雅黑" panose="020B0503020204020204" charset="-122"/>
                  <a:ea typeface="微软雅黑" panose="020B0503020204020204" charset="-122"/>
                  <a:sym typeface="宋体" panose="02010600030101010101" pitchFamily="2" charset="-122"/>
                </a:rPr>
                <a:t>信息和它的生产者以及信息技术等信息活动要素</a:t>
              </a:r>
            </a:p>
          </p:txBody>
        </p:sp>
      </p:grpSp>
      <p:grpSp>
        <p:nvGrpSpPr>
          <p:cNvPr id="3" name="组合 2">
            <a:extLst>
              <a:ext uri="{FF2B5EF4-FFF2-40B4-BE49-F238E27FC236}">
                <a16:creationId xmlns:a16="http://schemas.microsoft.com/office/drawing/2014/main" id="{B6F877A0-AB0A-455E-9853-E9B743A42708}"/>
              </a:ext>
            </a:extLst>
          </p:cNvPr>
          <p:cNvGrpSpPr/>
          <p:nvPr/>
        </p:nvGrpSpPr>
        <p:grpSpPr>
          <a:xfrm>
            <a:off x="3738109" y="2139702"/>
            <a:ext cx="2380544" cy="2379268"/>
            <a:chOff x="3410877" y="2338512"/>
            <a:chExt cx="2380544" cy="2379268"/>
          </a:xfrm>
        </p:grpSpPr>
        <p:sp>
          <p:nvSpPr>
            <p:cNvPr id="15" name="椭圆形标注">
              <a:extLst>
                <a:ext uri="{FF2B5EF4-FFF2-40B4-BE49-F238E27FC236}">
                  <a16:creationId xmlns:a16="http://schemas.microsoft.com/office/drawing/2014/main" id="{EDD1755B-077C-460A-9FB8-2B6EE1BCD2DB}"/>
                </a:ext>
              </a:extLst>
            </p:cNvPr>
            <p:cNvSpPr/>
            <p:nvPr/>
          </p:nvSpPr>
          <p:spPr>
            <a:xfrm rot="6180000">
              <a:off x="3411515" y="2337874"/>
              <a:ext cx="2379268" cy="2380544"/>
            </a:xfrm>
            <a:prstGeom prst="wedgeEllipseCallout">
              <a:avLst>
                <a:gd name="adj1" fmla="val -23571"/>
                <a:gd name="adj2" fmla="val 53517"/>
              </a:avLst>
            </a:prstGeom>
            <a:solidFill>
              <a:srgbClr val="6964A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sp>
          <p:nvSpPr>
            <p:cNvPr id="16" name="椭圆形标注">
              <a:extLst>
                <a:ext uri="{FF2B5EF4-FFF2-40B4-BE49-F238E27FC236}">
                  <a16:creationId xmlns:a16="http://schemas.microsoft.com/office/drawing/2014/main" id="{A74794EB-E662-473A-B46B-58655202457B}"/>
                </a:ext>
              </a:extLst>
            </p:cNvPr>
            <p:cNvSpPr/>
            <p:nvPr/>
          </p:nvSpPr>
          <p:spPr>
            <a:xfrm rot="2460000">
              <a:off x="3657308" y="2576337"/>
              <a:ext cx="1900181" cy="1895723"/>
            </a:xfrm>
            <a:prstGeom prst="wedgeEllipseCallout">
              <a:avLst>
                <a:gd name="adj1" fmla="val -23571"/>
                <a:gd name="adj2" fmla="val 5351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sp>
          <p:nvSpPr>
            <p:cNvPr id="17" name="椭圆形标注">
              <a:extLst>
                <a:ext uri="{FF2B5EF4-FFF2-40B4-BE49-F238E27FC236}">
                  <a16:creationId xmlns:a16="http://schemas.microsoft.com/office/drawing/2014/main" id="{5E822DDB-5737-473C-9B48-F450A7226CDF}"/>
                </a:ext>
              </a:extLst>
            </p:cNvPr>
            <p:cNvSpPr/>
            <p:nvPr/>
          </p:nvSpPr>
          <p:spPr>
            <a:xfrm rot="11700000">
              <a:off x="3816194" y="2768474"/>
              <a:ext cx="1569908" cy="1566225"/>
            </a:xfrm>
            <a:prstGeom prst="wedgeEllipseCallout">
              <a:avLst>
                <a:gd name="adj1" fmla="val -23571"/>
                <a:gd name="adj2" fmla="val 53517"/>
              </a:avLst>
            </a:prstGeom>
            <a:solidFill>
              <a:srgbClr val="6964A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sp>
          <p:nvSpPr>
            <p:cNvPr id="18" name="椭圆形标注">
              <a:extLst>
                <a:ext uri="{FF2B5EF4-FFF2-40B4-BE49-F238E27FC236}">
                  <a16:creationId xmlns:a16="http://schemas.microsoft.com/office/drawing/2014/main" id="{B75F18EE-FE6E-47B1-BAED-72EC24ECBCE0}"/>
                </a:ext>
              </a:extLst>
            </p:cNvPr>
            <p:cNvSpPr/>
            <p:nvPr/>
          </p:nvSpPr>
          <p:spPr>
            <a:xfrm rot="16920000">
              <a:off x="4013309" y="2962364"/>
              <a:ext cx="1175679" cy="1178444"/>
            </a:xfrm>
            <a:prstGeom prst="wedgeEllipseCallout">
              <a:avLst>
                <a:gd name="adj1" fmla="val -23571"/>
                <a:gd name="adj2" fmla="val 5351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sp>
          <p:nvSpPr>
            <p:cNvPr id="32" name="文本框 20">
              <a:extLst>
                <a:ext uri="{FF2B5EF4-FFF2-40B4-BE49-F238E27FC236}">
                  <a16:creationId xmlns:a16="http://schemas.microsoft.com/office/drawing/2014/main" id="{B99F7AFC-FB53-4009-8549-EB6C7641F8F0}"/>
                </a:ext>
              </a:extLst>
            </p:cNvPr>
            <p:cNvSpPr txBox="1"/>
            <p:nvPr/>
          </p:nvSpPr>
          <p:spPr>
            <a:xfrm flipH="1">
              <a:off x="3982135" y="3175500"/>
              <a:ext cx="1250310" cy="760547"/>
            </a:xfrm>
            <a:prstGeom prst="rect">
              <a:avLst/>
            </a:prstGeom>
            <a:noFill/>
            <a:ln w="9525">
              <a:noFill/>
              <a:miter/>
            </a:ln>
            <a:effectLst>
              <a:outerShdw sx="999" sy="999" algn="ctr" rotWithShape="0">
                <a:srgbClr val="000000"/>
              </a:outerShdw>
            </a:effectLst>
          </p:spPr>
          <p:txBody>
            <a:bodyPr wrap="square" lIns="67391" tIns="33696" rIns="67391" bIns="33696" anchor="t">
              <a:spAutoFit/>
            </a:bodyPr>
            <a:lstStyle/>
            <a:p>
              <a:pPr lvl="0" algn="ctr"/>
              <a:r>
                <a:rPr lang="zh-CN" altLang="en-US" sz="1500" b="1" dirty="0">
                  <a:solidFill>
                    <a:srgbClr val="6964A0"/>
                  </a:solidFill>
                  <a:latin typeface="微软雅黑" panose="020B0503020204020204" charset="-122"/>
                  <a:ea typeface="微软雅黑" panose="020B0503020204020204" charset="-122"/>
                  <a:sym typeface="Arial" panose="020B0604020202020204" pitchFamily="34" charset="0"/>
                </a:rPr>
                <a:t>人类赖以生存与发展的战略资源</a:t>
              </a:r>
            </a:p>
          </p:txBody>
        </p:sp>
      </p:grpSp>
      <p:sp>
        <p:nvSpPr>
          <p:cNvPr id="33" name="矩形 32">
            <a:extLst>
              <a:ext uri="{FF2B5EF4-FFF2-40B4-BE49-F238E27FC236}">
                <a16:creationId xmlns:a16="http://schemas.microsoft.com/office/drawing/2014/main" id="{0ED6ACFC-47A3-4031-9F30-F9502D6AB9BB}"/>
              </a:ext>
            </a:extLst>
          </p:cNvPr>
          <p:cNvSpPr/>
          <p:nvPr/>
        </p:nvSpPr>
        <p:spPr>
          <a:xfrm>
            <a:off x="623020" y="789156"/>
            <a:ext cx="1948810" cy="495457"/>
          </a:xfrm>
          <a:prstGeom prst="rect">
            <a:avLst/>
          </a:prstGeom>
        </p:spPr>
        <p:txBody>
          <a:bodyPr wrap="square">
            <a:spAutoFit/>
          </a:bodyPr>
          <a:lstStyle/>
          <a:p>
            <a:pPr>
              <a:lnSpc>
                <a:spcPct val="140000"/>
              </a:lnSpc>
              <a:buFont typeface="Wingdings" panose="05000000000000000000" pitchFamily="2" charset="2"/>
              <a:buNone/>
            </a:pPr>
            <a:r>
              <a:rPr lang="zh-CN" altLang="en-US" sz="2200" b="1" dirty="0">
                <a:solidFill>
                  <a:srgbClr val="6964A0"/>
                </a:solidFill>
                <a:latin typeface="黑体" panose="02010609060101010101" pitchFamily="49" charset="-122"/>
                <a:ea typeface="黑体" panose="02010609060101010101" pitchFamily="49" charset="-122"/>
              </a:rPr>
              <a:t>战略资源</a:t>
            </a:r>
          </a:p>
        </p:txBody>
      </p:sp>
      <p:sp>
        <p:nvSpPr>
          <p:cNvPr id="34" name="矩形 33">
            <a:extLst>
              <a:ext uri="{FF2B5EF4-FFF2-40B4-BE49-F238E27FC236}">
                <a16:creationId xmlns:a16="http://schemas.microsoft.com/office/drawing/2014/main" id="{9ABF944F-2894-4682-89EB-03CA0D5EC4B0}"/>
              </a:ext>
            </a:extLst>
          </p:cNvPr>
          <p:cNvSpPr/>
          <p:nvPr/>
        </p:nvSpPr>
        <p:spPr>
          <a:xfrm>
            <a:off x="741980" y="1309732"/>
            <a:ext cx="599800" cy="405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35" name="矩形 34">
            <a:extLst>
              <a:ext uri="{FF2B5EF4-FFF2-40B4-BE49-F238E27FC236}">
                <a16:creationId xmlns:a16="http://schemas.microsoft.com/office/drawing/2014/main" id="{3F64C5C8-A795-4863-9A41-890773F5AC75}"/>
              </a:ext>
            </a:extLst>
          </p:cNvPr>
          <p:cNvSpPr/>
          <p:nvPr/>
        </p:nvSpPr>
        <p:spPr>
          <a:xfrm>
            <a:off x="1356830" y="130973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44" name="Rectangle 3">
            <a:extLst>
              <a:ext uri="{FF2B5EF4-FFF2-40B4-BE49-F238E27FC236}">
                <a16:creationId xmlns:a16="http://schemas.microsoft.com/office/drawing/2014/main" id="{BC6E5762-6AAB-419B-927A-06186E1A9F3B}"/>
              </a:ext>
            </a:extLst>
          </p:cNvPr>
          <p:cNvSpPr txBox="1">
            <a:spLocks noRot="1" noChangeArrowheads="1"/>
          </p:cNvSpPr>
          <p:nvPr/>
        </p:nvSpPr>
        <p:spPr>
          <a:xfrm>
            <a:off x="744824" y="1476243"/>
            <a:ext cx="7499584" cy="366381"/>
          </a:xfrm>
          <a:prstGeom prst="rect">
            <a:avLst/>
          </a:prstGeom>
        </p:spPr>
        <p:txBody>
          <a:bodyPr vert="horz" lIns="0" tIns="34290" rIns="0" bIns="34290" rtlCol="0">
            <a:no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40000"/>
              </a:lnSpc>
              <a:buFont typeface="Wingdings" panose="05000000000000000000" pitchFamily="2" charset="2"/>
              <a:buNone/>
            </a:pPr>
            <a:r>
              <a:rPr lang="zh-CN" altLang="en-US" sz="1400" dirty="0">
                <a:latin typeface="微软雅黑" pitchFamily="34" charset="-122"/>
                <a:ea typeface="微软雅黑" pitchFamily="34" charset="-122"/>
              </a:rPr>
              <a:t>        对一个组织的生存和发展起关键、全局性和长远性作用的资源称为这个组织的战略资源。战略资源可分为物质资源和信息资源，物质资源又包括可再生资源和不可再生资源</a:t>
            </a:r>
            <a:endParaRPr lang="en-US" altLang="zh-CN" sz="1400" dirty="0">
              <a:latin typeface="微软雅黑" pitchFamily="34" charset="-122"/>
              <a:ea typeface="微软雅黑" pitchFamily="34" charset="-122"/>
            </a:endParaRPr>
          </a:p>
        </p:txBody>
      </p:sp>
    </p:spTree>
    <p:extLst>
      <p:ext uri="{BB962C8B-B14F-4D97-AF65-F5344CB8AC3E}">
        <p14:creationId xmlns:p14="http://schemas.microsoft.com/office/powerpoint/2010/main" val="41112297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7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54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230575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什么是信息资源？</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5" name="矩形 14">
            <a:extLst>
              <a:ext uri="{FF2B5EF4-FFF2-40B4-BE49-F238E27FC236}">
                <a16:creationId xmlns:a16="http://schemas.microsoft.com/office/drawing/2014/main" id="{624E7108-EE48-4F45-A980-2F1B8D278DBA}"/>
              </a:ext>
            </a:extLst>
          </p:cNvPr>
          <p:cNvSpPr/>
          <p:nvPr/>
        </p:nvSpPr>
        <p:spPr>
          <a:xfrm>
            <a:off x="623020" y="789156"/>
            <a:ext cx="1948810" cy="495457"/>
          </a:xfrm>
          <a:prstGeom prst="rect">
            <a:avLst/>
          </a:prstGeom>
        </p:spPr>
        <p:txBody>
          <a:bodyPr wrap="square">
            <a:spAutoFit/>
          </a:bodyPr>
          <a:lstStyle/>
          <a:p>
            <a:pPr>
              <a:lnSpc>
                <a:spcPct val="140000"/>
              </a:lnSpc>
              <a:buFont typeface="Wingdings" panose="05000000000000000000" pitchFamily="2" charset="2"/>
              <a:buNone/>
            </a:pPr>
            <a:r>
              <a:rPr lang="zh-CN" altLang="en-US" sz="2200" b="1" dirty="0">
                <a:solidFill>
                  <a:srgbClr val="6964A0"/>
                </a:solidFill>
                <a:latin typeface="黑体" panose="02010609060101010101" pitchFamily="49" charset="-122"/>
                <a:ea typeface="黑体" panose="02010609060101010101" pitchFamily="49" charset="-122"/>
              </a:rPr>
              <a:t>信息资源</a:t>
            </a:r>
          </a:p>
        </p:txBody>
      </p:sp>
      <p:sp>
        <p:nvSpPr>
          <p:cNvPr id="16" name="矩形 15">
            <a:extLst>
              <a:ext uri="{FF2B5EF4-FFF2-40B4-BE49-F238E27FC236}">
                <a16:creationId xmlns:a16="http://schemas.microsoft.com/office/drawing/2014/main" id="{18393434-707B-40B4-A490-99E60335B996}"/>
              </a:ext>
            </a:extLst>
          </p:cNvPr>
          <p:cNvSpPr/>
          <p:nvPr/>
        </p:nvSpPr>
        <p:spPr>
          <a:xfrm>
            <a:off x="741980" y="1309732"/>
            <a:ext cx="599800" cy="405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7" name="矩形 16">
            <a:extLst>
              <a:ext uri="{FF2B5EF4-FFF2-40B4-BE49-F238E27FC236}">
                <a16:creationId xmlns:a16="http://schemas.microsoft.com/office/drawing/2014/main" id="{39508B23-DAA4-4041-B22B-CA648B779709}"/>
              </a:ext>
            </a:extLst>
          </p:cNvPr>
          <p:cNvSpPr/>
          <p:nvPr/>
        </p:nvSpPr>
        <p:spPr>
          <a:xfrm>
            <a:off x="1356830" y="1309732"/>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grpSp>
        <p:nvGrpSpPr>
          <p:cNvPr id="18" name="组合 17">
            <a:extLst>
              <a:ext uri="{FF2B5EF4-FFF2-40B4-BE49-F238E27FC236}">
                <a16:creationId xmlns:a16="http://schemas.microsoft.com/office/drawing/2014/main" id="{70AFD07D-264C-43A4-ABB0-0B1CE18C7A0F}"/>
              </a:ext>
            </a:extLst>
          </p:cNvPr>
          <p:cNvGrpSpPr/>
          <p:nvPr/>
        </p:nvGrpSpPr>
        <p:grpSpPr>
          <a:xfrm>
            <a:off x="939352" y="1263022"/>
            <a:ext cx="7477372" cy="3379793"/>
            <a:chOff x="641950" y="1116289"/>
            <a:chExt cx="7623535" cy="3871780"/>
          </a:xfrm>
          <a:noFill/>
        </p:grpSpPr>
        <p:grpSp>
          <p:nvGrpSpPr>
            <p:cNvPr id="19" name="Group 10">
              <a:extLst>
                <a:ext uri="{FF2B5EF4-FFF2-40B4-BE49-F238E27FC236}">
                  <a16:creationId xmlns:a16="http://schemas.microsoft.com/office/drawing/2014/main" id="{8B254412-B683-4EAF-BBB5-D0447532FFFD}"/>
                </a:ext>
              </a:extLst>
            </p:cNvPr>
            <p:cNvGrpSpPr>
              <a:grpSpLocks/>
            </p:cNvGrpSpPr>
            <p:nvPr/>
          </p:nvGrpSpPr>
          <p:grpSpPr bwMode="auto">
            <a:xfrm>
              <a:off x="641950" y="1730527"/>
              <a:ext cx="2724150" cy="2875169"/>
              <a:chOff x="2908300" y="2109788"/>
              <a:chExt cx="1489075" cy="1571625"/>
            </a:xfrm>
            <a:grpFill/>
          </p:grpSpPr>
          <p:grpSp>
            <p:nvGrpSpPr>
              <p:cNvPr id="39" name="Group 58">
                <a:extLst>
                  <a:ext uri="{FF2B5EF4-FFF2-40B4-BE49-F238E27FC236}">
                    <a16:creationId xmlns:a16="http://schemas.microsoft.com/office/drawing/2014/main" id="{2F08E115-33F8-421F-A51B-D585DE7D2641}"/>
                  </a:ext>
                </a:extLst>
              </p:cNvPr>
              <p:cNvGrpSpPr>
                <a:grpSpLocks/>
              </p:cNvGrpSpPr>
              <p:nvPr/>
            </p:nvGrpSpPr>
            <p:grpSpPr bwMode="auto">
              <a:xfrm>
                <a:off x="2922588" y="3392488"/>
                <a:ext cx="1473200" cy="276225"/>
                <a:chOff x="0" y="0"/>
                <a:chExt cx="928" cy="174"/>
              </a:xfrm>
              <a:grpFill/>
            </p:grpSpPr>
            <p:sp>
              <p:nvSpPr>
                <p:cNvPr id="53" name="Line 55">
                  <a:extLst>
                    <a:ext uri="{FF2B5EF4-FFF2-40B4-BE49-F238E27FC236}">
                      <a16:creationId xmlns:a16="http://schemas.microsoft.com/office/drawing/2014/main" id="{773775A1-2DE4-45A4-9FD2-06529C64D7BD}"/>
                    </a:ext>
                  </a:extLst>
                </p:cNvPr>
                <p:cNvSpPr>
                  <a:spLocks noChangeShapeType="1"/>
                </p:cNvSpPr>
                <p:nvPr/>
              </p:nvSpPr>
              <p:spPr bwMode="auto">
                <a:xfrm rot="10800000" flipH="1">
                  <a:off x="912" y="0"/>
                  <a:ext cx="16" cy="2"/>
                </a:xfrm>
                <a:prstGeom prst="line">
                  <a:avLst/>
                </a:prstGeom>
                <a:grpFill/>
                <a:ln w="6350">
                  <a:solidFill>
                    <a:srgbClr val="6964A0"/>
                  </a:solidFill>
                  <a:miter lim="800000"/>
                  <a:headEnd/>
                  <a:tailEnd/>
                </a:ln>
              </p:spPr>
              <p:txBody>
                <a:bodyPr lIns="0" tIns="0" rIns="0" bIns="0"/>
                <a:lstStyle/>
                <a:p>
                  <a:endParaRPr lang="en-US" sz="1800" dirty="0">
                    <a:solidFill>
                      <a:srgbClr val="6964A0"/>
                    </a:solidFill>
                    <a:latin typeface="Roboto condensed"/>
                    <a:cs typeface="Roboto condensed"/>
                  </a:endParaRPr>
                </a:p>
              </p:txBody>
            </p:sp>
            <p:sp>
              <p:nvSpPr>
                <p:cNvPr id="54" name="Line 56">
                  <a:extLst>
                    <a:ext uri="{FF2B5EF4-FFF2-40B4-BE49-F238E27FC236}">
                      <a16:creationId xmlns:a16="http://schemas.microsoft.com/office/drawing/2014/main" id="{75EC5CC9-0254-49BA-A8C1-D21E0BAD03C7}"/>
                    </a:ext>
                  </a:extLst>
                </p:cNvPr>
                <p:cNvSpPr>
                  <a:spLocks noChangeShapeType="1"/>
                </p:cNvSpPr>
                <p:nvPr/>
              </p:nvSpPr>
              <p:spPr bwMode="auto">
                <a:xfrm rot="10800000" flipH="1">
                  <a:off x="31" y="8"/>
                  <a:ext cx="850" cy="160"/>
                </a:xfrm>
                <a:prstGeom prst="line">
                  <a:avLst/>
                </a:prstGeom>
                <a:grpFill/>
                <a:ln w="6350">
                  <a:solidFill>
                    <a:srgbClr val="6964A0"/>
                  </a:solidFill>
                  <a:prstDash val="dash"/>
                  <a:miter lim="800000"/>
                  <a:headEnd/>
                  <a:tailEnd/>
                </a:ln>
              </p:spPr>
              <p:txBody>
                <a:bodyPr lIns="0" tIns="0" rIns="0" bIns="0"/>
                <a:lstStyle/>
                <a:p>
                  <a:endParaRPr lang="en-US" sz="1800" dirty="0">
                    <a:solidFill>
                      <a:srgbClr val="6964A0"/>
                    </a:solidFill>
                    <a:latin typeface="Roboto condensed"/>
                    <a:cs typeface="Roboto condensed"/>
                  </a:endParaRPr>
                </a:p>
              </p:txBody>
            </p:sp>
            <p:sp>
              <p:nvSpPr>
                <p:cNvPr id="55" name="Line 57">
                  <a:extLst>
                    <a:ext uri="{FF2B5EF4-FFF2-40B4-BE49-F238E27FC236}">
                      <a16:creationId xmlns:a16="http://schemas.microsoft.com/office/drawing/2014/main" id="{3DA8BC55-93B1-4927-8F94-4CBECCD4CD0D}"/>
                    </a:ext>
                  </a:extLst>
                </p:cNvPr>
                <p:cNvSpPr>
                  <a:spLocks noChangeShapeType="1"/>
                </p:cNvSpPr>
                <p:nvPr/>
              </p:nvSpPr>
              <p:spPr bwMode="auto">
                <a:xfrm rot="10800000" flipH="1">
                  <a:off x="0" y="171"/>
                  <a:ext cx="15" cy="3"/>
                </a:xfrm>
                <a:prstGeom prst="line">
                  <a:avLst/>
                </a:prstGeom>
                <a:grpFill/>
                <a:ln w="6350">
                  <a:solidFill>
                    <a:srgbClr val="6964A0"/>
                  </a:solidFill>
                  <a:miter lim="800000"/>
                  <a:headEnd/>
                  <a:tailEnd/>
                </a:ln>
              </p:spPr>
              <p:txBody>
                <a:bodyPr lIns="0" tIns="0" rIns="0" bIns="0"/>
                <a:lstStyle/>
                <a:p>
                  <a:endParaRPr lang="en-US" sz="1800" dirty="0">
                    <a:solidFill>
                      <a:srgbClr val="6964A0"/>
                    </a:solidFill>
                    <a:latin typeface="Roboto condensed"/>
                    <a:cs typeface="Roboto condensed"/>
                  </a:endParaRPr>
                </a:p>
              </p:txBody>
            </p:sp>
          </p:grpSp>
          <p:grpSp>
            <p:nvGrpSpPr>
              <p:cNvPr id="40" name="Group 62">
                <a:extLst>
                  <a:ext uri="{FF2B5EF4-FFF2-40B4-BE49-F238E27FC236}">
                    <a16:creationId xmlns:a16="http://schemas.microsoft.com/office/drawing/2014/main" id="{E0BD64BD-8A44-4EAA-8F7B-87367467375A}"/>
                  </a:ext>
                </a:extLst>
              </p:cNvPr>
              <p:cNvGrpSpPr>
                <a:grpSpLocks/>
              </p:cNvGrpSpPr>
              <p:nvPr/>
            </p:nvGrpSpPr>
            <p:grpSpPr bwMode="auto">
              <a:xfrm>
                <a:off x="2924175" y="2109788"/>
                <a:ext cx="735013" cy="1558925"/>
                <a:chOff x="0" y="0"/>
                <a:chExt cx="463" cy="982"/>
              </a:xfrm>
              <a:grpFill/>
            </p:grpSpPr>
            <p:sp>
              <p:nvSpPr>
                <p:cNvPr id="50" name="Line 59">
                  <a:extLst>
                    <a:ext uri="{FF2B5EF4-FFF2-40B4-BE49-F238E27FC236}">
                      <a16:creationId xmlns:a16="http://schemas.microsoft.com/office/drawing/2014/main" id="{A0413D04-3AD6-4FAB-964C-38ACCB021865}"/>
                    </a:ext>
                  </a:extLst>
                </p:cNvPr>
                <p:cNvSpPr>
                  <a:spLocks noChangeShapeType="1"/>
                </p:cNvSpPr>
                <p:nvPr/>
              </p:nvSpPr>
              <p:spPr bwMode="auto">
                <a:xfrm rot="10800000" flipH="1">
                  <a:off x="456" y="0"/>
                  <a:ext cx="7" cy="14"/>
                </a:xfrm>
                <a:prstGeom prst="line">
                  <a:avLst/>
                </a:prstGeom>
                <a:grpFill/>
                <a:ln w="6350">
                  <a:solidFill>
                    <a:srgbClr val="6964A0"/>
                  </a:solidFill>
                  <a:miter lim="800000"/>
                  <a:headEnd/>
                  <a:tailEnd/>
                </a:ln>
              </p:spPr>
              <p:txBody>
                <a:bodyPr lIns="0" tIns="0" rIns="0" bIns="0"/>
                <a:lstStyle/>
                <a:p>
                  <a:endParaRPr lang="en-US" sz="1800" dirty="0">
                    <a:solidFill>
                      <a:srgbClr val="6964A0"/>
                    </a:solidFill>
                    <a:latin typeface="Roboto condensed"/>
                    <a:cs typeface="Roboto condensed"/>
                  </a:endParaRPr>
                </a:p>
              </p:txBody>
            </p:sp>
            <p:sp>
              <p:nvSpPr>
                <p:cNvPr id="51" name="Line 60">
                  <a:extLst>
                    <a:ext uri="{FF2B5EF4-FFF2-40B4-BE49-F238E27FC236}">
                      <a16:creationId xmlns:a16="http://schemas.microsoft.com/office/drawing/2014/main" id="{6CF209A1-0BD2-41E3-9B6C-B0BC2DB5D87D}"/>
                    </a:ext>
                  </a:extLst>
                </p:cNvPr>
                <p:cNvSpPr>
                  <a:spLocks noChangeShapeType="1"/>
                </p:cNvSpPr>
                <p:nvPr/>
              </p:nvSpPr>
              <p:spPr bwMode="auto">
                <a:xfrm rot="10800000" flipH="1">
                  <a:off x="13" y="43"/>
                  <a:ext cx="429" cy="910"/>
                </a:xfrm>
                <a:prstGeom prst="line">
                  <a:avLst/>
                </a:prstGeom>
                <a:grpFill/>
                <a:ln w="6350">
                  <a:solidFill>
                    <a:srgbClr val="6964A0"/>
                  </a:solidFill>
                  <a:prstDash val="dash"/>
                  <a:miter lim="800000"/>
                  <a:headEnd/>
                  <a:tailEnd/>
                </a:ln>
              </p:spPr>
              <p:txBody>
                <a:bodyPr lIns="0" tIns="0" rIns="0" bIns="0"/>
                <a:lstStyle/>
                <a:p>
                  <a:endParaRPr lang="en-US" sz="1800" dirty="0">
                    <a:solidFill>
                      <a:srgbClr val="6964A0"/>
                    </a:solidFill>
                    <a:latin typeface="Roboto condensed"/>
                    <a:cs typeface="Roboto condensed"/>
                  </a:endParaRPr>
                </a:p>
              </p:txBody>
            </p:sp>
            <p:sp>
              <p:nvSpPr>
                <p:cNvPr id="52" name="Line 61">
                  <a:extLst>
                    <a:ext uri="{FF2B5EF4-FFF2-40B4-BE49-F238E27FC236}">
                      <a16:creationId xmlns:a16="http://schemas.microsoft.com/office/drawing/2014/main" id="{45E6945D-FE16-4AE9-80B2-0F2616EB2C00}"/>
                    </a:ext>
                  </a:extLst>
                </p:cNvPr>
                <p:cNvSpPr>
                  <a:spLocks noChangeShapeType="1"/>
                </p:cNvSpPr>
                <p:nvPr/>
              </p:nvSpPr>
              <p:spPr bwMode="auto">
                <a:xfrm rot="10800000" flipH="1">
                  <a:off x="0" y="967"/>
                  <a:ext cx="6" cy="15"/>
                </a:xfrm>
                <a:prstGeom prst="line">
                  <a:avLst/>
                </a:prstGeom>
                <a:grpFill/>
                <a:ln w="6350">
                  <a:solidFill>
                    <a:srgbClr val="6964A0"/>
                  </a:solidFill>
                  <a:miter lim="800000"/>
                  <a:headEnd/>
                  <a:tailEnd/>
                </a:ln>
              </p:spPr>
              <p:txBody>
                <a:bodyPr lIns="0" tIns="0" rIns="0" bIns="0"/>
                <a:lstStyle/>
                <a:p>
                  <a:endParaRPr lang="en-US" sz="1800" dirty="0">
                    <a:solidFill>
                      <a:srgbClr val="6964A0"/>
                    </a:solidFill>
                    <a:latin typeface="Roboto condensed"/>
                    <a:cs typeface="Roboto condensed"/>
                  </a:endParaRPr>
                </a:p>
              </p:txBody>
            </p:sp>
          </p:grpSp>
          <p:grpSp>
            <p:nvGrpSpPr>
              <p:cNvPr id="41" name="Group 66">
                <a:extLst>
                  <a:ext uri="{FF2B5EF4-FFF2-40B4-BE49-F238E27FC236}">
                    <a16:creationId xmlns:a16="http://schemas.microsoft.com/office/drawing/2014/main" id="{7E5F26F3-8EFF-43DB-AE29-24C4DCF21177}"/>
                  </a:ext>
                </a:extLst>
              </p:cNvPr>
              <p:cNvGrpSpPr>
                <a:grpSpLocks/>
              </p:cNvGrpSpPr>
              <p:nvPr/>
            </p:nvGrpSpPr>
            <p:grpSpPr bwMode="auto">
              <a:xfrm>
                <a:off x="2924175" y="3100388"/>
                <a:ext cx="730250" cy="568325"/>
                <a:chOff x="0" y="0"/>
                <a:chExt cx="460" cy="358"/>
              </a:xfrm>
              <a:grpFill/>
            </p:grpSpPr>
            <p:sp>
              <p:nvSpPr>
                <p:cNvPr id="47" name="Line 63">
                  <a:extLst>
                    <a:ext uri="{FF2B5EF4-FFF2-40B4-BE49-F238E27FC236}">
                      <a16:creationId xmlns:a16="http://schemas.microsoft.com/office/drawing/2014/main" id="{F017CC1C-5E46-4DAB-BD51-8349354749A7}"/>
                    </a:ext>
                  </a:extLst>
                </p:cNvPr>
                <p:cNvSpPr>
                  <a:spLocks noChangeShapeType="1"/>
                </p:cNvSpPr>
                <p:nvPr/>
              </p:nvSpPr>
              <p:spPr bwMode="auto">
                <a:xfrm rot="10800000" flipH="1">
                  <a:off x="448" y="0"/>
                  <a:ext cx="12" cy="9"/>
                </a:xfrm>
                <a:prstGeom prst="line">
                  <a:avLst/>
                </a:prstGeom>
                <a:grpFill/>
                <a:ln w="6350">
                  <a:solidFill>
                    <a:srgbClr val="6964A0"/>
                  </a:solidFill>
                  <a:miter lim="800000"/>
                  <a:headEnd/>
                  <a:tailEnd/>
                </a:ln>
              </p:spPr>
              <p:txBody>
                <a:bodyPr lIns="0" tIns="0" rIns="0" bIns="0"/>
                <a:lstStyle/>
                <a:p>
                  <a:endParaRPr lang="en-US" sz="1800" dirty="0">
                    <a:solidFill>
                      <a:srgbClr val="6964A0"/>
                    </a:solidFill>
                    <a:latin typeface="Roboto condensed"/>
                    <a:cs typeface="Roboto condensed"/>
                  </a:endParaRPr>
                </a:p>
              </p:txBody>
            </p:sp>
            <p:sp>
              <p:nvSpPr>
                <p:cNvPr id="48" name="Line 64">
                  <a:extLst>
                    <a:ext uri="{FF2B5EF4-FFF2-40B4-BE49-F238E27FC236}">
                      <a16:creationId xmlns:a16="http://schemas.microsoft.com/office/drawing/2014/main" id="{AE524C6D-7397-4082-AFBA-DA927A82526E}"/>
                    </a:ext>
                  </a:extLst>
                </p:cNvPr>
                <p:cNvSpPr>
                  <a:spLocks noChangeShapeType="1"/>
                </p:cNvSpPr>
                <p:nvPr/>
              </p:nvSpPr>
              <p:spPr bwMode="auto">
                <a:xfrm rot="10800000" flipH="1">
                  <a:off x="25" y="29"/>
                  <a:ext cx="397" cy="309"/>
                </a:xfrm>
                <a:prstGeom prst="line">
                  <a:avLst/>
                </a:prstGeom>
                <a:grpFill/>
                <a:ln w="6350">
                  <a:solidFill>
                    <a:srgbClr val="6964A0"/>
                  </a:solidFill>
                  <a:prstDash val="dash"/>
                  <a:miter lim="800000"/>
                  <a:headEnd/>
                  <a:tailEnd/>
                </a:ln>
              </p:spPr>
              <p:txBody>
                <a:bodyPr lIns="0" tIns="0" rIns="0" bIns="0"/>
                <a:lstStyle/>
                <a:p>
                  <a:endParaRPr lang="en-US" sz="1800" dirty="0">
                    <a:solidFill>
                      <a:srgbClr val="6964A0"/>
                    </a:solidFill>
                    <a:latin typeface="Roboto condensed"/>
                    <a:cs typeface="Roboto condensed"/>
                  </a:endParaRPr>
                </a:p>
              </p:txBody>
            </p:sp>
            <p:sp>
              <p:nvSpPr>
                <p:cNvPr id="49" name="Line 65">
                  <a:extLst>
                    <a:ext uri="{FF2B5EF4-FFF2-40B4-BE49-F238E27FC236}">
                      <a16:creationId xmlns:a16="http://schemas.microsoft.com/office/drawing/2014/main" id="{471A86A1-41EA-458C-8875-16FBBF8236E3}"/>
                    </a:ext>
                  </a:extLst>
                </p:cNvPr>
                <p:cNvSpPr>
                  <a:spLocks noChangeShapeType="1"/>
                </p:cNvSpPr>
                <p:nvPr/>
              </p:nvSpPr>
              <p:spPr bwMode="auto">
                <a:xfrm rot="10800000" flipH="1">
                  <a:off x="0" y="348"/>
                  <a:ext cx="12" cy="10"/>
                </a:xfrm>
                <a:prstGeom prst="line">
                  <a:avLst/>
                </a:prstGeom>
                <a:grpFill/>
                <a:ln w="6350">
                  <a:solidFill>
                    <a:srgbClr val="6964A0"/>
                  </a:solidFill>
                  <a:miter lim="800000"/>
                  <a:headEnd/>
                  <a:tailEnd/>
                </a:ln>
              </p:spPr>
              <p:txBody>
                <a:bodyPr lIns="0" tIns="0" rIns="0" bIns="0"/>
                <a:lstStyle/>
                <a:p>
                  <a:endParaRPr lang="en-US" sz="1800" dirty="0">
                    <a:solidFill>
                      <a:srgbClr val="6964A0"/>
                    </a:solidFill>
                    <a:latin typeface="Roboto condensed"/>
                    <a:cs typeface="Roboto condensed"/>
                  </a:endParaRPr>
                </a:p>
              </p:txBody>
            </p:sp>
          </p:grpSp>
          <p:sp>
            <p:nvSpPr>
              <p:cNvPr id="42" name="AutoShape 67">
                <a:extLst>
                  <a:ext uri="{FF2B5EF4-FFF2-40B4-BE49-F238E27FC236}">
                    <a16:creationId xmlns:a16="http://schemas.microsoft.com/office/drawing/2014/main" id="{91BCEEAC-F5B1-41AB-AF89-FB4CF243B1A3}"/>
                  </a:ext>
                </a:extLst>
              </p:cNvPr>
              <p:cNvSpPr>
                <a:spLocks/>
              </p:cNvSpPr>
              <p:nvPr/>
            </p:nvSpPr>
            <p:spPr bwMode="auto">
              <a:xfrm>
                <a:off x="3657600" y="2114550"/>
                <a:ext cx="739775" cy="1281113"/>
              </a:xfrm>
              <a:custGeom>
                <a:avLst/>
                <a:gdLst>
                  <a:gd name="T0" fmla="*/ 739775 w 21540"/>
                  <a:gd name="T1" fmla="*/ 1281113 h 21600"/>
                  <a:gd name="T2" fmla="*/ 0 w 21540"/>
                  <a:gd name="T3" fmla="*/ 990253 h 21600"/>
                  <a:gd name="T4" fmla="*/ 3744 w 21540"/>
                  <a:gd name="T5" fmla="*/ 0 h 21600"/>
                  <a:gd name="T6" fmla="*/ 739775 w 21540"/>
                  <a:gd name="T7" fmla="*/ 128111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6"/>
                    </a:lnTo>
                    <a:lnTo>
                      <a:pt x="109" y="0"/>
                    </a:lnTo>
                    <a:cubicBezTo>
                      <a:pt x="12006" y="2708"/>
                      <a:pt x="21600" y="12379"/>
                      <a:pt x="21540" y="21600"/>
                    </a:cubicBezTo>
                  </a:path>
                </a:pathLst>
              </a:custGeom>
              <a:grpFill/>
              <a:ln w="25400" cap="flat">
                <a:solidFill>
                  <a:srgbClr val="6964A0"/>
                </a:solidFill>
                <a:miter lim="800000"/>
                <a:headEnd type="none" w="med" len="med"/>
                <a:tailEnd type="none" w="med" len="med"/>
              </a:ln>
            </p:spPr>
            <p:txBody>
              <a:bodyPr lIns="0" tIns="0" rIns="0" bIns="0"/>
              <a:lstStyle/>
              <a:p>
                <a:endParaRPr lang="en-US" sz="1800" dirty="0">
                  <a:solidFill>
                    <a:srgbClr val="6964A0"/>
                  </a:solidFill>
                  <a:latin typeface="Roboto condensed"/>
                  <a:cs typeface="Roboto condensed"/>
                </a:endParaRPr>
              </a:p>
            </p:txBody>
          </p:sp>
          <p:sp>
            <p:nvSpPr>
              <p:cNvPr id="43" name="AutoShape 68">
                <a:extLst>
                  <a:ext uri="{FF2B5EF4-FFF2-40B4-BE49-F238E27FC236}">
                    <a16:creationId xmlns:a16="http://schemas.microsoft.com/office/drawing/2014/main" id="{209D37EB-060E-4444-AB1D-15A7DDD11949}"/>
                  </a:ext>
                </a:extLst>
              </p:cNvPr>
              <p:cNvSpPr>
                <a:spLocks/>
              </p:cNvSpPr>
              <p:nvPr/>
            </p:nvSpPr>
            <p:spPr bwMode="auto">
              <a:xfrm>
                <a:off x="3530600" y="2368550"/>
                <a:ext cx="615950" cy="1066800"/>
              </a:xfrm>
              <a:custGeom>
                <a:avLst/>
                <a:gdLst>
                  <a:gd name="T0" fmla="*/ 615950 w 21540"/>
                  <a:gd name="T1" fmla="*/ 1066800 h 21600"/>
                  <a:gd name="T2" fmla="*/ 0 w 21540"/>
                  <a:gd name="T3" fmla="*/ 824597 h 21600"/>
                  <a:gd name="T4" fmla="*/ 3117 w 21540"/>
                  <a:gd name="T5" fmla="*/ 0 h 21600"/>
                  <a:gd name="T6" fmla="*/ 615950 w 21540"/>
                  <a:gd name="T7" fmla="*/ 10668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6"/>
                    </a:lnTo>
                    <a:lnTo>
                      <a:pt x="109" y="0"/>
                    </a:lnTo>
                    <a:cubicBezTo>
                      <a:pt x="12004" y="2708"/>
                      <a:pt x="21600" y="12379"/>
                      <a:pt x="21540" y="21600"/>
                    </a:cubicBezTo>
                  </a:path>
                </a:pathLst>
              </a:custGeom>
              <a:grpFill/>
              <a:ln w="25400" cap="flat">
                <a:solidFill>
                  <a:srgbClr val="6964A0"/>
                </a:solidFill>
                <a:miter lim="800000"/>
                <a:headEnd type="none" w="med" len="med"/>
                <a:tailEnd type="none" w="med" len="med"/>
              </a:ln>
            </p:spPr>
            <p:txBody>
              <a:bodyPr lIns="0" tIns="0" rIns="0" bIns="0"/>
              <a:lstStyle/>
              <a:p>
                <a:endParaRPr lang="en-US" sz="1800" dirty="0">
                  <a:solidFill>
                    <a:srgbClr val="6964A0"/>
                  </a:solidFill>
                  <a:latin typeface="Roboto condensed"/>
                  <a:cs typeface="Roboto condensed"/>
                </a:endParaRPr>
              </a:p>
            </p:txBody>
          </p:sp>
          <p:sp>
            <p:nvSpPr>
              <p:cNvPr id="44" name="AutoShape 69">
                <a:extLst>
                  <a:ext uri="{FF2B5EF4-FFF2-40B4-BE49-F238E27FC236}">
                    <a16:creationId xmlns:a16="http://schemas.microsoft.com/office/drawing/2014/main" id="{F4E38547-E885-4296-A721-1B86CEEEA091}"/>
                  </a:ext>
                </a:extLst>
              </p:cNvPr>
              <p:cNvSpPr>
                <a:spLocks/>
              </p:cNvSpPr>
              <p:nvPr/>
            </p:nvSpPr>
            <p:spPr bwMode="auto">
              <a:xfrm>
                <a:off x="3416300" y="2635250"/>
                <a:ext cx="493713" cy="854075"/>
              </a:xfrm>
              <a:custGeom>
                <a:avLst/>
                <a:gdLst>
                  <a:gd name="T0" fmla="*/ 493713 w 21540"/>
                  <a:gd name="T1" fmla="*/ 854075 h 21600"/>
                  <a:gd name="T2" fmla="*/ 0 w 21540"/>
                  <a:gd name="T3" fmla="*/ 660168 h 21600"/>
                  <a:gd name="T4" fmla="*/ 2498 w 21540"/>
                  <a:gd name="T5" fmla="*/ 0 h 21600"/>
                  <a:gd name="T6" fmla="*/ 493713 w 21540"/>
                  <a:gd name="T7" fmla="*/ 85407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6"/>
                    </a:lnTo>
                    <a:lnTo>
                      <a:pt x="109" y="0"/>
                    </a:lnTo>
                    <a:cubicBezTo>
                      <a:pt x="12007" y="2709"/>
                      <a:pt x="21600" y="12378"/>
                      <a:pt x="21540" y="21600"/>
                    </a:cubicBezTo>
                  </a:path>
                </a:pathLst>
              </a:custGeom>
              <a:grpFill/>
              <a:ln w="25400" cap="flat">
                <a:solidFill>
                  <a:srgbClr val="6964A0"/>
                </a:solidFill>
                <a:miter lim="800000"/>
                <a:headEnd type="none" w="med" len="med"/>
                <a:tailEnd type="none" w="med" len="med"/>
              </a:ln>
            </p:spPr>
            <p:txBody>
              <a:bodyPr lIns="0" tIns="0" rIns="0" bIns="0"/>
              <a:lstStyle/>
              <a:p>
                <a:endParaRPr lang="en-US" sz="1800" dirty="0">
                  <a:solidFill>
                    <a:srgbClr val="6964A0"/>
                  </a:solidFill>
                  <a:latin typeface="Roboto condensed"/>
                  <a:cs typeface="Roboto condensed"/>
                </a:endParaRPr>
              </a:p>
            </p:txBody>
          </p:sp>
          <p:sp>
            <p:nvSpPr>
              <p:cNvPr id="45" name="AutoShape 70">
                <a:extLst>
                  <a:ext uri="{FF2B5EF4-FFF2-40B4-BE49-F238E27FC236}">
                    <a16:creationId xmlns:a16="http://schemas.microsoft.com/office/drawing/2014/main" id="{45F89D48-2220-40DA-B92A-E90CF180FE23}"/>
                  </a:ext>
                </a:extLst>
              </p:cNvPr>
              <p:cNvSpPr>
                <a:spLocks/>
              </p:cNvSpPr>
              <p:nvPr/>
            </p:nvSpPr>
            <p:spPr bwMode="auto">
              <a:xfrm>
                <a:off x="3289300" y="2889250"/>
                <a:ext cx="369888" cy="639763"/>
              </a:xfrm>
              <a:custGeom>
                <a:avLst/>
                <a:gdLst>
                  <a:gd name="T0" fmla="*/ 369888 w 21540"/>
                  <a:gd name="T1" fmla="*/ 639763 h 21600"/>
                  <a:gd name="T2" fmla="*/ 0 w 21540"/>
                  <a:gd name="T3" fmla="*/ 494483 h 21600"/>
                  <a:gd name="T4" fmla="*/ 1872 w 21540"/>
                  <a:gd name="T5" fmla="*/ 0 h 21600"/>
                  <a:gd name="T6" fmla="*/ 369888 w 21540"/>
                  <a:gd name="T7" fmla="*/ 63976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5"/>
                    </a:lnTo>
                    <a:lnTo>
                      <a:pt x="109" y="0"/>
                    </a:lnTo>
                    <a:cubicBezTo>
                      <a:pt x="12005" y="2709"/>
                      <a:pt x="21600" y="12380"/>
                      <a:pt x="21540" y="21600"/>
                    </a:cubicBezTo>
                  </a:path>
                </a:pathLst>
              </a:custGeom>
              <a:grpFill/>
              <a:ln w="25400" cap="flat">
                <a:solidFill>
                  <a:srgbClr val="6964A0"/>
                </a:solidFill>
                <a:miter lim="800000"/>
                <a:headEnd type="none" w="med" len="med"/>
                <a:tailEnd type="none" w="med" len="med"/>
              </a:ln>
            </p:spPr>
            <p:txBody>
              <a:bodyPr lIns="0" tIns="0" rIns="0" bIns="0"/>
              <a:lstStyle/>
              <a:p>
                <a:endParaRPr lang="en-US" sz="1800" dirty="0">
                  <a:solidFill>
                    <a:srgbClr val="6964A0"/>
                  </a:solidFill>
                  <a:latin typeface="Roboto condensed"/>
                  <a:cs typeface="Roboto condensed"/>
                </a:endParaRPr>
              </a:p>
            </p:txBody>
          </p:sp>
          <p:sp>
            <p:nvSpPr>
              <p:cNvPr id="46" name="AutoShape 71">
                <a:extLst>
                  <a:ext uri="{FF2B5EF4-FFF2-40B4-BE49-F238E27FC236}">
                    <a16:creationId xmlns:a16="http://schemas.microsoft.com/office/drawing/2014/main" id="{EAD9BE72-1C82-48FE-B098-324E41280EFD}"/>
                  </a:ext>
                </a:extLst>
              </p:cNvPr>
              <p:cNvSpPr>
                <a:spLocks/>
              </p:cNvSpPr>
              <p:nvPr/>
            </p:nvSpPr>
            <p:spPr bwMode="auto">
              <a:xfrm>
                <a:off x="2908300" y="3651250"/>
                <a:ext cx="30163" cy="30163"/>
              </a:xfrm>
              <a:custGeom>
                <a:avLst/>
                <a:gdLst>
                  <a:gd name="T0" fmla="*/ 30163 w 21598"/>
                  <a:gd name="T1" fmla="*/ 15081 h 21598"/>
                  <a:gd name="T2" fmla="*/ 29015 w 21598"/>
                  <a:gd name="T3" fmla="*/ 9309 h 21598"/>
                  <a:gd name="T4" fmla="*/ 25746 w 21598"/>
                  <a:gd name="T5" fmla="*/ 4417 h 21598"/>
                  <a:gd name="T6" fmla="*/ 20854 w 21598"/>
                  <a:gd name="T7" fmla="*/ 1148 h 21598"/>
                  <a:gd name="T8" fmla="*/ 15081 w 21598"/>
                  <a:gd name="T9" fmla="*/ 0 h 21598"/>
                  <a:gd name="T10" fmla="*/ 9309 w 21598"/>
                  <a:gd name="T11" fmla="*/ 1148 h 21598"/>
                  <a:gd name="T12" fmla="*/ 4417 w 21598"/>
                  <a:gd name="T13" fmla="*/ 4417 h 21598"/>
                  <a:gd name="T14" fmla="*/ 1148 w 21598"/>
                  <a:gd name="T15" fmla="*/ 9309 h 21598"/>
                  <a:gd name="T16" fmla="*/ 0 w 21598"/>
                  <a:gd name="T17" fmla="*/ 15081 h 21598"/>
                  <a:gd name="T18" fmla="*/ 1148 w 21598"/>
                  <a:gd name="T19" fmla="*/ 20854 h 21598"/>
                  <a:gd name="T20" fmla="*/ 4417 w 21598"/>
                  <a:gd name="T21" fmla="*/ 25746 h 21598"/>
                  <a:gd name="T22" fmla="*/ 9309 w 21598"/>
                  <a:gd name="T23" fmla="*/ 29015 h 21598"/>
                  <a:gd name="T24" fmla="*/ 15081 w 21598"/>
                  <a:gd name="T25" fmla="*/ 30163 h 21598"/>
                  <a:gd name="T26" fmla="*/ 20854 w 21598"/>
                  <a:gd name="T27" fmla="*/ 29015 h 21598"/>
                  <a:gd name="T28" fmla="*/ 25746 w 21598"/>
                  <a:gd name="T29" fmla="*/ 25746 h 21598"/>
                  <a:gd name="T30" fmla="*/ 29015 w 21598"/>
                  <a:gd name="T31" fmla="*/ 20854 h 21598"/>
                  <a:gd name="T32" fmla="*/ 30163 w 21598"/>
                  <a:gd name="T33" fmla="*/ 15081 h 21598"/>
                  <a:gd name="T34" fmla="*/ 30163 w 21598"/>
                  <a:gd name="T35" fmla="*/ 15081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grpFill/>
              <a:ln w="25400" cap="flat">
                <a:solidFill>
                  <a:srgbClr val="6964A0"/>
                </a:solidFill>
                <a:miter lim="800000"/>
                <a:headEnd type="none" w="med" len="med"/>
                <a:tailEnd type="none" w="med" len="med"/>
              </a:ln>
            </p:spPr>
            <p:txBody>
              <a:bodyPr lIns="0" tIns="0" rIns="0" bIns="0"/>
              <a:lstStyle/>
              <a:p>
                <a:endParaRPr lang="en-US" sz="1800" dirty="0">
                  <a:solidFill>
                    <a:srgbClr val="6964A0"/>
                  </a:solidFill>
                  <a:latin typeface="Roboto condensed"/>
                  <a:cs typeface="Roboto condensed"/>
                </a:endParaRPr>
              </a:p>
            </p:txBody>
          </p:sp>
        </p:grpSp>
        <p:cxnSp>
          <p:nvCxnSpPr>
            <p:cNvPr id="20" name="Elbow Connector 21">
              <a:extLst>
                <a:ext uri="{FF2B5EF4-FFF2-40B4-BE49-F238E27FC236}">
                  <a16:creationId xmlns:a16="http://schemas.microsoft.com/office/drawing/2014/main" id="{6160191C-0813-4D77-B17C-B932F958DE2D}"/>
                </a:ext>
              </a:extLst>
            </p:cNvPr>
            <p:cNvCxnSpPr/>
            <p:nvPr/>
          </p:nvCxnSpPr>
          <p:spPr>
            <a:xfrm flipV="1">
              <a:off x="2907235" y="1282700"/>
              <a:ext cx="2458515" cy="1553037"/>
            </a:xfrm>
            <a:prstGeom prst="bentConnector3">
              <a:avLst>
                <a:gd name="adj1" fmla="val 69630"/>
              </a:avLst>
            </a:prstGeom>
            <a:grpFill/>
            <a:ln>
              <a:solidFill>
                <a:srgbClr val="6964A0"/>
              </a:solidFill>
              <a:prstDash val="dash"/>
              <a:headEnd type="oval"/>
              <a:tailEnd type="oval"/>
            </a:ln>
          </p:spPr>
          <p:style>
            <a:lnRef idx="1">
              <a:schemeClr val="dk1"/>
            </a:lnRef>
            <a:fillRef idx="0">
              <a:schemeClr val="dk1"/>
            </a:fillRef>
            <a:effectRef idx="0">
              <a:schemeClr val="dk1"/>
            </a:effectRef>
            <a:fontRef idx="minor">
              <a:schemeClr val="tx1"/>
            </a:fontRef>
          </p:style>
        </p:cxnSp>
        <p:cxnSp>
          <p:nvCxnSpPr>
            <p:cNvPr id="26" name="Elbow Connector 24">
              <a:extLst>
                <a:ext uri="{FF2B5EF4-FFF2-40B4-BE49-F238E27FC236}">
                  <a16:creationId xmlns:a16="http://schemas.microsoft.com/office/drawing/2014/main" id="{6304E4EA-75D3-4B0F-8389-1C70A93889DB}"/>
                </a:ext>
              </a:extLst>
            </p:cNvPr>
            <p:cNvCxnSpPr/>
            <p:nvPr/>
          </p:nvCxnSpPr>
          <p:spPr>
            <a:xfrm flipV="1">
              <a:off x="1571298" y="3851931"/>
              <a:ext cx="3794452" cy="2"/>
            </a:xfrm>
            <a:prstGeom prst="bentConnector3">
              <a:avLst>
                <a:gd name="adj1" fmla="val 50000"/>
              </a:avLst>
            </a:prstGeom>
            <a:grpFill/>
            <a:ln>
              <a:solidFill>
                <a:srgbClr val="6964A0"/>
              </a:solidFill>
              <a:prstDash val="dash"/>
              <a:headEnd type="oval"/>
              <a:tailEnd type="oval"/>
            </a:ln>
          </p:spPr>
          <p:style>
            <a:lnRef idx="1">
              <a:schemeClr val="dk1"/>
            </a:lnRef>
            <a:fillRef idx="0">
              <a:schemeClr val="dk1"/>
            </a:fillRef>
            <a:effectRef idx="0">
              <a:schemeClr val="dk1"/>
            </a:effectRef>
            <a:fontRef idx="minor">
              <a:schemeClr val="tx1"/>
            </a:fontRef>
          </p:style>
        </p:cxnSp>
        <p:grpSp>
          <p:nvGrpSpPr>
            <p:cNvPr id="27" name="Group 25">
              <a:extLst>
                <a:ext uri="{FF2B5EF4-FFF2-40B4-BE49-F238E27FC236}">
                  <a16:creationId xmlns:a16="http://schemas.microsoft.com/office/drawing/2014/main" id="{42FCE5FE-E1D2-4596-952E-4EB0D8400C7F}"/>
                </a:ext>
              </a:extLst>
            </p:cNvPr>
            <p:cNvGrpSpPr/>
            <p:nvPr/>
          </p:nvGrpSpPr>
          <p:grpSpPr>
            <a:xfrm>
              <a:off x="5485315" y="1116289"/>
              <a:ext cx="2780170" cy="1597365"/>
              <a:chOff x="5485315" y="1163937"/>
              <a:chExt cx="2780170" cy="1597365"/>
            </a:xfrm>
            <a:grpFill/>
          </p:grpSpPr>
          <p:sp>
            <p:nvSpPr>
              <p:cNvPr id="37" name="Title 1">
                <a:extLst>
                  <a:ext uri="{FF2B5EF4-FFF2-40B4-BE49-F238E27FC236}">
                    <a16:creationId xmlns:a16="http://schemas.microsoft.com/office/drawing/2014/main" id="{44BE488E-FABB-4135-B189-153F5281E06A}"/>
                  </a:ext>
                </a:extLst>
              </p:cNvPr>
              <p:cNvSpPr txBox="1">
                <a:spLocks/>
              </p:cNvSpPr>
              <p:nvPr/>
            </p:nvSpPr>
            <p:spPr>
              <a:xfrm>
                <a:off x="5487416" y="1163937"/>
                <a:ext cx="2283884" cy="411049"/>
              </a:xfrm>
              <a:prstGeom prst="rect">
                <a:avLst/>
              </a:prstGeom>
              <a:grpFill/>
              <a:ln>
                <a:solidFill>
                  <a:srgbClr val="6964A0"/>
                </a:solidFill>
              </a:ln>
            </p:spPr>
            <p:txBody>
              <a:bodyPr vert="horz"/>
              <a:lstStyle>
                <a:lvl1pPr algn="l" defTabSz="457200" rtl="0" eaLnBrk="1" latinLnBrk="0" hangingPunct="1">
                  <a:spcBef>
                    <a:spcPct val="0"/>
                  </a:spcBef>
                  <a:buNone/>
                  <a:defRPr sz="1800" b="0" i="0" kern="1200">
                    <a:solidFill>
                      <a:srgbClr val="FFFFFF"/>
                    </a:solidFill>
                    <a:latin typeface="Helvetica Neue Light"/>
                    <a:ea typeface="+mj-ea"/>
                    <a:cs typeface="Helvetica Neue Light"/>
                  </a:defRPr>
                </a:lvl1pPr>
              </a:lstStyle>
              <a:p>
                <a:r>
                  <a:rPr lang="zh-CN" altLang="en-US" sz="1600" b="1" dirty="0">
                    <a:solidFill>
                      <a:srgbClr val="6964A0"/>
                    </a:solidFill>
                    <a:latin typeface="微软雅黑" panose="020B0503020204020204" pitchFamily="34" charset="-122"/>
                    <a:ea typeface="微软雅黑" panose="020B0503020204020204" pitchFamily="34" charset="-122"/>
                    <a:cs typeface="Roboto condensed"/>
                  </a:rPr>
                  <a:t>广义信息资源</a:t>
                </a:r>
                <a:endParaRPr lang="en-US" sz="1600" b="1" dirty="0">
                  <a:solidFill>
                    <a:srgbClr val="6964A0"/>
                  </a:solidFill>
                  <a:latin typeface="微软雅黑" panose="020B0503020204020204" pitchFamily="34" charset="-122"/>
                  <a:ea typeface="微软雅黑" panose="020B0503020204020204" pitchFamily="34" charset="-122"/>
                  <a:cs typeface="Roboto condensed"/>
                </a:endParaRPr>
              </a:p>
            </p:txBody>
          </p:sp>
          <p:sp>
            <p:nvSpPr>
              <p:cNvPr id="38" name="TextBox 27">
                <a:extLst>
                  <a:ext uri="{FF2B5EF4-FFF2-40B4-BE49-F238E27FC236}">
                    <a16:creationId xmlns:a16="http://schemas.microsoft.com/office/drawing/2014/main" id="{7C2B0A48-52D7-4F03-8EFD-5429A8722356}"/>
                  </a:ext>
                </a:extLst>
              </p:cNvPr>
              <p:cNvSpPr txBox="1"/>
              <p:nvPr/>
            </p:nvSpPr>
            <p:spPr>
              <a:xfrm>
                <a:off x="5485315" y="1640102"/>
                <a:ext cx="2780170" cy="1121200"/>
              </a:xfrm>
              <a:prstGeom prst="rect">
                <a:avLst/>
              </a:prstGeom>
              <a:grpFill/>
              <a:ln>
                <a:solidFill>
                  <a:srgbClr val="6964A0"/>
                </a:solidFill>
              </a:ln>
            </p:spPr>
            <p:txBody>
              <a:bodyPr wrap="square" rtlCol="0">
                <a:spAutoFit/>
              </a:bodyPr>
              <a:lstStyle/>
              <a:p>
                <a:pPr marL="171450" indent="-171450">
                  <a:lnSpc>
                    <a:spcPct val="120000"/>
                  </a:lnSpc>
                  <a:buFont typeface="Arial" panose="020B0604020202020204" pitchFamily="34" charset="0"/>
                  <a:buChar char="•"/>
                </a:pPr>
                <a:r>
                  <a:rPr lang="zh-CN" altLang="en-US" sz="1200" dirty="0">
                    <a:solidFill>
                      <a:srgbClr val="6964A0"/>
                    </a:solidFill>
                    <a:latin typeface="微软雅黑" panose="020B0503020204020204" pitchFamily="34" charset="-122"/>
                    <a:ea typeface="微软雅黑" panose="020B0503020204020204" pitchFamily="34" charset="-122"/>
                    <a:cs typeface="Roboto condensed"/>
                  </a:rPr>
                  <a:t>有用信息的集合</a:t>
                </a:r>
              </a:p>
              <a:p>
                <a:pPr marL="171450" indent="-171450">
                  <a:lnSpc>
                    <a:spcPct val="120000"/>
                  </a:lnSpc>
                  <a:buFont typeface="Arial" panose="020B0604020202020204" pitchFamily="34" charset="0"/>
                  <a:buChar char="•"/>
                </a:pPr>
                <a:r>
                  <a:rPr lang="zh-CN" altLang="en-US" sz="1200" dirty="0">
                    <a:solidFill>
                      <a:srgbClr val="6964A0"/>
                    </a:solidFill>
                    <a:latin typeface="微软雅黑" panose="020B0503020204020204" pitchFamily="34" charset="-122"/>
                    <a:ea typeface="微软雅黑" panose="020B0503020204020204" pitchFamily="34" charset="-122"/>
                    <a:cs typeface="Roboto condensed"/>
                  </a:rPr>
                  <a:t>生产有用信息的信息生产者的集合</a:t>
                </a:r>
              </a:p>
              <a:p>
                <a:pPr marL="171450" indent="-171450">
                  <a:lnSpc>
                    <a:spcPct val="120000"/>
                  </a:lnSpc>
                  <a:buFont typeface="Arial" panose="020B0604020202020204" pitchFamily="34" charset="0"/>
                  <a:buChar char="•"/>
                </a:pPr>
                <a:r>
                  <a:rPr lang="zh-CN" altLang="en-US" sz="1200" dirty="0">
                    <a:solidFill>
                      <a:srgbClr val="6964A0"/>
                    </a:solidFill>
                    <a:latin typeface="微软雅黑" panose="020B0503020204020204" pitchFamily="34" charset="-122"/>
                    <a:ea typeface="微软雅黑" panose="020B0503020204020204" pitchFamily="34" charset="-122"/>
                    <a:cs typeface="Roboto condensed"/>
                  </a:rPr>
                  <a:t>加工、处理和传递有用信息的信息技术的集合</a:t>
                </a:r>
                <a:endParaRPr lang="en-US" altLang="zh-CN" sz="1200" dirty="0">
                  <a:solidFill>
                    <a:srgbClr val="6964A0"/>
                  </a:solidFill>
                  <a:latin typeface="微软雅黑" panose="020B0503020204020204" pitchFamily="34" charset="-122"/>
                  <a:ea typeface="微软雅黑" panose="020B0503020204020204" pitchFamily="34" charset="-122"/>
                  <a:cs typeface="Roboto condensed"/>
                </a:endParaRPr>
              </a:p>
            </p:txBody>
          </p:sp>
        </p:grpSp>
        <p:grpSp>
          <p:nvGrpSpPr>
            <p:cNvPr id="30" name="Group 34">
              <a:extLst>
                <a:ext uri="{FF2B5EF4-FFF2-40B4-BE49-F238E27FC236}">
                  <a16:creationId xmlns:a16="http://schemas.microsoft.com/office/drawing/2014/main" id="{EF3BFC3E-BA6C-4B58-8C0C-EF922FD93894}"/>
                </a:ext>
              </a:extLst>
            </p:cNvPr>
            <p:cNvGrpSpPr/>
            <p:nvPr/>
          </p:nvGrpSpPr>
          <p:grpSpPr>
            <a:xfrm>
              <a:off x="5485315" y="3665943"/>
              <a:ext cx="2780170" cy="1322126"/>
              <a:chOff x="5485315" y="1163938"/>
              <a:chExt cx="2780170" cy="1322126"/>
            </a:xfrm>
            <a:grpFill/>
          </p:grpSpPr>
          <p:sp>
            <p:nvSpPr>
              <p:cNvPr id="31" name="Title 1">
                <a:extLst>
                  <a:ext uri="{FF2B5EF4-FFF2-40B4-BE49-F238E27FC236}">
                    <a16:creationId xmlns:a16="http://schemas.microsoft.com/office/drawing/2014/main" id="{9D73CBC7-4F36-4FA0-8990-43C89549ED1E}"/>
                  </a:ext>
                </a:extLst>
              </p:cNvPr>
              <p:cNvSpPr txBox="1">
                <a:spLocks/>
              </p:cNvSpPr>
              <p:nvPr/>
            </p:nvSpPr>
            <p:spPr>
              <a:xfrm>
                <a:off x="5487415" y="1163938"/>
                <a:ext cx="2283884" cy="411158"/>
              </a:xfrm>
              <a:prstGeom prst="rect">
                <a:avLst/>
              </a:prstGeom>
              <a:grpFill/>
              <a:ln>
                <a:solidFill>
                  <a:srgbClr val="6964A0"/>
                </a:solidFill>
              </a:ln>
            </p:spPr>
            <p:txBody>
              <a:bodyPr vert="horz"/>
              <a:lstStyle>
                <a:lvl1pPr algn="l" defTabSz="457200" rtl="0" eaLnBrk="1" latinLnBrk="0" hangingPunct="1">
                  <a:spcBef>
                    <a:spcPct val="0"/>
                  </a:spcBef>
                  <a:buNone/>
                  <a:defRPr sz="1800" b="0" i="0" kern="1200">
                    <a:solidFill>
                      <a:srgbClr val="FFFFFF"/>
                    </a:solidFill>
                    <a:latin typeface="Helvetica Neue Light"/>
                    <a:ea typeface="+mj-ea"/>
                    <a:cs typeface="Helvetica Neue Light"/>
                  </a:defRPr>
                </a:lvl1pPr>
              </a:lstStyle>
              <a:p>
                <a:r>
                  <a:rPr lang="zh-CN" altLang="en-US" sz="1600" b="1" dirty="0">
                    <a:solidFill>
                      <a:srgbClr val="6964A0"/>
                    </a:solidFill>
                    <a:latin typeface="微软雅黑" panose="020B0503020204020204" pitchFamily="34" charset="-122"/>
                    <a:ea typeface="微软雅黑" panose="020B0503020204020204" pitchFamily="34" charset="-122"/>
                    <a:cs typeface="Roboto condensed"/>
                  </a:rPr>
                  <a:t>狭义信息资源</a:t>
                </a:r>
                <a:endParaRPr lang="en-US" sz="1600" b="1" dirty="0">
                  <a:solidFill>
                    <a:srgbClr val="6964A0"/>
                  </a:solidFill>
                  <a:latin typeface="微软雅黑" panose="020B0503020204020204" pitchFamily="34" charset="-122"/>
                  <a:ea typeface="微软雅黑" panose="020B0503020204020204" pitchFamily="34" charset="-122"/>
                  <a:cs typeface="Roboto condensed"/>
                </a:endParaRPr>
              </a:p>
            </p:txBody>
          </p:sp>
          <p:sp>
            <p:nvSpPr>
              <p:cNvPr id="32" name="TextBox 36">
                <a:extLst>
                  <a:ext uri="{FF2B5EF4-FFF2-40B4-BE49-F238E27FC236}">
                    <a16:creationId xmlns:a16="http://schemas.microsoft.com/office/drawing/2014/main" id="{8A4EFC82-3248-4529-A6A9-81E65EC1C3DC}"/>
                  </a:ext>
                </a:extLst>
              </p:cNvPr>
              <p:cNvSpPr txBox="1"/>
              <p:nvPr/>
            </p:nvSpPr>
            <p:spPr>
              <a:xfrm>
                <a:off x="5485315" y="1640241"/>
                <a:ext cx="2780170" cy="845823"/>
              </a:xfrm>
              <a:prstGeom prst="rect">
                <a:avLst/>
              </a:prstGeom>
              <a:grpFill/>
              <a:ln>
                <a:solidFill>
                  <a:srgbClr val="6964A0"/>
                </a:solidFill>
              </a:ln>
            </p:spPr>
            <p:txBody>
              <a:bodyPr wrap="square" rtlCol="0">
                <a:spAutoFit/>
              </a:bodyPr>
              <a:lstStyle/>
              <a:p>
                <a:pPr marL="171450" indent="-171450">
                  <a:lnSpc>
                    <a:spcPct val="120000"/>
                  </a:lnSpc>
                  <a:buFont typeface="Arial" panose="020B0604020202020204" pitchFamily="34" charset="0"/>
                  <a:buChar char="•"/>
                </a:pPr>
                <a:r>
                  <a:rPr lang="zh-CN" altLang="en-US" sz="1200" dirty="0">
                    <a:solidFill>
                      <a:srgbClr val="6964A0"/>
                    </a:solidFill>
                    <a:latin typeface="微软雅黑" panose="020B0503020204020204" pitchFamily="34" charset="-122"/>
                    <a:ea typeface="微软雅黑" panose="020B0503020204020204" pitchFamily="34" charset="-122"/>
                    <a:cs typeface="Roboto condensed"/>
                  </a:rPr>
                  <a:t>指信息内容本身</a:t>
                </a:r>
                <a:endParaRPr lang="en-US" altLang="zh-CN" sz="1200" dirty="0">
                  <a:solidFill>
                    <a:srgbClr val="6964A0"/>
                  </a:solidFill>
                  <a:latin typeface="微软雅黑" panose="020B0503020204020204" pitchFamily="34" charset="-122"/>
                  <a:ea typeface="微软雅黑" panose="020B0503020204020204" pitchFamily="34" charset="-122"/>
                  <a:cs typeface="Roboto condensed"/>
                </a:endParaRPr>
              </a:p>
              <a:p>
                <a:pPr marL="171450" indent="-171450">
                  <a:lnSpc>
                    <a:spcPct val="120000"/>
                  </a:lnSpc>
                  <a:buFont typeface="Arial" panose="020B0604020202020204" pitchFamily="34" charset="0"/>
                  <a:buChar char="•"/>
                </a:pPr>
                <a:r>
                  <a:rPr lang="zh-CN" altLang="zh-CN" sz="1200" dirty="0">
                    <a:solidFill>
                      <a:srgbClr val="6964A0"/>
                    </a:solidFill>
                    <a:latin typeface="微软雅黑" panose="020B0503020204020204" pitchFamily="34" charset="-122"/>
                    <a:ea typeface="微软雅黑" panose="020B0503020204020204" pitchFamily="34" charset="-122"/>
                    <a:cs typeface="Roboto condensed"/>
                  </a:rPr>
                  <a:t>经过加工处理的、有序化并大量积累的有用信息的集合</a:t>
                </a:r>
                <a:endParaRPr lang="en-US" sz="1200" dirty="0">
                  <a:solidFill>
                    <a:srgbClr val="6964A0"/>
                  </a:solidFill>
                  <a:latin typeface="微软雅黑" panose="020B0503020204020204" pitchFamily="34" charset="-122"/>
                  <a:ea typeface="微软雅黑" panose="020B0503020204020204" pitchFamily="34" charset="-122"/>
                  <a:cs typeface="Roboto condensed"/>
                </a:endParaRPr>
              </a:p>
            </p:txBody>
          </p:sp>
        </p:grpSp>
      </p:grpSp>
    </p:spTree>
    <p:extLst>
      <p:ext uri="{BB962C8B-B14F-4D97-AF65-F5344CB8AC3E}">
        <p14:creationId xmlns:p14="http://schemas.microsoft.com/office/powerpoint/2010/main" val="38009893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55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203485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信息资源的类型</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02" name="AutoShape 4">
            <a:extLst>
              <a:ext uri="{FF2B5EF4-FFF2-40B4-BE49-F238E27FC236}">
                <a16:creationId xmlns:a16="http://schemas.microsoft.com/office/drawing/2014/main" id="{1A007F15-85E7-47BE-8476-11AB70403F8F}"/>
              </a:ext>
            </a:extLst>
          </p:cNvPr>
          <p:cNvSpPr>
            <a:spLocks/>
          </p:cNvSpPr>
          <p:nvPr/>
        </p:nvSpPr>
        <p:spPr bwMode="auto">
          <a:xfrm>
            <a:off x="609600" y="1295400"/>
            <a:ext cx="185057" cy="3400432"/>
          </a:xfrm>
          <a:prstGeom prst="leftBrace">
            <a:avLst>
              <a:gd name="adj1" fmla="val 183333"/>
              <a:gd name="adj2" fmla="val 50000"/>
            </a:avLst>
          </a:prstGeom>
          <a:noFill/>
          <a:ln w="57150">
            <a:solidFill>
              <a:srgbClr val="8064A2">
                <a:lumMod val="60000"/>
                <a:lumOff val="40000"/>
              </a:srgbClr>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zh-CN" altLang="en-US" sz="14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3" name="Rectangle 6">
            <a:extLst>
              <a:ext uri="{FF2B5EF4-FFF2-40B4-BE49-F238E27FC236}">
                <a16:creationId xmlns:a16="http://schemas.microsoft.com/office/drawing/2014/main" id="{7E8DCA6B-1E2F-47DB-9EB2-1C841D38D5C4}"/>
              </a:ext>
            </a:extLst>
          </p:cNvPr>
          <p:cNvSpPr>
            <a:spLocks noChangeArrowheads="1"/>
          </p:cNvSpPr>
          <p:nvPr/>
        </p:nvSpPr>
        <p:spPr bwMode="auto">
          <a:xfrm>
            <a:off x="818731" y="1295400"/>
            <a:ext cx="762000" cy="1295400"/>
          </a:xfrm>
          <a:prstGeom prst="rect">
            <a:avLst/>
          </a:prstGeom>
          <a:solidFill>
            <a:srgbClr val="C0504D">
              <a:lumMod val="60000"/>
              <a:lumOff val="40000"/>
            </a:srgbClr>
          </a:solidFill>
          <a:ln w="952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609600" marR="0" lvl="0" indent="-609600" algn="ctr" defTabSz="914400" eaLnBrk="1" fontAlgn="auto" latinLnBrk="0" hangingPunct="1">
              <a:lnSpc>
                <a:spcPct val="100000"/>
              </a:lnSpc>
              <a:spcBef>
                <a:spcPts val="0"/>
              </a:spcBef>
              <a:spcAft>
                <a:spcPts val="0"/>
              </a:spcAft>
              <a:buClr>
                <a:srgbClr val="1F497D"/>
              </a:buClr>
              <a:buSzPct val="70000"/>
              <a:buFont typeface="Wingdings" panose="05000000000000000000" pitchFamily="2" charset="2"/>
              <a:buNone/>
              <a:tabLst/>
              <a:defRPr/>
            </a:pPr>
            <a:r>
              <a:rPr kumimoji="0" lang="zh-CN" altLang="en-US" sz="1800" b="0" i="0" u="none" strike="noStrike" kern="0" cap="none" spc="0" normalizeH="0" baseline="0" noProof="0" dirty="0">
                <a:ln>
                  <a:noFill/>
                </a:ln>
                <a:solidFill>
                  <a:prstClr val="white"/>
                </a:solidFill>
                <a:effectLst/>
                <a:uLnTx/>
                <a:uFillTx/>
                <a:latin typeface="Arial" panose="020B0604020202020204" pitchFamily="34" charset="0"/>
                <a:ea typeface="华文楷体" panose="02010600040101010101" pitchFamily="2" charset="-122"/>
              </a:rPr>
              <a:t>狭义</a:t>
            </a:r>
          </a:p>
          <a:p>
            <a:pPr marL="609600" marR="0" lvl="0" indent="-609600" algn="ctr" defTabSz="914400" eaLnBrk="1" fontAlgn="auto" latinLnBrk="0" hangingPunct="1">
              <a:lnSpc>
                <a:spcPct val="100000"/>
              </a:lnSpc>
              <a:spcBef>
                <a:spcPts val="0"/>
              </a:spcBef>
              <a:spcAft>
                <a:spcPts val="0"/>
              </a:spcAft>
              <a:buClr>
                <a:srgbClr val="1F497D"/>
              </a:buClr>
              <a:buSzPct val="70000"/>
              <a:buFont typeface="Wingdings" panose="05000000000000000000" pitchFamily="2" charset="2"/>
              <a:buNone/>
              <a:tabLst/>
              <a:defRPr/>
            </a:pPr>
            <a:r>
              <a:rPr kumimoji="0" lang="zh-CN" altLang="en-US" sz="1800" b="0" i="0" u="none" strike="noStrike" kern="0" cap="none" spc="0" normalizeH="0" baseline="0" noProof="0" dirty="0">
                <a:ln>
                  <a:noFill/>
                </a:ln>
                <a:solidFill>
                  <a:prstClr val="white"/>
                </a:solidFill>
                <a:effectLst/>
                <a:uLnTx/>
                <a:uFillTx/>
                <a:latin typeface="Arial" panose="020B0604020202020204" pitchFamily="34" charset="0"/>
                <a:ea typeface="华文楷体" panose="02010600040101010101" pitchFamily="2" charset="-122"/>
              </a:rPr>
              <a:t>信息</a:t>
            </a:r>
          </a:p>
          <a:p>
            <a:pPr marL="609600" marR="0" lvl="0" indent="-609600" algn="ctr" defTabSz="914400" eaLnBrk="1" fontAlgn="auto" latinLnBrk="0" hangingPunct="1">
              <a:lnSpc>
                <a:spcPct val="100000"/>
              </a:lnSpc>
              <a:spcBef>
                <a:spcPts val="0"/>
              </a:spcBef>
              <a:spcAft>
                <a:spcPts val="0"/>
              </a:spcAft>
              <a:buClr>
                <a:srgbClr val="1F497D"/>
              </a:buClr>
              <a:buSzPct val="70000"/>
              <a:buFont typeface="Wingdings" panose="05000000000000000000" pitchFamily="2" charset="2"/>
              <a:buNone/>
              <a:tabLst/>
              <a:defRPr/>
            </a:pPr>
            <a:r>
              <a:rPr kumimoji="0" lang="zh-CN" altLang="en-US" sz="1800" b="0" i="0" u="none" strike="noStrike" kern="0" cap="none" spc="0" normalizeH="0" baseline="0" noProof="0" dirty="0">
                <a:ln>
                  <a:noFill/>
                </a:ln>
                <a:solidFill>
                  <a:prstClr val="white"/>
                </a:solidFill>
                <a:effectLst/>
                <a:uLnTx/>
                <a:uFillTx/>
                <a:latin typeface="Arial" panose="020B0604020202020204" pitchFamily="34" charset="0"/>
                <a:ea typeface="华文楷体" panose="02010600040101010101" pitchFamily="2" charset="-122"/>
              </a:rPr>
              <a:t>资源</a:t>
            </a:r>
          </a:p>
        </p:txBody>
      </p:sp>
      <p:sp>
        <p:nvSpPr>
          <p:cNvPr id="104" name="Rectangle 7">
            <a:extLst>
              <a:ext uri="{FF2B5EF4-FFF2-40B4-BE49-F238E27FC236}">
                <a16:creationId xmlns:a16="http://schemas.microsoft.com/office/drawing/2014/main" id="{AC293091-9165-4F05-9EE1-40F34E231631}"/>
              </a:ext>
            </a:extLst>
          </p:cNvPr>
          <p:cNvSpPr>
            <a:spLocks noChangeArrowheads="1"/>
          </p:cNvSpPr>
          <p:nvPr/>
        </p:nvSpPr>
        <p:spPr bwMode="auto">
          <a:xfrm>
            <a:off x="881999" y="4271289"/>
            <a:ext cx="2019288" cy="457200"/>
          </a:xfrm>
          <a:prstGeom prst="rect">
            <a:avLst/>
          </a:prstGeom>
          <a:solidFill>
            <a:srgbClr val="C0504D">
              <a:lumMod val="60000"/>
              <a:lumOff val="40000"/>
            </a:srgbClr>
          </a:solidFill>
          <a:ln w="9525">
            <a:solidFill>
              <a:srgbClr val="8064A2">
                <a:lumMod val="60000"/>
                <a:lumOff val="40000"/>
              </a:srgbClr>
            </a:solid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609600" marR="0" lvl="0" indent="-609600" algn="ctr" defTabSz="914400" eaLnBrk="1" fontAlgn="auto" latinLnBrk="0" hangingPunct="1">
              <a:lnSpc>
                <a:spcPct val="100000"/>
              </a:lnSpc>
              <a:spcBef>
                <a:spcPts val="0"/>
              </a:spcBef>
              <a:spcAft>
                <a:spcPts val="0"/>
              </a:spcAft>
              <a:buClr>
                <a:srgbClr val="1F497D"/>
              </a:buClr>
              <a:buSzPct val="70000"/>
              <a:buFont typeface="Wingdings" panose="05000000000000000000" pitchFamily="2" charset="2"/>
              <a:buNone/>
              <a:tabLst/>
              <a:defRPr/>
            </a:pPr>
            <a:r>
              <a:rPr kumimoji="0" lang="zh-CN" altLang="en-US" sz="1800" b="0" i="0" u="none" strike="noStrike" kern="0" cap="none" spc="0" normalizeH="0" baseline="0" noProof="0" dirty="0">
                <a:ln>
                  <a:noFill/>
                </a:ln>
                <a:solidFill>
                  <a:prstClr val="white"/>
                </a:solidFill>
                <a:effectLst/>
                <a:uLnTx/>
                <a:uFillTx/>
                <a:latin typeface="Arial" panose="020B0604020202020204" pitchFamily="34" charset="0"/>
                <a:ea typeface="华文楷体" panose="02010600040101010101" pitchFamily="2" charset="-122"/>
              </a:rPr>
              <a:t>新型信息资源</a:t>
            </a:r>
          </a:p>
        </p:txBody>
      </p:sp>
      <p:sp>
        <p:nvSpPr>
          <p:cNvPr id="105" name="Rectangle 9">
            <a:extLst>
              <a:ext uri="{FF2B5EF4-FFF2-40B4-BE49-F238E27FC236}">
                <a16:creationId xmlns:a16="http://schemas.microsoft.com/office/drawing/2014/main" id="{E0AE8E13-1995-4748-87E2-1DE994B9C966}"/>
              </a:ext>
            </a:extLst>
          </p:cNvPr>
          <p:cNvSpPr>
            <a:spLocks noChangeArrowheads="1"/>
          </p:cNvSpPr>
          <p:nvPr/>
        </p:nvSpPr>
        <p:spPr bwMode="auto">
          <a:xfrm>
            <a:off x="2148693" y="723239"/>
            <a:ext cx="1245840" cy="360565"/>
          </a:xfrm>
          <a:prstGeom prst="rect">
            <a:avLst/>
          </a:prstGeom>
          <a:solidFill>
            <a:srgbClr val="8064A2">
              <a:lumMod val="40000"/>
              <a:lumOff val="60000"/>
            </a:srgbClr>
          </a:solidFill>
          <a:ln w="2857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609600" marR="0" lvl="0" indent="-609600" algn="ctr"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1600" b="0" i="0" u="none" strike="noStrike" kern="0" cap="none" spc="0" normalizeH="0" baseline="0" noProof="0" dirty="0">
                <a:ln>
                  <a:noFill/>
                </a:ln>
                <a:solidFill>
                  <a:srgbClr val="FF0000"/>
                </a:solidFill>
                <a:effectLst/>
                <a:uLnTx/>
                <a:uFillTx/>
                <a:latin typeface="Arial" panose="020B0604020202020204" pitchFamily="34" charset="0"/>
                <a:ea typeface="华文楷体" panose="02010600040101010101" pitchFamily="2" charset="-122"/>
              </a:rPr>
              <a:t>按内容类别</a:t>
            </a:r>
          </a:p>
        </p:txBody>
      </p:sp>
      <p:sp>
        <p:nvSpPr>
          <p:cNvPr id="106" name="Rectangle 10">
            <a:extLst>
              <a:ext uri="{FF2B5EF4-FFF2-40B4-BE49-F238E27FC236}">
                <a16:creationId xmlns:a16="http://schemas.microsoft.com/office/drawing/2014/main" id="{AAAAEB4E-F50C-409D-8A86-37621EB5BF60}"/>
              </a:ext>
            </a:extLst>
          </p:cNvPr>
          <p:cNvSpPr>
            <a:spLocks noChangeArrowheads="1"/>
          </p:cNvSpPr>
          <p:nvPr/>
        </p:nvSpPr>
        <p:spPr bwMode="auto">
          <a:xfrm>
            <a:off x="2148693" y="1110553"/>
            <a:ext cx="1245841" cy="310138"/>
          </a:xfrm>
          <a:prstGeom prst="rect">
            <a:avLst/>
          </a:prstGeom>
          <a:solidFill>
            <a:srgbClr val="8064A2">
              <a:lumMod val="40000"/>
              <a:lumOff val="60000"/>
            </a:srgbClr>
          </a:solidFill>
          <a:ln w="28575">
            <a:noFill/>
            <a:miter lim="800000"/>
            <a:headEnd/>
            <a:tailEnd/>
          </a:ln>
        </p:spPr>
        <p:txBody>
          <a:bodyPr wrap="none" anchor="ctr"/>
          <a:lstStyle/>
          <a:p>
            <a:pPr marL="609600" indent="-609600" algn="ctr" defTabSz="914400">
              <a:spcBef>
                <a:spcPct val="20000"/>
              </a:spcBef>
              <a:buClr>
                <a:srgbClr val="1F497D"/>
              </a:buClr>
              <a:buSzPct val="70000"/>
              <a:buFont typeface="Wingdings" panose="05000000000000000000" pitchFamily="2" charset="2"/>
              <a:buNone/>
            </a:pPr>
            <a:r>
              <a:rPr lang="zh-CN" altLang="en-US" sz="1600" kern="0" dirty="0">
                <a:latin typeface="Arial" panose="020B0604020202020204" pitchFamily="34" charset="0"/>
                <a:ea typeface="华文楷体" panose="02010600040101010101" pitchFamily="2" charset="-122"/>
              </a:rPr>
              <a:t>按具体形态</a:t>
            </a:r>
          </a:p>
        </p:txBody>
      </p:sp>
      <p:sp>
        <p:nvSpPr>
          <p:cNvPr id="107" name="Rectangle 11">
            <a:extLst>
              <a:ext uri="{FF2B5EF4-FFF2-40B4-BE49-F238E27FC236}">
                <a16:creationId xmlns:a16="http://schemas.microsoft.com/office/drawing/2014/main" id="{F02E03E2-2ED7-4C18-AAA7-B3CC8235FD62}"/>
              </a:ext>
            </a:extLst>
          </p:cNvPr>
          <p:cNvSpPr>
            <a:spLocks noChangeArrowheads="1"/>
          </p:cNvSpPr>
          <p:nvPr/>
        </p:nvSpPr>
        <p:spPr bwMode="auto">
          <a:xfrm>
            <a:off x="2148692" y="1485900"/>
            <a:ext cx="1245841" cy="381000"/>
          </a:xfrm>
          <a:prstGeom prst="rect">
            <a:avLst/>
          </a:prstGeom>
          <a:solidFill>
            <a:srgbClr val="8064A2">
              <a:lumMod val="40000"/>
              <a:lumOff val="60000"/>
            </a:srgbClr>
          </a:solidFill>
          <a:ln w="28575">
            <a:noFill/>
            <a:miter lim="800000"/>
            <a:headEnd/>
            <a:tailEnd/>
          </a:ln>
        </p:spPr>
        <p:txBody>
          <a:bodyPr wrap="none" anchor="ctr"/>
          <a:lstStyle/>
          <a:p>
            <a:pPr marL="609600" indent="-609600" algn="ctr" defTabSz="914400">
              <a:spcBef>
                <a:spcPct val="20000"/>
              </a:spcBef>
              <a:buClr>
                <a:srgbClr val="1F497D"/>
              </a:buClr>
              <a:buSzPct val="70000"/>
              <a:buFont typeface="Wingdings" panose="05000000000000000000" pitchFamily="2" charset="2"/>
              <a:buNone/>
            </a:pPr>
            <a:r>
              <a:rPr lang="zh-CN" altLang="en-US" sz="1600" kern="0" dirty="0">
                <a:solidFill>
                  <a:srgbClr val="FF0000"/>
                </a:solidFill>
                <a:latin typeface="Arial" panose="020B0604020202020204" pitchFamily="34" charset="0"/>
                <a:ea typeface="华文楷体" panose="02010600040101010101" pitchFamily="2" charset="-122"/>
              </a:rPr>
              <a:t>按运动方式</a:t>
            </a:r>
          </a:p>
        </p:txBody>
      </p:sp>
      <p:sp>
        <p:nvSpPr>
          <p:cNvPr id="108" name="Rectangle 13">
            <a:extLst>
              <a:ext uri="{FF2B5EF4-FFF2-40B4-BE49-F238E27FC236}">
                <a16:creationId xmlns:a16="http://schemas.microsoft.com/office/drawing/2014/main" id="{07DAF91E-E697-4207-B263-AE840EB59A37}"/>
              </a:ext>
            </a:extLst>
          </p:cNvPr>
          <p:cNvSpPr>
            <a:spLocks noChangeArrowheads="1"/>
          </p:cNvSpPr>
          <p:nvPr/>
        </p:nvSpPr>
        <p:spPr bwMode="auto">
          <a:xfrm>
            <a:off x="3506105" y="735460"/>
            <a:ext cx="3494112" cy="348343"/>
          </a:xfrm>
          <a:prstGeom prst="rect">
            <a:avLst/>
          </a:prstGeom>
          <a:solidFill>
            <a:srgbClr val="8064A2">
              <a:lumMod val="60000"/>
              <a:lumOff val="40000"/>
            </a:srgb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609600" marR="0" lvl="0" indent="-609600" defTabSz="914400" eaLnBrk="1" fontAlgn="auto" latinLnBrk="0" hangingPunct="1">
              <a:lnSpc>
                <a:spcPct val="100000"/>
              </a:lnSpc>
              <a:spcBef>
                <a:spcPct val="20000"/>
              </a:spcBef>
              <a:spcAft>
                <a:spcPts val="0"/>
              </a:spcAft>
              <a:buClr>
                <a:srgbClr val="1F497D"/>
              </a:buClr>
              <a:buSzPct val="70000"/>
              <a:buFont typeface="Wingdings" panose="05000000000000000000" pitchFamily="2" charset="2"/>
              <a:buNone/>
              <a:tabLst/>
              <a:defRPr/>
            </a:pPr>
            <a:r>
              <a:rPr kumimoji="0" lang="zh-CN" altLang="en-US" sz="1600" b="0" i="0" u="none" strike="noStrike" kern="0" cap="none" spc="0" normalizeH="0" baseline="0" noProof="0" dirty="0">
                <a:ln>
                  <a:noFill/>
                </a:ln>
                <a:solidFill>
                  <a:prstClr val="white"/>
                </a:solidFill>
                <a:effectLst/>
                <a:uLnTx/>
                <a:uFillTx/>
                <a:latin typeface="Arial" panose="020B0604020202020204" pitchFamily="34" charset="0"/>
                <a:ea typeface="华文楷体" panose="02010600040101010101" pitchFamily="2" charset="-122"/>
              </a:rPr>
              <a:t>自然、社会、经济、科技信息资源</a:t>
            </a:r>
          </a:p>
        </p:txBody>
      </p:sp>
      <p:sp>
        <p:nvSpPr>
          <p:cNvPr id="109" name="Rectangle 15">
            <a:extLst>
              <a:ext uri="{FF2B5EF4-FFF2-40B4-BE49-F238E27FC236}">
                <a16:creationId xmlns:a16="http://schemas.microsoft.com/office/drawing/2014/main" id="{1EF5C82D-3D64-44B9-8611-D60FDCFEAF4B}"/>
              </a:ext>
            </a:extLst>
          </p:cNvPr>
          <p:cNvSpPr>
            <a:spLocks noChangeArrowheads="1"/>
          </p:cNvSpPr>
          <p:nvPr/>
        </p:nvSpPr>
        <p:spPr bwMode="auto">
          <a:xfrm>
            <a:off x="3506106" y="1110553"/>
            <a:ext cx="3494112" cy="310137"/>
          </a:xfrm>
          <a:prstGeom prst="rect">
            <a:avLst/>
          </a:prstGeom>
          <a:solidFill>
            <a:srgbClr val="8064A2">
              <a:lumMod val="60000"/>
              <a:lumOff val="40000"/>
            </a:srgbClr>
          </a:solidFill>
          <a:ln w="38100">
            <a:noFill/>
            <a:miter lim="800000"/>
            <a:headEnd/>
            <a:tailEnd/>
          </a:ln>
        </p:spPr>
        <p:txBody>
          <a:bodyPr wrap="none"/>
          <a:lstStyle/>
          <a:p>
            <a:pPr marL="609600" indent="-609600" defTabSz="914400">
              <a:spcBef>
                <a:spcPct val="20000"/>
              </a:spcBef>
              <a:buClr>
                <a:srgbClr val="1F497D"/>
              </a:buClr>
              <a:buSzPct val="70000"/>
              <a:buFont typeface="Wingdings" panose="05000000000000000000" pitchFamily="2" charset="2"/>
              <a:buNone/>
            </a:pPr>
            <a:r>
              <a:rPr lang="zh-CN" altLang="en-US" sz="1600" kern="0" dirty="0">
                <a:solidFill>
                  <a:prstClr val="white"/>
                </a:solidFill>
                <a:latin typeface="Arial" panose="020B0604020202020204" pitchFamily="34" charset="0"/>
                <a:ea typeface="华文楷体" panose="02010600040101010101" pitchFamily="2" charset="-122"/>
              </a:rPr>
              <a:t>有形、无形信息资源</a:t>
            </a:r>
          </a:p>
        </p:txBody>
      </p:sp>
      <p:sp>
        <p:nvSpPr>
          <p:cNvPr id="110" name="Rectangle 17">
            <a:extLst>
              <a:ext uri="{FF2B5EF4-FFF2-40B4-BE49-F238E27FC236}">
                <a16:creationId xmlns:a16="http://schemas.microsoft.com/office/drawing/2014/main" id="{F4025118-2EC9-4FCB-AB8E-58729F1F6A45}"/>
              </a:ext>
            </a:extLst>
          </p:cNvPr>
          <p:cNvSpPr>
            <a:spLocks noChangeArrowheads="1"/>
          </p:cNvSpPr>
          <p:nvPr/>
        </p:nvSpPr>
        <p:spPr bwMode="auto">
          <a:xfrm>
            <a:off x="3506106" y="1485900"/>
            <a:ext cx="3494111" cy="381000"/>
          </a:xfrm>
          <a:prstGeom prst="rect">
            <a:avLst/>
          </a:prstGeom>
          <a:solidFill>
            <a:srgbClr val="8064A2">
              <a:lumMod val="60000"/>
              <a:lumOff val="40000"/>
            </a:srgbClr>
          </a:solidFill>
          <a:ln w="38100">
            <a:noFill/>
            <a:miter lim="800000"/>
            <a:headEnd/>
            <a:tailEnd/>
          </a:ln>
        </p:spPr>
        <p:txBody>
          <a:bodyPr wrap="none"/>
          <a:lstStyle/>
          <a:p>
            <a:pPr marL="609600" indent="-609600" defTabSz="914400">
              <a:spcBef>
                <a:spcPct val="20000"/>
              </a:spcBef>
              <a:buClr>
                <a:srgbClr val="1F497D"/>
              </a:buClr>
              <a:buSzPct val="70000"/>
              <a:buFont typeface="Wingdings" panose="05000000000000000000" pitchFamily="2" charset="2"/>
              <a:buNone/>
            </a:pPr>
            <a:r>
              <a:rPr lang="zh-CN" altLang="en-US" sz="1600" kern="0" dirty="0">
                <a:solidFill>
                  <a:prstClr val="white"/>
                </a:solidFill>
                <a:latin typeface="Arial" panose="020B0604020202020204" pitchFamily="34" charset="0"/>
                <a:ea typeface="华文楷体" panose="02010600040101010101" pitchFamily="2" charset="-122"/>
              </a:rPr>
              <a:t>静态、动态信息资源</a:t>
            </a:r>
          </a:p>
        </p:txBody>
      </p:sp>
      <p:sp>
        <p:nvSpPr>
          <p:cNvPr id="111" name="AutoShape 18">
            <a:extLst>
              <a:ext uri="{FF2B5EF4-FFF2-40B4-BE49-F238E27FC236}">
                <a16:creationId xmlns:a16="http://schemas.microsoft.com/office/drawing/2014/main" id="{90287428-0F67-4337-A60B-3F72834F664B}"/>
              </a:ext>
            </a:extLst>
          </p:cNvPr>
          <p:cNvSpPr>
            <a:spLocks/>
          </p:cNvSpPr>
          <p:nvPr/>
        </p:nvSpPr>
        <p:spPr bwMode="auto">
          <a:xfrm>
            <a:off x="1701143" y="893192"/>
            <a:ext cx="381000" cy="2712018"/>
          </a:xfrm>
          <a:prstGeom prst="leftBrace">
            <a:avLst>
              <a:gd name="adj1" fmla="val 96875"/>
              <a:gd name="adj2" fmla="val 50000"/>
            </a:avLst>
          </a:prstGeom>
          <a:noFill/>
          <a:ln w="57150">
            <a:solidFill>
              <a:srgbClr val="8064A2">
                <a:lumMod val="60000"/>
                <a:lumOff val="40000"/>
              </a:srgbClr>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zh-CN" altLang="en-US" sz="14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12" name="Rectangle 19">
            <a:extLst>
              <a:ext uri="{FF2B5EF4-FFF2-40B4-BE49-F238E27FC236}">
                <a16:creationId xmlns:a16="http://schemas.microsoft.com/office/drawing/2014/main" id="{1D8C2047-BFC2-4568-A514-55F2212FDFB5}"/>
              </a:ext>
            </a:extLst>
          </p:cNvPr>
          <p:cNvSpPr>
            <a:spLocks noChangeArrowheads="1"/>
          </p:cNvSpPr>
          <p:nvPr/>
        </p:nvSpPr>
        <p:spPr bwMode="auto">
          <a:xfrm>
            <a:off x="2148693" y="1935622"/>
            <a:ext cx="1245842" cy="350377"/>
          </a:xfrm>
          <a:prstGeom prst="rect">
            <a:avLst/>
          </a:prstGeom>
          <a:solidFill>
            <a:srgbClr val="8064A2">
              <a:lumMod val="40000"/>
              <a:lumOff val="60000"/>
            </a:srgbClr>
          </a:solidFill>
          <a:ln w="28575">
            <a:noFill/>
            <a:miter lim="800000"/>
            <a:headEnd/>
            <a:tailEnd/>
          </a:ln>
        </p:spPr>
        <p:txBody>
          <a:bodyPr wrap="none" anchor="ctr"/>
          <a:lstStyle/>
          <a:p>
            <a:pPr marL="609600" indent="-609600" algn="ctr" defTabSz="914400">
              <a:spcBef>
                <a:spcPct val="20000"/>
              </a:spcBef>
              <a:buClr>
                <a:srgbClr val="1F497D"/>
              </a:buClr>
              <a:buSzPct val="70000"/>
              <a:buFont typeface="Wingdings" panose="05000000000000000000" pitchFamily="2" charset="2"/>
              <a:buNone/>
            </a:pPr>
            <a:endParaRPr lang="en-US" altLang="zh-CN" sz="1600" kern="0" dirty="0">
              <a:latin typeface="Arial" panose="020B0604020202020204" pitchFamily="34" charset="0"/>
              <a:ea typeface="华文楷体" panose="02010600040101010101" pitchFamily="2" charset="-122"/>
            </a:endParaRPr>
          </a:p>
          <a:p>
            <a:pPr marL="609600" indent="-609600" algn="ctr" defTabSz="914400">
              <a:spcBef>
                <a:spcPct val="20000"/>
              </a:spcBef>
              <a:buClr>
                <a:srgbClr val="1F497D"/>
              </a:buClr>
              <a:buSzPct val="70000"/>
              <a:buFont typeface="Wingdings" panose="05000000000000000000" pitchFamily="2" charset="2"/>
              <a:buNone/>
            </a:pPr>
            <a:r>
              <a:rPr lang="zh-CN" altLang="en-US" sz="1600" kern="0" dirty="0">
                <a:latin typeface="Arial" panose="020B0604020202020204" pitchFamily="34" charset="0"/>
                <a:ea typeface="华文楷体" panose="02010600040101010101" pitchFamily="2" charset="-122"/>
              </a:rPr>
              <a:t>按表示方式</a:t>
            </a:r>
          </a:p>
          <a:p>
            <a:pPr marL="609600" indent="-609600" algn="ctr" defTabSz="914400">
              <a:spcBef>
                <a:spcPct val="20000"/>
              </a:spcBef>
              <a:buClr>
                <a:srgbClr val="1F497D"/>
              </a:buClr>
              <a:buSzPct val="70000"/>
              <a:buFont typeface="Wingdings" panose="05000000000000000000" pitchFamily="2" charset="2"/>
              <a:buNone/>
            </a:pPr>
            <a:endParaRPr lang="en-US" altLang="zh-CN" sz="1600" kern="0" dirty="0">
              <a:latin typeface="Arial" panose="020B0604020202020204" pitchFamily="34" charset="0"/>
              <a:ea typeface="华文楷体" panose="02010600040101010101" pitchFamily="2" charset="-122"/>
            </a:endParaRPr>
          </a:p>
        </p:txBody>
      </p:sp>
      <p:sp>
        <p:nvSpPr>
          <p:cNvPr id="113" name="Rectangle 21">
            <a:extLst>
              <a:ext uri="{FF2B5EF4-FFF2-40B4-BE49-F238E27FC236}">
                <a16:creationId xmlns:a16="http://schemas.microsoft.com/office/drawing/2014/main" id="{65962921-8612-4EBC-BB94-44C653757C04}"/>
              </a:ext>
            </a:extLst>
          </p:cNvPr>
          <p:cNvSpPr>
            <a:spLocks noChangeArrowheads="1"/>
          </p:cNvSpPr>
          <p:nvPr/>
        </p:nvSpPr>
        <p:spPr bwMode="auto">
          <a:xfrm>
            <a:off x="3506106" y="1943101"/>
            <a:ext cx="3494111" cy="342898"/>
          </a:xfrm>
          <a:prstGeom prst="rect">
            <a:avLst/>
          </a:prstGeom>
          <a:solidFill>
            <a:srgbClr val="8064A2">
              <a:lumMod val="60000"/>
              <a:lumOff val="40000"/>
            </a:srgbClr>
          </a:solidFill>
          <a:ln w="38100">
            <a:noFill/>
            <a:miter lim="800000"/>
            <a:headEnd/>
            <a:tailEnd/>
          </a:ln>
        </p:spPr>
        <p:txBody>
          <a:bodyPr wrap="none"/>
          <a:lstStyle/>
          <a:p>
            <a:pPr marL="609600" indent="-609600" defTabSz="914400">
              <a:spcBef>
                <a:spcPct val="20000"/>
              </a:spcBef>
              <a:buClr>
                <a:srgbClr val="1F497D"/>
              </a:buClr>
              <a:buSzPct val="70000"/>
              <a:buFont typeface="Wingdings" panose="05000000000000000000" pitchFamily="2" charset="2"/>
              <a:buNone/>
            </a:pPr>
            <a:r>
              <a:rPr lang="zh-CN" altLang="en-US" sz="1600" kern="0" dirty="0">
                <a:solidFill>
                  <a:prstClr val="white"/>
                </a:solidFill>
                <a:latin typeface="Arial" panose="020B0604020202020204" pitchFamily="34" charset="0"/>
                <a:ea typeface="华文楷体" panose="02010600040101010101" pitchFamily="2" charset="-122"/>
              </a:rPr>
              <a:t>口语、体语、实物、文献信息资源</a:t>
            </a:r>
          </a:p>
        </p:txBody>
      </p:sp>
      <p:sp>
        <p:nvSpPr>
          <p:cNvPr id="114" name="Rectangle 22">
            <a:extLst>
              <a:ext uri="{FF2B5EF4-FFF2-40B4-BE49-F238E27FC236}">
                <a16:creationId xmlns:a16="http://schemas.microsoft.com/office/drawing/2014/main" id="{8F63066B-7A76-406C-97E2-004323C2D25F}"/>
              </a:ext>
            </a:extLst>
          </p:cNvPr>
          <p:cNvSpPr>
            <a:spLocks noChangeArrowheads="1"/>
          </p:cNvSpPr>
          <p:nvPr/>
        </p:nvSpPr>
        <p:spPr bwMode="auto">
          <a:xfrm>
            <a:off x="2148692" y="2335212"/>
            <a:ext cx="1245841" cy="304798"/>
          </a:xfrm>
          <a:prstGeom prst="rect">
            <a:avLst/>
          </a:prstGeom>
          <a:solidFill>
            <a:srgbClr val="8064A2">
              <a:lumMod val="40000"/>
              <a:lumOff val="60000"/>
            </a:srgbClr>
          </a:solidFill>
          <a:ln w="28575">
            <a:noFill/>
            <a:miter lim="800000"/>
            <a:headEnd/>
            <a:tailEnd/>
          </a:ln>
        </p:spPr>
        <p:txBody>
          <a:bodyPr wrap="none" anchor="ctr"/>
          <a:lstStyle/>
          <a:p>
            <a:pPr marL="609600" indent="-609600" algn="ctr" defTabSz="914400">
              <a:spcBef>
                <a:spcPct val="20000"/>
              </a:spcBef>
              <a:buClr>
                <a:srgbClr val="1F497D"/>
              </a:buClr>
              <a:buSzPct val="70000"/>
              <a:buFont typeface="Wingdings" panose="05000000000000000000" pitchFamily="2" charset="2"/>
              <a:buNone/>
            </a:pPr>
            <a:r>
              <a:rPr lang="zh-CN" altLang="en-US" sz="1600" kern="0" dirty="0">
                <a:solidFill>
                  <a:srgbClr val="FF0000"/>
                </a:solidFill>
                <a:latin typeface="Arial" panose="020B0604020202020204" pitchFamily="34" charset="0"/>
                <a:ea typeface="华文楷体" panose="02010600040101010101" pitchFamily="2" charset="-122"/>
              </a:rPr>
              <a:t>按加工程度</a:t>
            </a:r>
          </a:p>
        </p:txBody>
      </p:sp>
      <p:sp>
        <p:nvSpPr>
          <p:cNvPr id="115" name="Rectangle 23">
            <a:extLst>
              <a:ext uri="{FF2B5EF4-FFF2-40B4-BE49-F238E27FC236}">
                <a16:creationId xmlns:a16="http://schemas.microsoft.com/office/drawing/2014/main" id="{4702D6F1-054F-41A3-8980-6F02E471FBBB}"/>
              </a:ext>
            </a:extLst>
          </p:cNvPr>
          <p:cNvSpPr>
            <a:spLocks noChangeArrowheads="1"/>
          </p:cNvSpPr>
          <p:nvPr/>
        </p:nvSpPr>
        <p:spPr bwMode="auto">
          <a:xfrm>
            <a:off x="3506106" y="2335212"/>
            <a:ext cx="3494111" cy="304798"/>
          </a:xfrm>
          <a:prstGeom prst="rect">
            <a:avLst/>
          </a:prstGeom>
          <a:solidFill>
            <a:srgbClr val="8064A2">
              <a:lumMod val="60000"/>
              <a:lumOff val="40000"/>
            </a:srgbClr>
          </a:solidFill>
          <a:ln w="38100">
            <a:noFill/>
            <a:miter lim="800000"/>
            <a:headEnd/>
            <a:tailEnd/>
          </a:ln>
        </p:spPr>
        <p:txBody>
          <a:bodyPr wrap="none"/>
          <a:lstStyle/>
          <a:p>
            <a:pPr marL="609600" indent="-609600" defTabSz="914400">
              <a:spcBef>
                <a:spcPct val="20000"/>
              </a:spcBef>
              <a:buClr>
                <a:srgbClr val="1F497D"/>
              </a:buClr>
              <a:buSzPct val="70000"/>
              <a:buFont typeface="Wingdings" panose="05000000000000000000" pitchFamily="2" charset="2"/>
              <a:buNone/>
            </a:pPr>
            <a:r>
              <a:rPr lang="zh-CN" altLang="en-US" sz="1600" kern="0" dirty="0">
                <a:solidFill>
                  <a:prstClr val="white"/>
                </a:solidFill>
                <a:latin typeface="Arial" panose="020B0604020202020204" pitchFamily="34" charset="0"/>
                <a:ea typeface="华文楷体" panose="02010600040101010101" pitchFamily="2" charset="-122"/>
              </a:rPr>
              <a:t>零次、一次、二次、三次信息资源</a:t>
            </a:r>
          </a:p>
        </p:txBody>
      </p:sp>
      <p:sp>
        <p:nvSpPr>
          <p:cNvPr id="116" name="Rectangle 25">
            <a:extLst>
              <a:ext uri="{FF2B5EF4-FFF2-40B4-BE49-F238E27FC236}">
                <a16:creationId xmlns:a16="http://schemas.microsoft.com/office/drawing/2014/main" id="{7A049DBF-9587-43A3-86D0-7162AB5CDD50}"/>
              </a:ext>
            </a:extLst>
          </p:cNvPr>
          <p:cNvSpPr>
            <a:spLocks noChangeArrowheads="1"/>
          </p:cNvSpPr>
          <p:nvPr/>
        </p:nvSpPr>
        <p:spPr bwMode="auto">
          <a:xfrm>
            <a:off x="2147066" y="2770180"/>
            <a:ext cx="1245841" cy="313644"/>
          </a:xfrm>
          <a:prstGeom prst="rect">
            <a:avLst/>
          </a:prstGeom>
          <a:solidFill>
            <a:srgbClr val="8064A2">
              <a:lumMod val="40000"/>
              <a:lumOff val="60000"/>
            </a:srgbClr>
          </a:solidFill>
          <a:ln w="28575">
            <a:noFill/>
            <a:miter lim="800000"/>
            <a:headEnd/>
            <a:tailEnd/>
          </a:ln>
        </p:spPr>
        <p:txBody>
          <a:bodyPr wrap="none" anchor="ctr"/>
          <a:lstStyle/>
          <a:p>
            <a:pPr marL="609600" indent="-609600" algn="ctr" defTabSz="914400">
              <a:spcBef>
                <a:spcPct val="20000"/>
              </a:spcBef>
              <a:buClr>
                <a:srgbClr val="1F497D"/>
              </a:buClr>
              <a:buSzPct val="70000"/>
              <a:buFont typeface="Wingdings" panose="05000000000000000000" pitchFamily="2" charset="2"/>
              <a:buNone/>
            </a:pPr>
            <a:r>
              <a:rPr lang="zh-CN" altLang="en-US" sz="1600" kern="0" dirty="0">
                <a:latin typeface="Arial" panose="020B0604020202020204" pitchFamily="34" charset="0"/>
                <a:ea typeface="华文楷体" panose="02010600040101010101" pitchFamily="2" charset="-122"/>
              </a:rPr>
              <a:t>管理开发角度</a:t>
            </a:r>
          </a:p>
        </p:txBody>
      </p:sp>
      <p:sp>
        <p:nvSpPr>
          <p:cNvPr id="117" name="Rectangle 27">
            <a:extLst>
              <a:ext uri="{FF2B5EF4-FFF2-40B4-BE49-F238E27FC236}">
                <a16:creationId xmlns:a16="http://schemas.microsoft.com/office/drawing/2014/main" id="{A3F75348-86E4-42E5-A449-ECFEB785736F}"/>
              </a:ext>
            </a:extLst>
          </p:cNvPr>
          <p:cNvSpPr>
            <a:spLocks noChangeArrowheads="1"/>
          </p:cNvSpPr>
          <p:nvPr/>
        </p:nvSpPr>
        <p:spPr bwMode="auto">
          <a:xfrm>
            <a:off x="3506105" y="2770181"/>
            <a:ext cx="3494111" cy="313644"/>
          </a:xfrm>
          <a:prstGeom prst="rect">
            <a:avLst/>
          </a:prstGeom>
          <a:solidFill>
            <a:srgbClr val="8064A2">
              <a:lumMod val="60000"/>
              <a:lumOff val="40000"/>
            </a:srgbClr>
          </a:solidFill>
          <a:ln w="38100">
            <a:noFill/>
            <a:miter lim="800000"/>
            <a:headEnd/>
            <a:tailEnd/>
          </a:ln>
        </p:spPr>
        <p:txBody>
          <a:bodyPr wrap="none"/>
          <a:lstStyle/>
          <a:p>
            <a:pPr marL="609600" indent="-609600" defTabSz="914400">
              <a:spcBef>
                <a:spcPct val="20000"/>
              </a:spcBef>
              <a:buClr>
                <a:srgbClr val="1F497D"/>
              </a:buClr>
              <a:buSzPct val="70000"/>
              <a:buFont typeface="Wingdings" panose="05000000000000000000" pitchFamily="2" charset="2"/>
              <a:buNone/>
            </a:pPr>
            <a:r>
              <a:rPr lang="zh-CN" altLang="en-US" sz="1600" kern="0" dirty="0">
                <a:solidFill>
                  <a:prstClr val="white"/>
                </a:solidFill>
                <a:latin typeface="Arial" panose="020B0604020202020204" pitchFamily="34" charset="0"/>
                <a:ea typeface="华文楷体" panose="02010600040101010101" pitchFamily="2" charset="-122"/>
              </a:rPr>
              <a:t>记录、实物、智力、零次型信息资源</a:t>
            </a:r>
          </a:p>
        </p:txBody>
      </p:sp>
      <p:sp>
        <p:nvSpPr>
          <p:cNvPr id="118" name="Rectangle 28">
            <a:extLst>
              <a:ext uri="{FF2B5EF4-FFF2-40B4-BE49-F238E27FC236}">
                <a16:creationId xmlns:a16="http://schemas.microsoft.com/office/drawing/2014/main" id="{9D047C61-E103-40C9-8F68-C33271BB8EB9}"/>
              </a:ext>
            </a:extLst>
          </p:cNvPr>
          <p:cNvSpPr>
            <a:spLocks noChangeArrowheads="1"/>
          </p:cNvSpPr>
          <p:nvPr/>
        </p:nvSpPr>
        <p:spPr bwMode="auto">
          <a:xfrm>
            <a:off x="2143437" y="3143248"/>
            <a:ext cx="1244215" cy="266700"/>
          </a:xfrm>
          <a:prstGeom prst="rect">
            <a:avLst/>
          </a:prstGeom>
          <a:solidFill>
            <a:srgbClr val="8064A2">
              <a:lumMod val="40000"/>
              <a:lumOff val="60000"/>
            </a:srgbClr>
          </a:solidFill>
          <a:ln w="28575">
            <a:noFill/>
            <a:miter lim="800000"/>
            <a:headEnd/>
            <a:tailEnd/>
          </a:ln>
        </p:spPr>
        <p:txBody>
          <a:bodyPr wrap="none" anchor="ctr"/>
          <a:lstStyle/>
          <a:p>
            <a:pPr marL="609600" indent="-609600" algn="ctr" defTabSz="914400">
              <a:spcBef>
                <a:spcPct val="20000"/>
              </a:spcBef>
              <a:buClr>
                <a:srgbClr val="1F497D"/>
              </a:buClr>
              <a:buSzPct val="70000"/>
              <a:buFont typeface="Wingdings" panose="05000000000000000000" pitchFamily="2" charset="2"/>
              <a:buNone/>
            </a:pPr>
            <a:r>
              <a:rPr lang="zh-CN" altLang="en-US" sz="1600" kern="0" dirty="0">
                <a:latin typeface="Arial" panose="020B0604020202020204" pitchFamily="34" charset="0"/>
                <a:ea typeface="华文楷体" panose="02010600040101010101" pitchFamily="2" charset="-122"/>
              </a:rPr>
              <a:t>人接收方式</a:t>
            </a:r>
          </a:p>
        </p:txBody>
      </p:sp>
      <p:sp>
        <p:nvSpPr>
          <p:cNvPr id="119" name="Rectangle 30">
            <a:extLst>
              <a:ext uri="{FF2B5EF4-FFF2-40B4-BE49-F238E27FC236}">
                <a16:creationId xmlns:a16="http://schemas.microsoft.com/office/drawing/2014/main" id="{B01A580E-0AE7-48CC-85B3-82E576043997}"/>
              </a:ext>
            </a:extLst>
          </p:cNvPr>
          <p:cNvSpPr>
            <a:spLocks noChangeArrowheads="1"/>
          </p:cNvSpPr>
          <p:nvPr/>
        </p:nvSpPr>
        <p:spPr bwMode="auto">
          <a:xfrm>
            <a:off x="3506106" y="3143249"/>
            <a:ext cx="3494110" cy="266700"/>
          </a:xfrm>
          <a:prstGeom prst="rect">
            <a:avLst/>
          </a:prstGeom>
          <a:solidFill>
            <a:srgbClr val="8064A2">
              <a:lumMod val="60000"/>
              <a:lumOff val="40000"/>
            </a:srgbClr>
          </a:solidFill>
          <a:ln w="38100">
            <a:noFill/>
            <a:miter lim="800000"/>
            <a:headEnd/>
            <a:tailEnd/>
          </a:ln>
        </p:spPr>
        <p:txBody>
          <a:bodyPr wrap="none"/>
          <a:lstStyle/>
          <a:p>
            <a:pPr marL="609600" indent="-609600" defTabSz="914400">
              <a:spcBef>
                <a:spcPct val="20000"/>
              </a:spcBef>
              <a:buClr>
                <a:srgbClr val="1F497D"/>
              </a:buClr>
              <a:buSzPct val="70000"/>
              <a:buFont typeface="Wingdings" panose="05000000000000000000" pitchFamily="2" charset="2"/>
              <a:buNone/>
            </a:pPr>
            <a:r>
              <a:rPr lang="zh-CN" altLang="en-US" sz="1600" kern="0" dirty="0">
                <a:solidFill>
                  <a:prstClr val="white"/>
                </a:solidFill>
                <a:latin typeface="Arial" panose="020B0604020202020204" pitchFamily="34" charset="0"/>
                <a:ea typeface="华文楷体" panose="02010600040101010101" pitchFamily="2" charset="-122"/>
              </a:rPr>
              <a:t>视觉、听觉、视听、触觉信息资源</a:t>
            </a:r>
          </a:p>
        </p:txBody>
      </p:sp>
      <p:sp>
        <p:nvSpPr>
          <p:cNvPr id="120" name="Rectangle 31">
            <a:extLst>
              <a:ext uri="{FF2B5EF4-FFF2-40B4-BE49-F238E27FC236}">
                <a16:creationId xmlns:a16="http://schemas.microsoft.com/office/drawing/2014/main" id="{352318DC-3CEF-4385-A1E5-34ECDA18326C}"/>
              </a:ext>
            </a:extLst>
          </p:cNvPr>
          <p:cNvSpPr>
            <a:spLocks noChangeArrowheads="1"/>
          </p:cNvSpPr>
          <p:nvPr/>
        </p:nvSpPr>
        <p:spPr bwMode="auto">
          <a:xfrm>
            <a:off x="2139808" y="3456432"/>
            <a:ext cx="1238960" cy="411462"/>
          </a:xfrm>
          <a:prstGeom prst="rect">
            <a:avLst/>
          </a:prstGeom>
          <a:solidFill>
            <a:srgbClr val="8064A2">
              <a:lumMod val="40000"/>
              <a:lumOff val="60000"/>
            </a:srgbClr>
          </a:solidFill>
          <a:ln w="28575">
            <a:noFill/>
            <a:miter lim="800000"/>
            <a:headEnd/>
            <a:tailEnd/>
          </a:ln>
        </p:spPr>
        <p:txBody>
          <a:bodyPr wrap="none" anchor="ctr"/>
          <a:lstStyle/>
          <a:p>
            <a:pPr marL="609600" indent="-609600" algn="ctr" defTabSz="914400">
              <a:spcBef>
                <a:spcPct val="20000"/>
              </a:spcBef>
              <a:buClr>
                <a:srgbClr val="1F497D"/>
              </a:buClr>
              <a:buSzPct val="70000"/>
              <a:buFont typeface="Wingdings" panose="05000000000000000000" pitchFamily="2" charset="2"/>
              <a:buNone/>
            </a:pPr>
            <a:r>
              <a:rPr lang="zh-CN" altLang="en-US" sz="1600" kern="0" dirty="0">
                <a:latin typeface="Arial" panose="020B0604020202020204" pitchFamily="34" charset="0"/>
                <a:ea typeface="华文楷体" panose="02010600040101010101" pitchFamily="2" charset="-122"/>
              </a:rPr>
              <a:t>按传递范围</a:t>
            </a:r>
          </a:p>
        </p:txBody>
      </p:sp>
      <p:sp>
        <p:nvSpPr>
          <p:cNvPr id="121" name="Rectangle 33">
            <a:extLst>
              <a:ext uri="{FF2B5EF4-FFF2-40B4-BE49-F238E27FC236}">
                <a16:creationId xmlns:a16="http://schemas.microsoft.com/office/drawing/2014/main" id="{222B53EA-D9C4-40F1-8572-BB0E5C518442}"/>
              </a:ext>
            </a:extLst>
          </p:cNvPr>
          <p:cNvSpPr>
            <a:spLocks noChangeArrowheads="1"/>
          </p:cNvSpPr>
          <p:nvPr/>
        </p:nvSpPr>
        <p:spPr bwMode="auto">
          <a:xfrm>
            <a:off x="3506106" y="3456433"/>
            <a:ext cx="3494112" cy="411462"/>
          </a:xfrm>
          <a:prstGeom prst="rect">
            <a:avLst/>
          </a:prstGeom>
          <a:solidFill>
            <a:srgbClr val="8064A2">
              <a:lumMod val="60000"/>
              <a:lumOff val="40000"/>
            </a:srgbClr>
          </a:solidFill>
          <a:ln w="38100">
            <a:noFill/>
            <a:miter lim="800000"/>
            <a:headEnd/>
            <a:tailEnd/>
          </a:ln>
        </p:spPr>
        <p:txBody>
          <a:bodyPr wrap="none"/>
          <a:lstStyle/>
          <a:p>
            <a:pPr marL="609600" indent="-609600" defTabSz="914400">
              <a:spcBef>
                <a:spcPct val="20000"/>
              </a:spcBef>
              <a:buClr>
                <a:srgbClr val="1F497D"/>
              </a:buClr>
              <a:buSzPct val="70000"/>
              <a:buFont typeface="Wingdings" panose="05000000000000000000" pitchFamily="2" charset="2"/>
              <a:buNone/>
            </a:pPr>
            <a:r>
              <a:rPr lang="zh-CN" altLang="en-US" sz="1600" kern="0" dirty="0">
                <a:solidFill>
                  <a:prstClr val="white"/>
                </a:solidFill>
                <a:latin typeface="Arial" panose="020B0604020202020204" pitchFamily="34" charset="0"/>
                <a:ea typeface="华文楷体" panose="02010600040101010101" pitchFamily="2" charset="-122"/>
              </a:rPr>
              <a:t>公开、半公开、非公开信息资源</a:t>
            </a:r>
          </a:p>
        </p:txBody>
      </p:sp>
      <p:sp>
        <p:nvSpPr>
          <p:cNvPr id="123" name="Rectangle 35">
            <a:extLst>
              <a:ext uri="{FF2B5EF4-FFF2-40B4-BE49-F238E27FC236}">
                <a16:creationId xmlns:a16="http://schemas.microsoft.com/office/drawing/2014/main" id="{3421365A-DEEF-4113-B01B-C29E7F6DA9C4}"/>
              </a:ext>
            </a:extLst>
          </p:cNvPr>
          <p:cNvSpPr>
            <a:spLocks noChangeArrowheads="1"/>
          </p:cNvSpPr>
          <p:nvPr/>
        </p:nvSpPr>
        <p:spPr bwMode="auto">
          <a:xfrm>
            <a:off x="3105943" y="4251836"/>
            <a:ext cx="4294437" cy="409941"/>
          </a:xfrm>
          <a:prstGeom prst="rect">
            <a:avLst/>
          </a:prstGeom>
          <a:solidFill>
            <a:srgbClr val="8064A2">
              <a:lumMod val="60000"/>
              <a:lumOff val="40000"/>
            </a:srgbClr>
          </a:solidFill>
          <a:ln w="38100">
            <a:noFill/>
            <a:miter lim="800000"/>
            <a:headEnd/>
            <a:tailEnd/>
          </a:ln>
        </p:spPr>
        <p:txBody>
          <a:bodyPr wrap="none"/>
          <a:lstStyle/>
          <a:p>
            <a:pPr marL="609600" indent="-609600" defTabSz="914400">
              <a:spcBef>
                <a:spcPct val="20000"/>
              </a:spcBef>
              <a:buClr>
                <a:srgbClr val="1F497D"/>
              </a:buClr>
              <a:buSzPct val="70000"/>
              <a:buFont typeface="Wingdings" panose="05000000000000000000" pitchFamily="2" charset="2"/>
              <a:buNone/>
            </a:pPr>
            <a:r>
              <a:rPr lang="zh-CN" altLang="en-US" sz="1600" kern="0" dirty="0">
                <a:solidFill>
                  <a:prstClr val="white"/>
                </a:solidFill>
                <a:latin typeface="Arial" panose="020B0604020202020204" pitchFamily="34" charset="0"/>
                <a:ea typeface="华文楷体" panose="02010600040101010101" pitchFamily="2" charset="-122"/>
              </a:rPr>
              <a:t>多媒体信息资源、电子出版物、网络信息资源</a:t>
            </a:r>
          </a:p>
        </p:txBody>
      </p:sp>
      <p:sp>
        <p:nvSpPr>
          <p:cNvPr id="124" name="TextBox 123"/>
          <p:cNvSpPr txBox="1"/>
          <p:nvPr/>
        </p:nvSpPr>
        <p:spPr>
          <a:xfrm>
            <a:off x="147935" y="1366262"/>
            <a:ext cx="461665" cy="2747974"/>
          </a:xfrm>
          <a:prstGeom prst="rect">
            <a:avLst/>
          </a:prstGeom>
          <a:noFill/>
        </p:spPr>
        <p:txBody>
          <a:bodyPr vert="eaVert" wrap="square" rtlCol="0">
            <a:spAutoFit/>
          </a:bodyPr>
          <a:lstStyle/>
          <a:p>
            <a:pPr algn="dist" defTabSz="914400"/>
            <a:r>
              <a:rPr lang="zh-CN" altLang="en-US" sz="1800" dirty="0">
                <a:solidFill>
                  <a:srgbClr val="000000"/>
                </a:solidFill>
                <a:latin typeface="Arial" panose="020B0604020202020204" pitchFamily="34" charset="0"/>
                <a:ea typeface="华文楷体" panose="02010600040101010101" pitchFamily="2" charset="-122"/>
              </a:rPr>
              <a:t>信息资源</a:t>
            </a:r>
          </a:p>
        </p:txBody>
      </p:sp>
    </p:spTree>
    <p:extLst>
      <p:ext uri="{BB962C8B-B14F-4D97-AF65-F5344CB8AC3E}">
        <p14:creationId xmlns:p14="http://schemas.microsoft.com/office/powerpoint/2010/main" val="33070356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56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03</a:t>
            </a:r>
          </a:p>
        </p:txBody>
      </p:sp>
      <p:sp>
        <p:nvSpPr>
          <p:cNvPr id="13" name="矩形 12"/>
          <p:cNvSpPr/>
          <p:nvPr/>
        </p:nvSpPr>
        <p:spPr>
          <a:xfrm>
            <a:off x="1055068" y="283410"/>
            <a:ext cx="203485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信息资源的特征</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9" name="Rectangle 1">
            <a:extLst>
              <a:ext uri="{FF2B5EF4-FFF2-40B4-BE49-F238E27FC236}">
                <a16:creationId xmlns:a16="http://schemas.microsoft.com/office/drawing/2014/main" id="{1242FB65-3A46-4919-9A3D-CC841A3BE318}"/>
              </a:ext>
            </a:extLst>
          </p:cNvPr>
          <p:cNvSpPr/>
          <p:nvPr/>
        </p:nvSpPr>
        <p:spPr>
          <a:xfrm>
            <a:off x="634239" y="2324253"/>
            <a:ext cx="2220342" cy="1727037"/>
          </a:xfrm>
          <a:prstGeom prst="snip1Rect">
            <a:avLst/>
          </a:prstGeom>
          <a:solidFill>
            <a:srgbClr val="6964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buFont typeface="Wingdings" panose="05000000000000000000" pitchFamily="2" charset="2"/>
              <a:buNone/>
            </a:pPr>
            <a:r>
              <a:rPr lang="zh-CN" altLang="en-US" sz="2000" b="1" dirty="0">
                <a:solidFill>
                  <a:schemeClr val="accent2">
                    <a:lumMod val="20000"/>
                    <a:lumOff val="80000"/>
                  </a:schemeClr>
                </a:solidFill>
                <a:latin typeface="微软雅黑" panose="020B0503020204020204" pitchFamily="34" charset="-122"/>
                <a:ea typeface="微软雅黑" panose="020B0503020204020204" pitchFamily="34" charset="-122"/>
              </a:rPr>
              <a:t>作为生产要素的人类需求性</a:t>
            </a:r>
          </a:p>
        </p:txBody>
      </p:sp>
      <p:sp>
        <p:nvSpPr>
          <p:cNvPr id="30" name="Rectangle 2">
            <a:extLst>
              <a:ext uri="{FF2B5EF4-FFF2-40B4-BE49-F238E27FC236}">
                <a16:creationId xmlns:a16="http://schemas.microsoft.com/office/drawing/2014/main" id="{74F733B0-E5E9-41DA-866D-1652CA52E0E2}"/>
              </a:ext>
            </a:extLst>
          </p:cNvPr>
          <p:cNvSpPr/>
          <p:nvPr/>
        </p:nvSpPr>
        <p:spPr>
          <a:xfrm>
            <a:off x="3395028" y="2324253"/>
            <a:ext cx="2220342" cy="1727037"/>
          </a:xfrm>
          <a:prstGeom prst="snipRoundRect">
            <a:avLst/>
          </a:prstGeom>
          <a:solidFill>
            <a:srgbClr val="6964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accent2">
                    <a:lumMod val="20000"/>
                    <a:lumOff val="80000"/>
                  </a:schemeClr>
                </a:solidFill>
                <a:latin typeface="微软雅黑" panose="020B0503020204020204" pitchFamily="34" charset="-122"/>
                <a:ea typeface="微软雅黑" panose="020B0503020204020204" pitchFamily="34" charset="-122"/>
              </a:rPr>
              <a:t>作为特定资源的稀缺性</a:t>
            </a:r>
            <a:endParaRPr lang="en-US" sz="2000" b="1" dirty="0">
              <a:solidFill>
                <a:schemeClr val="accent2">
                  <a:lumMod val="20000"/>
                  <a:lumOff val="80000"/>
                </a:schemeClr>
              </a:solidFill>
            </a:endParaRPr>
          </a:p>
        </p:txBody>
      </p:sp>
      <p:sp>
        <p:nvSpPr>
          <p:cNvPr id="31" name="Rectangle 3">
            <a:extLst>
              <a:ext uri="{FF2B5EF4-FFF2-40B4-BE49-F238E27FC236}">
                <a16:creationId xmlns:a16="http://schemas.microsoft.com/office/drawing/2014/main" id="{F3ED9188-827D-45C8-BE60-30200C71D796}"/>
              </a:ext>
            </a:extLst>
          </p:cNvPr>
          <p:cNvSpPr/>
          <p:nvPr/>
        </p:nvSpPr>
        <p:spPr>
          <a:xfrm>
            <a:off x="6155818" y="2354379"/>
            <a:ext cx="2220342" cy="1727037"/>
          </a:xfrm>
          <a:prstGeom prst="roundRect">
            <a:avLst/>
          </a:prstGeom>
          <a:solidFill>
            <a:srgbClr val="6964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accent2">
                    <a:lumMod val="20000"/>
                    <a:lumOff val="80000"/>
                  </a:schemeClr>
                </a:solidFill>
                <a:latin typeface="微软雅黑" panose="020B0503020204020204" pitchFamily="34" charset="-122"/>
                <a:ea typeface="微软雅黑" panose="020B0503020204020204" pitchFamily="34" charset="-122"/>
              </a:rPr>
              <a:t>使用方向的可选择性</a:t>
            </a:r>
            <a:endParaRPr lang="en-US" sz="2000" b="1" dirty="0">
              <a:solidFill>
                <a:schemeClr val="accent2">
                  <a:lumMod val="20000"/>
                  <a:lumOff val="80000"/>
                </a:schemeClr>
              </a:solidFill>
            </a:endParaRPr>
          </a:p>
        </p:txBody>
      </p:sp>
      <p:cxnSp>
        <p:nvCxnSpPr>
          <p:cNvPr id="32" name="Straight Connector 6">
            <a:extLst>
              <a:ext uri="{FF2B5EF4-FFF2-40B4-BE49-F238E27FC236}">
                <a16:creationId xmlns:a16="http://schemas.microsoft.com/office/drawing/2014/main" id="{2A7B0A45-0553-40F4-90B0-E817B826B9C2}"/>
              </a:ext>
            </a:extLst>
          </p:cNvPr>
          <p:cNvCxnSpPr>
            <a:cxnSpLocks/>
          </p:cNvCxnSpPr>
          <p:nvPr/>
        </p:nvCxnSpPr>
        <p:spPr>
          <a:xfrm>
            <a:off x="3635896" y="1563638"/>
            <a:ext cx="2356798" cy="0"/>
          </a:xfrm>
          <a:prstGeom prst="line">
            <a:avLst/>
          </a:prstGeom>
          <a:ln w="57150" cmpd="dbl">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33" name="矩形 47">
            <a:extLst>
              <a:ext uri="{FF2B5EF4-FFF2-40B4-BE49-F238E27FC236}">
                <a16:creationId xmlns:a16="http://schemas.microsoft.com/office/drawing/2014/main" id="{3B507D12-5BDC-4456-BD96-53040EC1BE10}"/>
              </a:ext>
            </a:extLst>
          </p:cNvPr>
          <p:cNvSpPr>
            <a:spLocks noChangeArrowheads="1"/>
          </p:cNvSpPr>
          <p:nvPr/>
        </p:nvSpPr>
        <p:spPr bwMode="auto">
          <a:xfrm>
            <a:off x="2339752" y="996849"/>
            <a:ext cx="5673697" cy="452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30000"/>
              </a:lnSpc>
              <a:spcBef>
                <a:spcPct val="0"/>
              </a:spcBef>
              <a:buNone/>
            </a:pPr>
            <a:r>
              <a:rPr lang="zh-CN" altLang="en-US" sz="1800" b="1" dirty="0">
                <a:solidFill>
                  <a:srgbClr val="6964A0"/>
                </a:solidFill>
                <a:sym typeface="微软雅黑" pitchFamily="34" charset="-122"/>
              </a:rPr>
              <a:t>信息资源具有物质资源、能源资源等一般共性特征。</a:t>
            </a:r>
          </a:p>
        </p:txBody>
      </p:sp>
    </p:spTree>
    <p:extLst>
      <p:ext uri="{BB962C8B-B14F-4D97-AF65-F5344CB8AC3E}">
        <p14:creationId xmlns:p14="http://schemas.microsoft.com/office/powerpoint/2010/main" val="15767067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57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03</a:t>
            </a:r>
          </a:p>
        </p:txBody>
      </p:sp>
      <p:sp>
        <p:nvSpPr>
          <p:cNvPr id="13" name="矩形 12"/>
          <p:cNvSpPr/>
          <p:nvPr/>
        </p:nvSpPr>
        <p:spPr>
          <a:xfrm>
            <a:off x="1055068" y="283410"/>
            <a:ext cx="1945082"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信息资源的特征</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sp>
        <p:nvSpPr>
          <p:cNvPr id="7" name="内容占位符 2"/>
          <p:cNvSpPr txBox="1">
            <a:spLocks/>
          </p:cNvSpPr>
          <p:nvPr/>
        </p:nvSpPr>
        <p:spPr>
          <a:xfrm>
            <a:off x="773110" y="1444399"/>
            <a:ext cx="8229600" cy="3394472"/>
          </a:xfrm>
          <a:prstGeom prst="rect">
            <a:avLst/>
          </a:prstGeom>
        </p:spPr>
        <p:txBody>
          <a:bodyPr lIns="68579" tIns="34289" rIns="68579" bIns="34289"/>
          <a:lstStyle/>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b="1" dirty="0">
              <a:solidFill>
                <a:prstClr val="black">
                  <a:lumMod val="75000"/>
                  <a:lumOff val="25000"/>
                </a:prstClr>
              </a:solidFill>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grpSp>
        <p:nvGrpSpPr>
          <p:cNvPr id="57" name="组合 56">
            <a:extLst>
              <a:ext uri="{FF2B5EF4-FFF2-40B4-BE49-F238E27FC236}">
                <a16:creationId xmlns:a16="http://schemas.microsoft.com/office/drawing/2014/main" id="{D62BFC36-9389-4E18-AAB5-DB312DBB2FC8}"/>
              </a:ext>
            </a:extLst>
          </p:cNvPr>
          <p:cNvGrpSpPr/>
          <p:nvPr/>
        </p:nvGrpSpPr>
        <p:grpSpPr>
          <a:xfrm>
            <a:off x="971600" y="1321225"/>
            <a:ext cx="6565375" cy="2810842"/>
            <a:chOff x="958953" y="1296082"/>
            <a:chExt cx="6565375" cy="2810842"/>
          </a:xfrm>
        </p:grpSpPr>
        <p:grpSp>
          <p:nvGrpSpPr>
            <p:cNvPr id="26" name="组合 25">
              <a:extLst>
                <a:ext uri="{FF2B5EF4-FFF2-40B4-BE49-F238E27FC236}">
                  <a16:creationId xmlns:a16="http://schemas.microsoft.com/office/drawing/2014/main" id="{F2911CCD-CDC3-4399-8ACA-FBD2C7C2B1B6}"/>
                </a:ext>
              </a:extLst>
            </p:cNvPr>
            <p:cNvGrpSpPr/>
            <p:nvPr/>
          </p:nvGrpSpPr>
          <p:grpSpPr>
            <a:xfrm>
              <a:off x="4776035" y="1296082"/>
              <a:ext cx="453458" cy="451414"/>
              <a:chOff x="6715633" y="1763487"/>
              <a:chExt cx="614208" cy="614207"/>
            </a:xfrm>
            <a:solidFill>
              <a:srgbClr val="6964A0"/>
            </a:solidFill>
          </p:grpSpPr>
          <p:sp>
            <p:nvSpPr>
              <p:cNvPr id="27" name="椭圆 26">
                <a:extLst>
                  <a:ext uri="{FF2B5EF4-FFF2-40B4-BE49-F238E27FC236}">
                    <a16:creationId xmlns:a16="http://schemas.microsoft.com/office/drawing/2014/main" id="{3E3C14EA-E3EC-4F79-9424-10A279025542}"/>
                  </a:ext>
                </a:extLst>
              </p:cNvPr>
              <p:cNvSpPr/>
              <p:nvPr/>
            </p:nvSpPr>
            <p:spPr>
              <a:xfrm>
                <a:off x="6715633" y="1763487"/>
                <a:ext cx="614208" cy="6142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a:extLst>
                  <a:ext uri="{FF2B5EF4-FFF2-40B4-BE49-F238E27FC236}">
                    <a16:creationId xmlns:a16="http://schemas.microsoft.com/office/drawing/2014/main" id="{F55FDFBA-E84A-447F-A0EE-6CC7F86E8D7A}"/>
                  </a:ext>
                </a:extLst>
              </p:cNvPr>
              <p:cNvGrpSpPr/>
              <p:nvPr/>
            </p:nvGrpSpPr>
            <p:grpSpPr>
              <a:xfrm>
                <a:off x="6859313" y="1907166"/>
                <a:ext cx="326848" cy="326849"/>
                <a:chOff x="7591425" y="1839912"/>
                <a:chExt cx="381000" cy="381000"/>
              </a:xfrm>
              <a:grpFill/>
            </p:grpSpPr>
            <p:sp>
              <p:nvSpPr>
                <p:cNvPr id="29" name="Oval 37">
                  <a:extLst>
                    <a:ext uri="{FF2B5EF4-FFF2-40B4-BE49-F238E27FC236}">
                      <a16:creationId xmlns:a16="http://schemas.microsoft.com/office/drawing/2014/main" id="{0E8D5913-ACE4-428C-B804-30A342CD8996}"/>
                    </a:ext>
                  </a:extLst>
                </p:cNvPr>
                <p:cNvSpPr>
                  <a:spLocks noChangeArrowheads="1"/>
                </p:cNvSpPr>
                <p:nvPr/>
              </p:nvSpPr>
              <p:spPr bwMode="auto">
                <a:xfrm>
                  <a:off x="7591425" y="1839912"/>
                  <a:ext cx="381000" cy="381000"/>
                </a:xfrm>
                <a:prstGeom prst="ellipse">
                  <a:avLst/>
                </a:pr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sp>
              <p:nvSpPr>
                <p:cNvPr id="30" name="Freeform 38">
                  <a:extLst>
                    <a:ext uri="{FF2B5EF4-FFF2-40B4-BE49-F238E27FC236}">
                      <a16:creationId xmlns:a16="http://schemas.microsoft.com/office/drawing/2014/main" id="{9FFB0581-DD4B-4A44-96BF-5F63DF798BE2}"/>
                    </a:ext>
                  </a:extLst>
                </p:cNvPr>
                <p:cNvSpPr/>
                <p:nvPr/>
              </p:nvSpPr>
              <p:spPr bwMode="auto">
                <a:xfrm>
                  <a:off x="7781925" y="1887537"/>
                  <a:ext cx="79375" cy="222250"/>
                </a:xfrm>
                <a:custGeom>
                  <a:avLst/>
                  <a:gdLst>
                    <a:gd name="T0" fmla="*/ 0 w 50"/>
                    <a:gd name="T1" fmla="*/ 0 h 140"/>
                    <a:gd name="T2" fmla="*/ 0 w 50"/>
                    <a:gd name="T3" fmla="*/ 90 h 140"/>
                    <a:gd name="T4" fmla="*/ 50 w 50"/>
                    <a:gd name="T5" fmla="*/ 140 h 140"/>
                  </a:gdLst>
                  <a:ahLst/>
                  <a:cxnLst>
                    <a:cxn ang="0">
                      <a:pos x="T0" y="T1"/>
                    </a:cxn>
                    <a:cxn ang="0">
                      <a:pos x="T2" y="T3"/>
                    </a:cxn>
                    <a:cxn ang="0">
                      <a:pos x="T4" y="T5"/>
                    </a:cxn>
                  </a:cxnLst>
                  <a:rect l="0" t="0" r="r" b="b"/>
                  <a:pathLst>
                    <a:path w="50" h="140">
                      <a:moveTo>
                        <a:pt x="0" y="0"/>
                      </a:moveTo>
                      <a:lnTo>
                        <a:pt x="0" y="90"/>
                      </a:lnTo>
                      <a:lnTo>
                        <a:pt x="50" y="140"/>
                      </a:lnTo>
                    </a:path>
                  </a:pathLst>
                </a:cu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grpSp>
        </p:grpSp>
        <p:grpSp>
          <p:nvGrpSpPr>
            <p:cNvPr id="31" name="组合 30">
              <a:extLst>
                <a:ext uri="{FF2B5EF4-FFF2-40B4-BE49-F238E27FC236}">
                  <a16:creationId xmlns:a16="http://schemas.microsoft.com/office/drawing/2014/main" id="{E3781301-BFFE-4752-9037-DF82719F66B7}"/>
                </a:ext>
              </a:extLst>
            </p:cNvPr>
            <p:cNvGrpSpPr/>
            <p:nvPr/>
          </p:nvGrpSpPr>
          <p:grpSpPr>
            <a:xfrm>
              <a:off x="3407651" y="1296082"/>
              <a:ext cx="453458" cy="451414"/>
              <a:chOff x="4862160" y="1763487"/>
              <a:chExt cx="614208" cy="614207"/>
            </a:xfrm>
            <a:solidFill>
              <a:srgbClr val="6964A0"/>
            </a:solidFill>
          </p:grpSpPr>
          <p:sp>
            <p:nvSpPr>
              <p:cNvPr id="32" name="椭圆 31">
                <a:extLst>
                  <a:ext uri="{FF2B5EF4-FFF2-40B4-BE49-F238E27FC236}">
                    <a16:creationId xmlns:a16="http://schemas.microsoft.com/office/drawing/2014/main" id="{5E17ADB4-92E9-401A-9F46-3657563DB20E}"/>
                  </a:ext>
                </a:extLst>
              </p:cNvPr>
              <p:cNvSpPr/>
              <p:nvPr/>
            </p:nvSpPr>
            <p:spPr>
              <a:xfrm>
                <a:off x="4862160" y="1763487"/>
                <a:ext cx="614208" cy="6142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3" name="组合 32">
                <a:extLst>
                  <a:ext uri="{FF2B5EF4-FFF2-40B4-BE49-F238E27FC236}">
                    <a16:creationId xmlns:a16="http://schemas.microsoft.com/office/drawing/2014/main" id="{91F4D9C1-26B9-469F-9F5C-0048576948F1}"/>
                  </a:ext>
                </a:extLst>
              </p:cNvPr>
              <p:cNvGrpSpPr/>
              <p:nvPr/>
            </p:nvGrpSpPr>
            <p:grpSpPr>
              <a:xfrm>
                <a:off x="5005840" y="1939851"/>
                <a:ext cx="326848" cy="261479"/>
                <a:chOff x="5341938" y="6076950"/>
                <a:chExt cx="381000" cy="304800"/>
              </a:xfrm>
              <a:grpFill/>
            </p:grpSpPr>
            <p:sp>
              <p:nvSpPr>
                <p:cNvPr id="34" name="Freeform 81">
                  <a:extLst>
                    <a:ext uri="{FF2B5EF4-FFF2-40B4-BE49-F238E27FC236}">
                      <a16:creationId xmlns:a16="http://schemas.microsoft.com/office/drawing/2014/main" id="{B54B881F-7F78-47D8-9981-1DCEE8D34ED3}"/>
                    </a:ext>
                  </a:extLst>
                </p:cNvPr>
                <p:cNvSpPr/>
                <p:nvPr/>
              </p:nvSpPr>
              <p:spPr bwMode="auto">
                <a:xfrm>
                  <a:off x="5341938" y="6076950"/>
                  <a:ext cx="381000" cy="139700"/>
                </a:xfrm>
                <a:custGeom>
                  <a:avLst/>
                  <a:gdLst>
                    <a:gd name="T0" fmla="*/ 240 w 240"/>
                    <a:gd name="T1" fmla="*/ 88 h 88"/>
                    <a:gd name="T2" fmla="*/ 120 w 240"/>
                    <a:gd name="T3" fmla="*/ 0 h 88"/>
                    <a:gd name="T4" fmla="*/ 0 w 240"/>
                    <a:gd name="T5" fmla="*/ 88 h 88"/>
                  </a:gdLst>
                  <a:ahLst/>
                  <a:cxnLst>
                    <a:cxn ang="0">
                      <a:pos x="T0" y="T1"/>
                    </a:cxn>
                    <a:cxn ang="0">
                      <a:pos x="T2" y="T3"/>
                    </a:cxn>
                    <a:cxn ang="0">
                      <a:pos x="T4" y="T5"/>
                    </a:cxn>
                  </a:cxnLst>
                  <a:rect l="0" t="0" r="r" b="b"/>
                  <a:pathLst>
                    <a:path w="240" h="88">
                      <a:moveTo>
                        <a:pt x="240" y="88"/>
                      </a:moveTo>
                      <a:lnTo>
                        <a:pt x="120" y="0"/>
                      </a:lnTo>
                      <a:lnTo>
                        <a:pt x="0" y="88"/>
                      </a:lnTo>
                    </a:path>
                  </a:pathLst>
                </a:cu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sp>
              <p:nvSpPr>
                <p:cNvPr id="35" name="Freeform 82">
                  <a:extLst>
                    <a:ext uri="{FF2B5EF4-FFF2-40B4-BE49-F238E27FC236}">
                      <a16:creationId xmlns:a16="http://schemas.microsoft.com/office/drawing/2014/main" id="{26CE5C15-B079-4624-97A5-83DEAC9F5E0C}"/>
                    </a:ext>
                  </a:extLst>
                </p:cNvPr>
                <p:cNvSpPr/>
                <p:nvPr/>
              </p:nvSpPr>
              <p:spPr bwMode="auto">
                <a:xfrm>
                  <a:off x="5386388" y="6181725"/>
                  <a:ext cx="292100" cy="200025"/>
                </a:xfrm>
                <a:custGeom>
                  <a:avLst/>
                  <a:gdLst>
                    <a:gd name="T0" fmla="*/ 184 w 184"/>
                    <a:gd name="T1" fmla="*/ 0 h 126"/>
                    <a:gd name="T2" fmla="*/ 184 w 184"/>
                    <a:gd name="T3" fmla="*/ 126 h 126"/>
                    <a:gd name="T4" fmla="*/ 118 w 184"/>
                    <a:gd name="T5" fmla="*/ 126 h 126"/>
                    <a:gd name="T6" fmla="*/ 118 w 184"/>
                    <a:gd name="T7" fmla="*/ 42 h 126"/>
                    <a:gd name="T8" fmla="*/ 66 w 184"/>
                    <a:gd name="T9" fmla="*/ 42 h 126"/>
                    <a:gd name="T10" fmla="*/ 66 w 184"/>
                    <a:gd name="T11" fmla="*/ 126 h 126"/>
                    <a:gd name="T12" fmla="*/ 0 w 184"/>
                    <a:gd name="T13" fmla="*/ 126 h 126"/>
                    <a:gd name="T14" fmla="*/ 0 w 184"/>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4" h="126">
                      <a:moveTo>
                        <a:pt x="184" y="0"/>
                      </a:moveTo>
                      <a:lnTo>
                        <a:pt x="184" y="126"/>
                      </a:lnTo>
                      <a:lnTo>
                        <a:pt x="118" y="126"/>
                      </a:lnTo>
                      <a:lnTo>
                        <a:pt x="118" y="42"/>
                      </a:lnTo>
                      <a:lnTo>
                        <a:pt x="66" y="42"/>
                      </a:lnTo>
                      <a:lnTo>
                        <a:pt x="66" y="126"/>
                      </a:lnTo>
                      <a:lnTo>
                        <a:pt x="0" y="126"/>
                      </a:lnTo>
                      <a:lnTo>
                        <a:pt x="0" y="0"/>
                      </a:lnTo>
                    </a:path>
                  </a:pathLst>
                </a:cu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grpSp>
        </p:grpSp>
        <p:grpSp>
          <p:nvGrpSpPr>
            <p:cNvPr id="36" name="组合 35">
              <a:extLst>
                <a:ext uri="{FF2B5EF4-FFF2-40B4-BE49-F238E27FC236}">
                  <a16:creationId xmlns:a16="http://schemas.microsoft.com/office/drawing/2014/main" id="{D7677783-7735-4225-942D-F900170D10EA}"/>
                </a:ext>
              </a:extLst>
            </p:cNvPr>
            <p:cNvGrpSpPr/>
            <p:nvPr/>
          </p:nvGrpSpPr>
          <p:grpSpPr>
            <a:xfrm>
              <a:off x="2723459" y="2475796"/>
              <a:ext cx="453458" cy="451414"/>
              <a:chOff x="3935424" y="3368641"/>
              <a:chExt cx="614208" cy="614207"/>
            </a:xfrm>
            <a:solidFill>
              <a:srgbClr val="6964A0"/>
            </a:solidFill>
          </p:grpSpPr>
          <p:sp>
            <p:nvSpPr>
              <p:cNvPr id="37" name="椭圆 36">
                <a:extLst>
                  <a:ext uri="{FF2B5EF4-FFF2-40B4-BE49-F238E27FC236}">
                    <a16:creationId xmlns:a16="http://schemas.microsoft.com/office/drawing/2014/main" id="{9A8AEE39-64BB-471D-892A-1EF8B393EDFA}"/>
                  </a:ext>
                </a:extLst>
              </p:cNvPr>
              <p:cNvSpPr/>
              <p:nvPr/>
            </p:nvSpPr>
            <p:spPr>
              <a:xfrm>
                <a:off x="3935424" y="3368641"/>
                <a:ext cx="614208" cy="6142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a:extLst>
                  <a:ext uri="{FF2B5EF4-FFF2-40B4-BE49-F238E27FC236}">
                    <a16:creationId xmlns:a16="http://schemas.microsoft.com/office/drawing/2014/main" id="{EFD5B4C4-2D3D-4378-BE04-EF566BB95F95}"/>
                  </a:ext>
                </a:extLst>
              </p:cNvPr>
              <p:cNvGrpSpPr/>
              <p:nvPr/>
            </p:nvGrpSpPr>
            <p:grpSpPr>
              <a:xfrm>
                <a:off x="4082520" y="3512320"/>
                <a:ext cx="280545" cy="326849"/>
                <a:chOff x="6491288" y="6051550"/>
                <a:chExt cx="327025" cy="381000"/>
              </a:xfrm>
              <a:grpFill/>
            </p:grpSpPr>
            <p:sp>
              <p:nvSpPr>
                <p:cNvPr id="39" name="Oval 83">
                  <a:extLst>
                    <a:ext uri="{FF2B5EF4-FFF2-40B4-BE49-F238E27FC236}">
                      <a16:creationId xmlns:a16="http://schemas.microsoft.com/office/drawing/2014/main" id="{E6C39957-3EB7-406B-B9AF-F9C1864FAF45}"/>
                    </a:ext>
                  </a:extLst>
                </p:cNvPr>
                <p:cNvSpPr>
                  <a:spLocks noChangeArrowheads="1"/>
                </p:cNvSpPr>
                <p:nvPr/>
              </p:nvSpPr>
              <p:spPr bwMode="auto">
                <a:xfrm>
                  <a:off x="6719888" y="6051550"/>
                  <a:ext cx="98425" cy="98425"/>
                </a:xfrm>
                <a:prstGeom prst="ellipse">
                  <a:avLst/>
                </a:pr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sp>
              <p:nvSpPr>
                <p:cNvPr id="40" name="Oval 84">
                  <a:extLst>
                    <a:ext uri="{FF2B5EF4-FFF2-40B4-BE49-F238E27FC236}">
                      <a16:creationId xmlns:a16="http://schemas.microsoft.com/office/drawing/2014/main" id="{DEDC3F1A-D780-478C-A56E-A14416258F7E}"/>
                    </a:ext>
                  </a:extLst>
                </p:cNvPr>
                <p:cNvSpPr>
                  <a:spLocks noChangeArrowheads="1"/>
                </p:cNvSpPr>
                <p:nvPr/>
              </p:nvSpPr>
              <p:spPr bwMode="auto">
                <a:xfrm>
                  <a:off x="6491288" y="6191250"/>
                  <a:ext cx="101600" cy="98425"/>
                </a:xfrm>
                <a:prstGeom prst="ellipse">
                  <a:avLst/>
                </a:pr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sp>
              <p:nvSpPr>
                <p:cNvPr id="41" name="Oval 85">
                  <a:extLst>
                    <a:ext uri="{FF2B5EF4-FFF2-40B4-BE49-F238E27FC236}">
                      <a16:creationId xmlns:a16="http://schemas.microsoft.com/office/drawing/2014/main" id="{1064F1C6-AAF9-4359-B175-C98B733D521E}"/>
                    </a:ext>
                  </a:extLst>
                </p:cNvPr>
                <p:cNvSpPr>
                  <a:spLocks noChangeArrowheads="1"/>
                </p:cNvSpPr>
                <p:nvPr/>
              </p:nvSpPr>
              <p:spPr bwMode="auto">
                <a:xfrm>
                  <a:off x="6719888" y="6330950"/>
                  <a:ext cx="98425" cy="101600"/>
                </a:xfrm>
                <a:prstGeom prst="ellipse">
                  <a:avLst/>
                </a:pr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sp>
              <p:nvSpPr>
                <p:cNvPr id="42" name="Line 86">
                  <a:extLst>
                    <a:ext uri="{FF2B5EF4-FFF2-40B4-BE49-F238E27FC236}">
                      <a16:creationId xmlns:a16="http://schemas.microsoft.com/office/drawing/2014/main" id="{033A4447-5CBA-4FAB-85C8-F4B6EAC32416}"/>
                    </a:ext>
                  </a:extLst>
                </p:cNvPr>
                <p:cNvSpPr>
                  <a:spLocks noChangeShapeType="1"/>
                </p:cNvSpPr>
                <p:nvPr/>
              </p:nvSpPr>
              <p:spPr bwMode="auto">
                <a:xfrm>
                  <a:off x="6583363" y="6267450"/>
                  <a:ext cx="142875" cy="88900"/>
                </a:xfrm>
                <a:prstGeom prst="line">
                  <a:avLst/>
                </a:pr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sp>
              <p:nvSpPr>
                <p:cNvPr id="43" name="Line 87">
                  <a:extLst>
                    <a:ext uri="{FF2B5EF4-FFF2-40B4-BE49-F238E27FC236}">
                      <a16:creationId xmlns:a16="http://schemas.microsoft.com/office/drawing/2014/main" id="{A712302A-487A-48F6-9075-623B25BAC97A}"/>
                    </a:ext>
                  </a:extLst>
                </p:cNvPr>
                <p:cNvSpPr>
                  <a:spLocks noChangeShapeType="1"/>
                </p:cNvSpPr>
                <p:nvPr/>
              </p:nvSpPr>
              <p:spPr bwMode="auto">
                <a:xfrm flipV="1">
                  <a:off x="6583363" y="6130925"/>
                  <a:ext cx="142875" cy="82550"/>
                </a:xfrm>
                <a:prstGeom prst="line">
                  <a:avLst/>
                </a:pr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grpSp>
        </p:grpSp>
        <p:grpSp>
          <p:nvGrpSpPr>
            <p:cNvPr id="44" name="组合 43">
              <a:extLst>
                <a:ext uri="{FF2B5EF4-FFF2-40B4-BE49-F238E27FC236}">
                  <a16:creationId xmlns:a16="http://schemas.microsoft.com/office/drawing/2014/main" id="{0CEC8D17-507B-4783-94C5-256C39021C33}"/>
                </a:ext>
              </a:extLst>
            </p:cNvPr>
            <p:cNvGrpSpPr/>
            <p:nvPr/>
          </p:nvGrpSpPr>
          <p:grpSpPr>
            <a:xfrm>
              <a:off x="5449913" y="2475796"/>
              <a:ext cx="453458" cy="451414"/>
              <a:chOff x="7642369" y="3368641"/>
              <a:chExt cx="614208" cy="614207"/>
            </a:xfrm>
            <a:solidFill>
              <a:srgbClr val="6964A0"/>
            </a:solidFill>
          </p:grpSpPr>
          <p:sp>
            <p:nvSpPr>
              <p:cNvPr id="45" name="椭圆 44">
                <a:extLst>
                  <a:ext uri="{FF2B5EF4-FFF2-40B4-BE49-F238E27FC236}">
                    <a16:creationId xmlns:a16="http://schemas.microsoft.com/office/drawing/2014/main" id="{12FD74B3-6F9F-4A34-95B9-3BB279134021}"/>
                  </a:ext>
                </a:extLst>
              </p:cNvPr>
              <p:cNvSpPr/>
              <p:nvPr/>
            </p:nvSpPr>
            <p:spPr>
              <a:xfrm>
                <a:off x="7642369" y="3368641"/>
                <a:ext cx="614208" cy="6142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6" name="Freeform 88">
                <a:extLst>
                  <a:ext uri="{FF2B5EF4-FFF2-40B4-BE49-F238E27FC236}">
                    <a16:creationId xmlns:a16="http://schemas.microsoft.com/office/drawing/2014/main" id="{13233C6C-A823-41DD-82D4-9052F31FACAA}"/>
                  </a:ext>
                </a:extLst>
              </p:cNvPr>
              <p:cNvSpPr>
                <a:spLocks noEditPoints="1"/>
              </p:cNvSpPr>
              <p:nvPr/>
            </p:nvSpPr>
            <p:spPr bwMode="auto">
              <a:xfrm>
                <a:off x="7851418" y="3512320"/>
                <a:ext cx="196109" cy="326849"/>
              </a:xfrm>
              <a:custGeom>
                <a:avLst/>
                <a:gdLst>
                  <a:gd name="T0" fmla="*/ 36 w 72"/>
                  <a:gd name="T1" fmla="*/ 0 h 120"/>
                  <a:gd name="T2" fmla="*/ 0 w 72"/>
                  <a:gd name="T3" fmla="*/ 36 h 120"/>
                  <a:gd name="T4" fmla="*/ 0 w 72"/>
                  <a:gd name="T5" fmla="*/ 84 h 120"/>
                  <a:gd name="T6" fmla="*/ 36 w 72"/>
                  <a:gd name="T7" fmla="*/ 120 h 120"/>
                  <a:gd name="T8" fmla="*/ 72 w 72"/>
                  <a:gd name="T9" fmla="*/ 84 h 120"/>
                  <a:gd name="T10" fmla="*/ 72 w 72"/>
                  <a:gd name="T11" fmla="*/ 36 h 120"/>
                  <a:gd name="T12" fmla="*/ 36 w 72"/>
                  <a:gd name="T13" fmla="*/ 0 h 120"/>
                  <a:gd name="T14" fmla="*/ 43 w 72"/>
                  <a:gd name="T15" fmla="*/ 41 h 120"/>
                  <a:gd name="T16" fmla="*/ 37 w 72"/>
                  <a:gd name="T17" fmla="*/ 47 h 120"/>
                  <a:gd name="T18" fmla="*/ 31 w 72"/>
                  <a:gd name="T19" fmla="*/ 41 h 120"/>
                  <a:gd name="T20" fmla="*/ 31 w 72"/>
                  <a:gd name="T21" fmla="*/ 29 h 120"/>
                  <a:gd name="T22" fmla="*/ 37 w 72"/>
                  <a:gd name="T23" fmla="*/ 23 h 120"/>
                  <a:gd name="T24" fmla="*/ 43 w 72"/>
                  <a:gd name="T25" fmla="*/ 29 h 120"/>
                  <a:gd name="T26" fmla="*/ 43 w 72"/>
                  <a:gd name="T27" fmla="*/ 4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120">
                    <a:moveTo>
                      <a:pt x="36" y="0"/>
                    </a:moveTo>
                    <a:cubicBezTo>
                      <a:pt x="17" y="0"/>
                      <a:pt x="0" y="16"/>
                      <a:pt x="0" y="36"/>
                    </a:cubicBezTo>
                    <a:cubicBezTo>
                      <a:pt x="0" y="84"/>
                      <a:pt x="0" y="84"/>
                      <a:pt x="0" y="84"/>
                    </a:cubicBezTo>
                    <a:cubicBezTo>
                      <a:pt x="0" y="104"/>
                      <a:pt x="17" y="120"/>
                      <a:pt x="36" y="120"/>
                    </a:cubicBezTo>
                    <a:cubicBezTo>
                      <a:pt x="56" y="120"/>
                      <a:pt x="72" y="104"/>
                      <a:pt x="72" y="84"/>
                    </a:cubicBezTo>
                    <a:cubicBezTo>
                      <a:pt x="72" y="36"/>
                      <a:pt x="72" y="36"/>
                      <a:pt x="72" y="36"/>
                    </a:cubicBezTo>
                    <a:cubicBezTo>
                      <a:pt x="72" y="16"/>
                      <a:pt x="56" y="0"/>
                      <a:pt x="36" y="0"/>
                    </a:cubicBezTo>
                    <a:close/>
                    <a:moveTo>
                      <a:pt x="43" y="41"/>
                    </a:moveTo>
                    <a:cubicBezTo>
                      <a:pt x="43" y="44"/>
                      <a:pt x="40" y="47"/>
                      <a:pt x="37" y="47"/>
                    </a:cubicBezTo>
                    <a:cubicBezTo>
                      <a:pt x="34" y="47"/>
                      <a:pt x="31" y="44"/>
                      <a:pt x="31" y="41"/>
                    </a:cubicBezTo>
                    <a:cubicBezTo>
                      <a:pt x="31" y="29"/>
                      <a:pt x="31" y="29"/>
                      <a:pt x="31" y="29"/>
                    </a:cubicBezTo>
                    <a:cubicBezTo>
                      <a:pt x="31" y="25"/>
                      <a:pt x="34" y="23"/>
                      <a:pt x="37" y="23"/>
                    </a:cubicBezTo>
                    <a:cubicBezTo>
                      <a:pt x="40" y="23"/>
                      <a:pt x="43" y="25"/>
                      <a:pt x="43" y="29"/>
                    </a:cubicBezTo>
                    <a:lnTo>
                      <a:pt x="43" y="41"/>
                    </a:lnTo>
                    <a:close/>
                  </a:path>
                </a:pathLst>
              </a:cu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grpSp>
        <p:grpSp>
          <p:nvGrpSpPr>
            <p:cNvPr id="47" name="组合 46">
              <a:extLst>
                <a:ext uri="{FF2B5EF4-FFF2-40B4-BE49-F238E27FC236}">
                  <a16:creationId xmlns:a16="http://schemas.microsoft.com/office/drawing/2014/main" id="{486607FD-E218-4DB4-A646-14FAA566BCCE}"/>
                </a:ext>
              </a:extLst>
            </p:cNvPr>
            <p:cNvGrpSpPr/>
            <p:nvPr/>
          </p:nvGrpSpPr>
          <p:grpSpPr>
            <a:xfrm>
              <a:off x="4776035" y="3655510"/>
              <a:ext cx="453458" cy="451414"/>
              <a:chOff x="6715633" y="4973796"/>
              <a:chExt cx="614208" cy="614207"/>
            </a:xfrm>
            <a:solidFill>
              <a:srgbClr val="6964A0"/>
            </a:solidFill>
          </p:grpSpPr>
          <p:sp>
            <p:nvSpPr>
              <p:cNvPr id="48" name="椭圆 47">
                <a:extLst>
                  <a:ext uri="{FF2B5EF4-FFF2-40B4-BE49-F238E27FC236}">
                    <a16:creationId xmlns:a16="http://schemas.microsoft.com/office/drawing/2014/main" id="{7C62F629-AC7B-4253-A7A9-3262E11F4ED0}"/>
                  </a:ext>
                </a:extLst>
              </p:cNvPr>
              <p:cNvSpPr/>
              <p:nvPr/>
            </p:nvSpPr>
            <p:spPr>
              <a:xfrm>
                <a:off x="6715633" y="4973796"/>
                <a:ext cx="614208" cy="6142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9" name="Freeform 95">
                <a:extLst>
                  <a:ext uri="{FF2B5EF4-FFF2-40B4-BE49-F238E27FC236}">
                    <a16:creationId xmlns:a16="http://schemas.microsoft.com/office/drawing/2014/main" id="{7432A049-D2C6-46B8-A43B-1074172241DF}"/>
                  </a:ext>
                </a:extLst>
              </p:cNvPr>
              <p:cNvSpPr/>
              <p:nvPr/>
            </p:nvSpPr>
            <p:spPr bwMode="auto">
              <a:xfrm>
                <a:off x="6859313" y="5117475"/>
                <a:ext cx="326848" cy="326849"/>
              </a:xfrm>
              <a:custGeom>
                <a:avLst/>
                <a:gdLst>
                  <a:gd name="T0" fmla="*/ 134 w 240"/>
                  <a:gd name="T1" fmla="*/ 240 h 240"/>
                  <a:gd name="T2" fmla="*/ 240 w 240"/>
                  <a:gd name="T3" fmla="*/ 0 h 240"/>
                  <a:gd name="T4" fmla="*/ 0 w 240"/>
                  <a:gd name="T5" fmla="*/ 106 h 240"/>
                  <a:gd name="T6" fmla="*/ 118 w 240"/>
                  <a:gd name="T7" fmla="*/ 122 h 240"/>
                  <a:gd name="T8" fmla="*/ 134 w 240"/>
                  <a:gd name="T9" fmla="*/ 240 h 240"/>
                </a:gdLst>
                <a:ahLst/>
                <a:cxnLst>
                  <a:cxn ang="0">
                    <a:pos x="T0" y="T1"/>
                  </a:cxn>
                  <a:cxn ang="0">
                    <a:pos x="T2" y="T3"/>
                  </a:cxn>
                  <a:cxn ang="0">
                    <a:pos x="T4" y="T5"/>
                  </a:cxn>
                  <a:cxn ang="0">
                    <a:pos x="T6" y="T7"/>
                  </a:cxn>
                  <a:cxn ang="0">
                    <a:pos x="T8" y="T9"/>
                  </a:cxn>
                </a:cxnLst>
                <a:rect l="0" t="0" r="r" b="b"/>
                <a:pathLst>
                  <a:path w="240" h="240">
                    <a:moveTo>
                      <a:pt x="134" y="240"/>
                    </a:moveTo>
                    <a:lnTo>
                      <a:pt x="240" y="0"/>
                    </a:lnTo>
                    <a:lnTo>
                      <a:pt x="0" y="106"/>
                    </a:lnTo>
                    <a:lnTo>
                      <a:pt x="118" y="122"/>
                    </a:lnTo>
                    <a:lnTo>
                      <a:pt x="134" y="240"/>
                    </a:lnTo>
                    <a:close/>
                  </a:path>
                </a:pathLst>
              </a:cu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grpSp>
        <p:grpSp>
          <p:nvGrpSpPr>
            <p:cNvPr id="50" name="组合 49">
              <a:extLst>
                <a:ext uri="{FF2B5EF4-FFF2-40B4-BE49-F238E27FC236}">
                  <a16:creationId xmlns:a16="http://schemas.microsoft.com/office/drawing/2014/main" id="{7A1A9086-2377-47FE-A215-0ED576A7B882}"/>
                </a:ext>
              </a:extLst>
            </p:cNvPr>
            <p:cNvGrpSpPr/>
            <p:nvPr/>
          </p:nvGrpSpPr>
          <p:grpSpPr>
            <a:xfrm>
              <a:off x="3407651" y="3655510"/>
              <a:ext cx="453458" cy="451414"/>
              <a:chOff x="4862160" y="4973796"/>
              <a:chExt cx="614208" cy="614207"/>
            </a:xfrm>
            <a:solidFill>
              <a:srgbClr val="6964A0"/>
            </a:solidFill>
          </p:grpSpPr>
          <p:sp>
            <p:nvSpPr>
              <p:cNvPr id="51" name="椭圆 50">
                <a:extLst>
                  <a:ext uri="{FF2B5EF4-FFF2-40B4-BE49-F238E27FC236}">
                    <a16:creationId xmlns:a16="http://schemas.microsoft.com/office/drawing/2014/main" id="{EB4BB5F6-C1A2-438E-992D-BC60EE15EBB2}"/>
                  </a:ext>
                </a:extLst>
              </p:cNvPr>
              <p:cNvSpPr/>
              <p:nvPr/>
            </p:nvSpPr>
            <p:spPr>
              <a:xfrm>
                <a:off x="4862160" y="4973796"/>
                <a:ext cx="614208" cy="6142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2" name="组合 51">
                <a:extLst>
                  <a:ext uri="{FF2B5EF4-FFF2-40B4-BE49-F238E27FC236}">
                    <a16:creationId xmlns:a16="http://schemas.microsoft.com/office/drawing/2014/main" id="{8E57E4B4-5DEB-4441-9437-8A15E80A464D}"/>
                  </a:ext>
                </a:extLst>
              </p:cNvPr>
              <p:cNvGrpSpPr/>
              <p:nvPr/>
            </p:nvGrpSpPr>
            <p:grpSpPr>
              <a:xfrm>
                <a:off x="5005840" y="5151522"/>
                <a:ext cx="326848" cy="258755"/>
                <a:chOff x="7591425" y="4687888"/>
                <a:chExt cx="381000" cy="301625"/>
              </a:xfrm>
              <a:grpFill/>
            </p:grpSpPr>
            <p:sp>
              <p:nvSpPr>
                <p:cNvPr id="53" name="Freeform 113">
                  <a:extLst>
                    <a:ext uri="{FF2B5EF4-FFF2-40B4-BE49-F238E27FC236}">
                      <a16:creationId xmlns:a16="http://schemas.microsoft.com/office/drawing/2014/main" id="{27040594-8EDE-415C-BA32-01C51932B9A1}"/>
                    </a:ext>
                  </a:extLst>
                </p:cNvPr>
                <p:cNvSpPr/>
                <p:nvPr/>
              </p:nvSpPr>
              <p:spPr bwMode="auto">
                <a:xfrm>
                  <a:off x="7591425" y="4687888"/>
                  <a:ext cx="361950" cy="301625"/>
                </a:xfrm>
                <a:custGeom>
                  <a:avLst/>
                  <a:gdLst>
                    <a:gd name="T0" fmla="*/ 67 w 114"/>
                    <a:gd name="T1" fmla="*/ 88 h 95"/>
                    <a:gd name="T2" fmla="*/ 57 w 114"/>
                    <a:gd name="T3" fmla="*/ 88 h 95"/>
                    <a:gd name="T4" fmla="*/ 37 w 114"/>
                    <a:gd name="T5" fmla="*/ 86 h 95"/>
                    <a:gd name="T6" fmla="*/ 19 w 114"/>
                    <a:gd name="T7" fmla="*/ 94 h 95"/>
                    <a:gd name="T8" fmla="*/ 21 w 114"/>
                    <a:gd name="T9" fmla="*/ 79 h 95"/>
                    <a:gd name="T10" fmla="*/ 0 w 114"/>
                    <a:gd name="T11" fmla="*/ 44 h 95"/>
                    <a:gd name="T12" fmla="*/ 57 w 114"/>
                    <a:gd name="T13" fmla="*/ 0 h 95"/>
                    <a:gd name="T14" fmla="*/ 114 w 114"/>
                    <a:gd name="T15" fmla="*/ 44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95">
                      <a:moveTo>
                        <a:pt x="67" y="88"/>
                      </a:moveTo>
                      <a:cubicBezTo>
                        <a:pt x="64" y="88"/>
                        <a:pt x="60" y="88"/>
                        <a:pt x="57" y="88"/>
                      </a:cubicBezTo>
                      <a:cubicBezTo>
                        <a:pt x="51" y="88"/>
                        <a:pt x="42" y="87"/>
                        <a:pt x="37" y="86"/>
                      </a:cubicBezTo>
                      <a:cubicBezTo>
                        <a:pt x="33" y="85"/>
                        <a:pt x="29" y="95"/>
                        <a:pt x="19" y="94"/>
                      </a:cubicBezTo>
                      <a:cubicBezTo>
                        <a:pt x="19" y="94"/>
                        <a:pt x="28" y="82"/>
                        <a:pt x="21" y="79"/>
                      </a:cubicBezTo>
                      <a:cubicBezTo>
                        <a:pt x="8" y="71"/>
                        <a:pt x="0" y="58"/>
                        <a:pt x="0" y="44"/>
                      </a:cubicBezTo>
                      <a:cubicBezTo>
                        <a:pt x="0" y="20"/>
                        <a:pt x="26" y="0"/>
                        <a:pt x="57" y="0"/>
                      </a:cubicBezTo>
                      <a:cubicBezTo>
                        <a:pt x="89" y="0"/>
                        <a:pt x="114" y="20"/>
                        <a:pt x="114" y="44"/>
                      </a:cubicBezTo>
                    </a:path>
                  </a:pathLst>
                </a:cu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sp>
              <p:nvSpPr>
                <p:cNvPr id="54" name="Freeform 114">
                  <a:extLst>
                    <a:ext uri="{FF2B5EF4-FFF2-40B4-BE49-F238E27FC236}">
                      <a16:creationId xmlns:a16="http://schemas.microsoft.com/office/drawing/2014/main" id="{609CDC56-375B-4EA7-9485-E3CEC566FBE5}"/>
                    </a:ext>
                  </a:extLst>
                </p:cNvPr>
                <p:cNvSpPr/>
                <p:nvPr/>
              </p:nvSpPr>
              <p:spPr bwMode="auto">
                <a:xfrm>
                  <a:off x="7731125" y="4786313"/>
                  <a:ext cx="241300" cy="203200"/>
                </a:xfrm>
                <a:custGeom>
                  <a:avLst/>
                  <a:gdLst>
                    <a:gd name="T0" fmla="*/ 0 w 76"/>
                    <a:gd name="T1" fmla="*/ 30 h 64"/>
                    <a:gd name="T2" fmla="*/ 38 w 76"/>
                    <a:gd name="T3" fmla="*/ 59 h 64"/>
                    <a:gd name="T4" fmla="*/ 52 w 76"/>
                    <a:gd name="T5" fmla="*/ 58 h 64"/>
                    <a:gd name="T6" fmla="*/ 64 w 76"/>
                    <a:gd name="T7" fmla="*/ 63 h 64"/>
                    <a:gd name="T8" fmla="*/ 62 w 76"/>
                    <a:gd name="T9" fmla="*/ 53 h 64"/>
                    <a:gd name="T10" fmla="*/ 76 w 76"/>
                    <a:gd name="T11" fmla="*/ 30 h 64"/>
                    <a:gd name="T12" fmla="*/ 38 w 76"/>
                    <a:gd name="T13" fmla="*/ 0 h 64"/>
                    <a:gd name="T14" fmla="*/ 0 w 76"/>
                    <a:gd name="T15" fmla="*/ 3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64">
                      <a:moveTo>
                        <a:pt x="0" y="30"/>
                      </a:moveTo>
                      <a:cubicBezTo>
                        <a:pt x="0" y="46"/>
                        <a:pt x="17" y="59"/>
                        <a:pt x="38" y="59"/>
                      </a:cubicBezTo>
                      <a:cubicBezTo>
                        <a:pt x="42" y="59"/>
                        <a:pt x="48" y="58"/>
                        <a:pt x="52" y="58"/>
                      </a:cubicBezTo>
                      <a:cubicBezTo>
                        <a:pt x="54" y="57"/>
                        <a:pt x="57" y="64"/>
                        <a:pt x="64" y="63"/>
                      </a:cubicBezTo>
                      <a:cubicBezTo>
                        <a:pt x="64" y="63"/>
                        <a:pt x="58" y="55"/>
                        <a:pt x="62" y="53"/>
                      </a:cubicBezTo>
                      <a:cubicBezTo>
                        <a:pt x="71" y="47"/>
                        <a:pt x="76" y="39"/>
                        <a:pt x="76" y="30"/>
                      </a:cubicBezTo>
                      <a:cubicBezTo>
                        <a:pt x="76" y="13"/>
                        <a:pt x="59" y="0"/>
                        <a:pt x="38" y="0"/>
                      </a:cubicBezTo>
                      <a:cubicBezTo>
                        <a:pt x="17" y="0"/>
                        <a:pt x="0" y="13"/>
                        <a:pt x="0" y="30"/>
                      </a:cubicBezTo>
                      <a:close/>
                    </a:path>
                  </a:pathLst>
                </a:custGeom>
                <a:grpFill/>
                <a:ln w="25400" cap="rnd">
                  <a:solidFill>
                    <a:schemeClr val="bg1"/>
                  </a:solidFill>
                  <a:prstDash val="solid"/>
                  <a:round/>
                </a:ln>
              </p:spPr>
              <p:txBody>
                <a:bodyPr vert="horz" wrap="square" lIns="91440" tIns="45720" rIns="91440" bIns="45720" numCol="1" anchor="t" anchorCtr="0" compatLnSpc="1"/>
                <a:lstStyle/>
                <a:p>
                  <a:endParaRPr lang="zh-CN" altLang="en-US"/>
                </a:p>
              </p:txBody>
            </p:sp>
          </p:grpSp>
        </p:grpSp>
        <p:sp>
          <p:nvSpPr>
            <p:cNvPr id="2" name="矩形 1">
              <a:extLst>
                <a:ext uri="{FF2B5EF4-FFF2-40B4-BE49-F238E27FC236}">
                  <a16:creationId xmlns:a16="http://schemas.microsoft.com/office/drawing/2014/main" id="{F9BA93B4-B563-46AC-B28D-C0C60B5DCEE5}"/>
                </a:ext>
              </a:extLst>
            </p:cNvPr>
            <p:cNvSpPr/>
            <p:nvPr/>
          </p:nvSpPr>
          <p:spPr>
            <a:xfrm>
              <a:off x="5276532" y="1352511"/>
              <a:ext cx="800219" cy="338554"/>
            </a:xfrm>
            <a:prstGeom prst="rect">
              <a:avLst/>
            </a:prstGeom>
          </p:spPr>
          <p:txBody>
            <a:bodyPr wrap="none">
              <a:spAutoFit/>
            </a:bodyPr>
            <a:lstStyle/>
            <a:p>
              <a:r>
                <a:rPr lang="zh-CN" altLang="en-US" sz="1600" dirty="0">
                  <a:latin typeface="微软雅黑" panose="020B0503020204020204" pitchFamily="34" charset="-122"/>
                  <a:ea typeface="微软雅黑" panose="020B0503020204020204" pitchFamily="34" charset="-122"/>
                </a:rPr>
                <a:t>时效性</a:t>
              </a:r>
              <a:endParaRPr lang="zh-CN" altLang="en-US" dirty="0"/>
            </a:p>
          </p:txBody>
        </p:sp>
        <p:sp>
          <p:nvSpPr>
            <p:cNvPr id="3" name="矩形 2">
              <a:extLst>
                <a:ext uri="{FF2B5EF4-FFF2-40B4-BE49-F238E27FC236}">
                  <a16:creationId xmlns:a16="http://schemas.microsoft.com/office/drawing/2014/main" id="{215762FF-0DB4-4BA4-8B35-801DC7D8B496}"/>
                </a:ext>
              </a:extLst>
            </p:cNvPr>
            <p:cNvSpPr/>
            <p:nvPr/>
          </p:nvSpPr>
          <p:spPr>
            <a:xfrm>
              <a:off x="2535508" y="1342070"/>
              <a:ext cx="800219" cy="338554"/>
            </a:xfrm>
            <a:prstGeom prst="rect">
              <a:avLst/>
            </a:prstGeom>
          </p:spPr>
          <p:txBody>
            <a:bodyPr wrap="none">
              <a:spAutoFit/>
            </a:bodyPr>
            <a:lstStyle/>
            <a:p>
              <a:r>
                <a:rPr lang="zh-CN" altLang="en-US" sz="1600" dirty="0">
                  <a:latin typeface="微软雅黑" panose="020B0503020204020204" pitchFamily="34" charset="-122"/>
                  <a:ea typeface="微软雅黑" panose="020B0503020204020204" pitchFamily="34" charset="-122"/>
                </a:rPr>
                <a:t>共享性</a:t>
              </a:r>
              <a:endParaRPr lang="zh-CN" altLang="en-US" dirty="0"/>
            </a:p>
          </p:txBody>
        </p:sp>
        <p:sp>
          <p:nvSpPr>
            <p:cNvPr id="5" name="矩形 4">
              <a:extLst>
                <a:ext uri="{FF2B5EF4-FFF2-40B4-BE49-F238E27FC236}">
                  <a16:creationId xmlns:a16="http://schemas.microsoft.com/office/drawing/2014/main" id="{435D629A-B294-4CF1-BB35-051AAF7C67CC}"/>
                </a:ext>
              </a:extLst>
            </p:cNvPr>
            <p:cNvSpPr/>
            <p:nvPr/>
          </p:nvSpPr>
          <p:spPr>
            <a:xfrm>
              <a:off x="5294335" y="3742967"/>
              <a:ext cx="1005403" cy="338554"/>
            </a:xfrm>
            <a:prstGeom prst="rect">
              <a:avLst/>
            </a:prstGeom>
          </p:spPr>
          <p:txBody>
            <a:bodyPr wrap="none">
              <a:spAutoFit/>
            </a:bodyPr>
            <a:lstStyle/>
            <a:p>
              <a:r>
                <a:rPr lang="zh-CN" altLang="en-US" sz="1600" dirty="0">
                  <a:latin typeface="微软雅黑" panose="020B0503020204020204" pitchFamily="34" charset="-122"/>
                  <a:ea typeface="微软雅黑" panose="020B0503020204020204" pitchFamily="34" charset="-122"/>
                </a:rPr>
                <a:t>不同一性</a:t>
              </a:r>
              <a:endParaRPr lang="zh-CN" altLang="en-US" dirty="0"/>
            </a:p>
          </p:txBody>
        </p:sp>
        <p:sp>
          <p:nvSpPr>
            <p:cNvPr id="6" name="矩形 5">
              <a:extLst>
                <a:ext uri="{FF2B5EF4-FFF2-40B4-BE49-F238E27FC236}">
                  <a16:creationId xmlns:a16="http://schemas.microsoft.com/office/drawing/2014/main" id="{E530A440-0B3F-4507-B81F-C980DC464E3D}"/>
                </a:ext>
              </a:extLst>
            </p:cNvPr>
            <p:cNvSpPr/>
            <p:nvPr/>
          </p:nvSpPr>
          <p:spPr>
            <a:xfrm>
              <a:off x="958953" y="3716105"/>
              <a:ext cx="2441694" cy="338554"/>
            </a:xfrm>
            <a:prstGeom prst="rect">
              <a:avLst/>
            </a:prstGeom>
          </p:spPr>
          <p:txBody>
            <a:bodyPr wrap="none">
              <a:spAutoFit/>
            </a:bodyPr>
            <a:lstStyle/>
            <a:p>
              <a:r>
                <a:rPr lang="zh-CN" altLang="en-US" sz="1600" dirty="0">
                  <a:latin typeface="微软雅黑" panose="020B0503020204020204" pitchFamily="34" charset="-122"/>
                  <a:ea typeface="微软雅黑" panose="020B0503020204020204" pitchFamily="34" charset="-122"/>
                </a:rPr>
                <a:t>生产和使用中的不可分性</a:t>
              </a:r>
              <a:endParaRPr lang="zh-CN" altLang="en-US" dirty="0"/>
            </a:p>
          </p:txBody>
        </p:sp>
        <p:sp>
          <p:nvSpPr>
            <p:cNvPr id="8" name="矩形 7">
              <a:extLst>
                <a:ext uri="{FF2B5EF4-FFF2-40B4-BE49-F238E27FC236}">
                  <a16:creationId xmlns:a16="http://schemas.microsoft.com/office/drawing/2014/main" id="{A849A802-D55D-4450-9320-6BACB18A5A0B}"/>
                </a:ext>
              </a:extLst>
            </p:cNvPr>
            <p:cNvSpPr/>
            <p:nvPr/>
          </p:nvSpPr>
          <p:spPr>
            <a:xfrm>
              <a:off x="1807212" y="2576265"/>
              <a:ext cx="800219" cy="338554"/>
            </a:xfrm>
            <a:prstGeom prst="rect">
              <a:avLst/>
            </a:prstGeom>
          </p:spPr>
          <p:txBody>
            <a:bodyPr wrap="none">
              <a:spAutoFit/>
            </a:bodyPr>
            <a:lstStyle/>
            <a:p>
              <a:r>
                <a:rPr lang="zh-CN" altLang="en-US" sz="1600" dirty="0">
                  <a:latin typeface="微软雅黑" panose="020B0503020204020204" pitchFamily="34" charset="-122"/>
                  <a:ea typeface="微软雅黑" panose="020B0503020204020204" pitchFamily="34" charset="-122"/>
                </a:rPr>
                <a:t>驾驭性</a:t>
              </a:r>
              <a:endParaRPr lang="zh-CN" altLang="en-US" dirty="0"/>
            </a:p>
          </p:txBody>
        </p:sp>
        <p:sp>
          <p:nvSpPr>
            <p:cNvPr id="55" name="矩形 54">
              <a:extLst>
                <a:ext uri="{FF2B5EF4-FFF2-40B4-BE49-F238E27FC236}">
                  <a16:creationId xmlns:a16="http://schemas.microsoft.com/office/drawing/2014/main" id="{E1DE8708-CE64-43A2-8557-4B69D1A720CA}"/>
                </a:ext>
              </a:extLst>
            </p:cNvPr>
            <p:cNvSpPr/>
            <p:nvPr/>
          </p:nvSpPr>
          <p:spPr>
            <a:xfrm>
              <a:off x="5903371" y="2550081"/>
              <a:ext cx="1620957" cy="338554"/>
            </a:xfrm>
            <a:prstGeom prst="rect">
              <a:avLst/>
            </a:prstGeom>
          </p:spPr>
          <p:txBody>
            <a:bodyPr wrap="none">
              <a:spAutoFit/>
            </a:bodyPr>
            <a:lstStyle/>
            <a:p>
              <a:r>
                <a:rPr lang="zh-CN" altLang="en-US" sz="1600" dirty="0">
                  <a:latin typeface="微软雅黑" panose="020B0503020204020204" pitchFamily="34" charset="-122"/>
                  <a:ea typeface="微软雅黑" panose="020B0503020204020204" pitchFamily="34" charset="-122"/>
                </a:rPr>
                <a:t>累积性与再生性</a:t>
              </a:r>
              <a:endParaRPr lang="zh-CN" altLang="en-US" dirty="0"/>
            </a:p>
          </p:txBody>
        </p:sp>
        <p:sp>
          <p:nvSpPr>
            <p:cNvPr id="56" name="矩形 55">
              <a:extLst>
                <a:ext uri="{FF2B5EF4-FFF2-40B4-BE49-F238E27FC236}">
                  <a16:creationId xmlns:a16="http://schemas.microsoft.com/office/drawing/2014/main" id="{0537CCA7-6893-40F8-B25B-CDAA80B1F62D}"/>
                </a:ext>
              </a:extLst>
            </p:cNvPr>
            <p:cNvSpPr/>
            <p:nvPr/>
          </p:nvSpPr>
          <p:spPr>
            <a:xfrm>
              <a:off x="3540338" y="2391599"/>
              <a:ext cx="1546153" cy="707886"/>
            </a:xfrm>
            <a:prstGeom prst="rect">
              <a:avLst/>
            </a:prstGeom>
          </p:spPr>
          <p:txBody>
            <a:bodyPr wrap="square">
              <a:spAutoFit/>
            </a:bodyPr>
            <a:lstStyle/>
            <a:p>
              <a:pPr algn="ctr"/>
              <a:r>
                <a:rPr lang="zh-CN" altLang="en-US" sz="2000" b="1" dirty="0">
                  <a:solidFill>
                    <a:srgbClr val="6964A0"/>
                  </a:solidFill>
                  <a:latin typeface="微软雅黑" panose="020B0503020204020204" pitchFamily="34" charset="-122"/>
                  <a:ea typeface="微软雅黑" panose="020B0503020204020204" pitchFamily="34" charset="-122"/>
                </a:rPr>
                <a:t>信息资源的特殊性</a:t>
              </a:r>
              <a:endParaRPr lang="zh-CN" altLang="en-US" sz="2000" b="1" dirty="0">
                <a:solidFill>
                  <a:srgbClr val="6964A0"/>
                </a:solidFill>
              </a:endParaRPr>
            </a:p>
          </p:txBody>
        </p:sp>
      </p:grpSp>
    </p:spTree>
    <p:extLst>
      <p:ext uri="{BB962C8B-B14F-4D97-AF65-F5344CB8AC3E}">
        <p14:creationId xmlns:p14="http://schemas.microsoft.com/office/powerpoint/2010/main" val="22472535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211710"/>
            <a:ext cx="7756767" cy="861003"/>
          </a:xfrm>
        </p:spPr>
        <p:txBody>
          <a:bodyPr>
            <a:normAutofit/>
          </a:bodyPr>
          <a:lstStyle/>
          <a:p>
            <a:pPr>
              <a:lnSpc>
                <a:spcPct val="150000"/>
              </a:lnSpc>
            </a:pPr>
            <a:r>
              <a:rPr lang="en-US" altLang="zh-CN" sz="2800" b="1" dirty="0">
                <a:latin typeface="Times New Roman" panose="02020603050405020304" pitchFamily="18" charset="0"/>
                <a:ea typeface="华文中宋" panose="02010600040101010101" pitchFamily="2" charset="-122"/>
                <a:cs typeface="Times New Roman" panose="02020603050405020304" pitchFamily="18" charset="0"/>
              </a:rPr>
              <a:t>1.3 </a:t>
            </a:r>
            <a:r>
              <a:rPr lang="zh-CN" altLang="en-US" sz="2800" b="1" dirty="0">
                <a:latin typeface="Times New Roman" panose="02020603050405020304" pitchFamily="18" charset="0"/>
                <a:ea typeface="华文中宋" panose="02010600040101010101" pitchFamily="2" charset="-122"/>
                <a:cs typeface="Times New Roman" panose="02020603050405020304" pitchFamily="18" charset="0"/>
              </a:rPr>
              <a:t>信息资源管理</a:t>
            </a:r>
          </a:p>
        </p:txBody>
      </p:sp>
      <p:pic>
        <p:nvPicPr>
          <p:cNvPr id="3" name="图片 9"/>
          <p:cNvPicPr>
            <a:picLocks noChangeAspect="1"/>
          </p:cNvPicPr>
          <p:nvPr/>
        </p:nvPicPr>
        <p:blipFill>
          <a:blip r:embed="rId2" cstate="print"/>
          <a:srcRect/>
          <a:stretch>
            <a:fillRect/>
          </a:stretch>
        </p:blipFill>
        <p:spPr bwMode="auto">
          <a:xfrm>
            <a:off x="8140499" y="195486"/>
            <a:ext cx="552450" cy="697706"/>
          </a:xfrm>
          <a:prstGeom prst="rect">
            <a:avLst/>
          </a:prstGeom>
          <a:noFill/>
          <a:ln w="9525">
            <a:noFill/>
            <a:miter lim="800000"/>
            <a:headEnd/>
            <a:tailEnd/>
          </a:ln>
        </p:spPr>
      </p:pic>
    </p:spTree>
    <p:extLst>
      <p:ext uri="{BB962C8B-B14F-4D97-AF65-F5344CB8AC3E}">
        <p14:creationId xmlns:p14="http://schemas.microsoft.com/office/powerpoint/2010/main" val="9855806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5" name="Rectangle 70">
            <a:extLst>
              <a:ext uri="{FF2B5EF4-FFF2-40B4-BE49-F238E27FC236}">
                <a16:creationId xmlns:a16="http://schemas.microsoft.com/office/drawing/2014/main" id="{E3E375AE-652E-4099-8EB7-5BB501EC8A4D}"/>
              </a:ext>
            </a:extLst>
          </p:cNvPr>
          <p:cNvSpPr>
            <a:spLocks noChangeArrowheads="1"/>
          </p:cNvSpPr>
          <p:nvPr/>
        </p:nvSpPr>
        <p:spPr bwMode="auto">
          <a:xfrm>
            <a:off x="1877544" y="1610844"/>
            <a:ext cx="106631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2813"/>
            <a:r>
              <a:rPr lang="zh-CN" altLang="en-US" sz="1600" b="1" noProof="1">
                <a:solidFill>
                  <a:prstClr val="black"/>
                </a:solidFill>
                <a:latin typeface="微软雅黑" panose="020B0503020204020204" pitchFamily="34" charset="-122"/>
                <a:ea typeface="微软雅黑" panose="020B0503020204020204" pitchFamily="34" charset="-122"/>
                <a:cs typeface="Lato Light" pitchFamily="34" charset="0"/>
              </a:rPr>
              <a:t>管理哲学 </a:t>
            </a:r>
            <a:endParaRPr lang="en-US" altLang="zh-CN" sz="1600" b="1" noProof="1">
              <a:solidFill>
                <a:prstClr val="black"/>
              </a:solidFill>
              <a:latin typeface="微软雅黑" panose="020B0503020204020204" pitchFamily="34" charset="-122"/>
              <a:ea typeface="微软雅黑" panose="020B0503020204020204" pitchFamily="34" charset="-122"/>
              <a:cs typeface="Lato Light" pitchFamily="34" charset="0"/>
            </a:endParaRPr>
          </a:p>
        </p:txBody>
      </p:sp>
      <p:sp>
        <p:nvSpPr>
          <p:cNvPr id="16" name="Rectangle 23">
            <a:extLst>
              <a:ext uri="{FF2B5EF4-FFF2-40B4-BE49-F238E27FC236}">
                <a16:creationId xmlns:a16="http://schemas.microsoft.com/office/drawing/2014/main" id="{21906A80-C078-43CB-987C-4B1521925536}"/>
              </a:ext>
            </a:extLst>
          </p:cNvPr>
          <p:cNvSpPr/>
          <p:nvPr/>
        </p:nvSpPr>
        <p:spPr>
          <a:xfrm>
            <a:off x="1877544" y="1972226"/>
            <a:ext cx="6769814" cy="830997"/>
          </a:xfrm>
          <a:prstGeom prst="rect">
            <a:avLst/>
          </a:prstGeom>
        </p:spPr>
        <p:txBody>
          <a:bodyPr wrap="square">
            <a:spAutoFit/>
          </a:bodyPr>
          <a:lstStyle/>
          <a:p>
            <a:pPr algn="just">
              <a:defRPr/>
            </a:pPr>
            <a:r>
              <a:rPr lang="zh-CN" altLang="en-US" sz="1200" noProof="1">
                <a:solidFill>
                  <a:prstClr val="black"/>
                </a:solidFill>
                <a:latin typeface="微软雅黑" panose="020B0503020204020204" pitchFamily="34" charset="-122"/>
                <a:ea typeface="微软雅黑" panose="020B0503020204020204" pitchFamily="34" charset="-122"/>
              </a:rPr>
              <a:t>美国学者马钱德（</a:t>
            </a:r>
            <a:r>
              <a:rPr lang="en-US" altLang="zh-CN" sz="1200" noProof="1">
                <a:solidFill>
                  <a:prstClr val="black"/>
                </a:solidFill>
                <a:latin typeface="微软雅黑" panose="020B0503020204020204" pitchFamily="34" charset="-122"/>
                <a:ea typeface="微软雅黑" panose="020B0503020204020204" pitchFamily="34" charset="-122"/>
              </a:rPr>
              <a:t>D.A.Marchand</a:t>
            </a:r>
            <a:r>
              <a:rPr lang="zh-CN" altLang="en-US" sz="1200" noProof="1">
                <a:solidFill>
                  <a:prstClr val="black"/>
                </a:solidFill>
                <a:latin typeface="微软雅黑" panose="020B0503020204020204" pitchFamily="34" charset="-122"/>
                <a:ea typeface="微软雅黑" panose="020B0503020204020204" pitchFamily="34" charset="-122"/>
              </a:rPr>
              <a:t>）和克雷斯莱因（</a:t>
            </a:r>
            <a:r>
              <a:rPr lang="en-US" altLang="zh-CN" sz="1200" noProof="1">
                <a:solidFill>
                  <a:prstClr val="black"/>
                </a:solidFill>
                <a:latin typeface="微软雅黑" panose="020B0503020204020204" pitchFamily="34" charset="-122"/>
                <a:ea typeface="微软雅黑" panose="020B0503020204020204" pitchFamily="34" charset="-122"/>
              </a:rPr>
              <a:t>J.C.Kresslein</a:t>
            </a:r>
            <a:r>
              <a:rPr lang="zh-CN" altLang="en-US" sz="1200" noProof="1">
                <a:solidFill>
                  <a:prstClr val="black"/>
                </a:solidFill>
                <a:latin typeface="微软雅黑" panose="020B0503020204020204" pitchFamily="34" charset="-122"/>
                <a:ea typeface="微软雅黑" panose="020B0503020204020204" pitchFamily="34" charset="-122"/>
              </a:rPr>
              <a:t>）：信息资源管理是一种对改进组织的生产率和效率有独特认识的管理哲学。</a:t>
            </a:r>
            <a:endParaRPr lang="en-US" altLang="zh-CN" sz="1200" noProof="1">
              <a:solidFill>
                <a:prstClr val="black"/>
              </a:solidFill>
              <a:latin typeface="微软雅黑" panose="020B0503020204020204" pitchFamily="34" charset="-122"/>
              <a:ea typeface="微软雅黑" panose="020B0503020204020204" pitchFamily="34" charset="-122"/>
            </a:endParaRPr>
          </a:p>
          <a:p>
            <a:pPr algn="just">
              <a:defRPr/>
            </a:pPr>
            <a:r>
              <a:rPr lang="zh-CN" altLang="en-US" sz="1200" noProof="1">
                <a:solidFill>
                  <a:prstClr val="black"/>
                </a:solidFill>
                <a:latin typeface="微软雅黑" panose="020B0503020204020204" pitchFamily="34" charset="-122"/>
                <a:ea typeface="微软雅黑" panose="020B0503020204020204" pitchFamily="34" charset="-122"/>
              </a:rPr>
              <a:t>美国另两位学者史密斯（</a:t>
            </a:r>
            <a:r>
              <a:rPr lang="en-US" altLang="zh-CN" sz="1200" noProof="1">
                <a:solidFill>
                  <a:prstClr val="black"/>
                </a:solidFill>
                <a:latin typeface="微软雅黑" panose="020B0503020204020204" pitchFamily="34" charset="-122"/>
                <a:ea typeface="微软雅黑" panose="020B0503020204020204" pitchFamily="34" charset="-122"/>
              </a:rPr>
              <a:t>N.Smith</a:t>
            </a:r>
            <a:r>
              <a:rPr lang="zh-CN" altLang="en-US" sz="1200" noProof="1">
                <a:solidFill>
                  <a:prstClr val="black"/>
                </a:solidFill>
                <a:latin typeface="微软雅黑" panose="020B0503020204020204" pitchFamily="34" charset="-122"/>
                <a:ea typeface="微软雅黑" panose="020B0503020204020204" pitchFamily="34" charset="-122"/>
              </a:rPr>
              <a:t>）和梅德利（</a:t>
            </a:r>
            <a:r>
              <a:rPr lang="en-US" altLang="zh-CN" sz="1200" noProof="1">
                <a:solidFill>
                  <a:prstClr val="black"/>
                </a:solidFill>
                <a:latin typeface="微软雅黑" panose="020B0503020204020204" pitchFamily="34" charset="-122"/>
                <a:ea typeface="微软雅黑" panose="020B0503020204020204" pitchFamily="34" charset="-122"/>
              </a:rPr>
              <a:t>B.Medley</a:t>
            </a:r>
            <a:r>
              <a:rPr lang="zh-CN" altLang="en-US" sz="1200" noProof="1">
                <a:solidFill>
                  <a:prstClr val="black"/>
                </a:solidFill>
                <a:latin typeface="微软雅黑" panose="020B0503020204020204" pitchFamily="34" charset="-122"/>
                <a:ea typeface="微软雅黑" panose="020B0503020204020204" pitchFamily="34" charset="-122"/>
              </a:rPr>
              <a:t>）：信息资源管理比管理信息系统复杂得多，它可能是整合所有学科、电子通信和商业过程的一种管理哲学。</a:t>
            </a:r>
          </a:p>
        </p:txBody>
      </p:sp>
      <p:grpSp>
        <p:nvGrpSpPr>
          <p:cNvPr id="18" name="Group 33">
            <a:extLst>
              <a:ext uri="{FF2B5EF4-FFF2-40B4-BE49-F238E27FC236}">
                <a16:creationId xmlns:a16="http://schemas.microsoft.com/office/drawing/2014/main" id="{50BC0FF5-5052-484D-A7C2-CEF3AF6223EC}"/>
              </a:ext>
            </a:extLst>
          </p:cNvPr>
          <p:cNvGrpSpPr/>
          <p:nvPr/>
        </p:nvGrpSpPr>
        <p:grpSpPr>
          <a:xfrm>
            <a:off x="997344" y="3107230"/>
            <a:ext cx="255262" cy="371290"/>
            <a:chOff x="3720306" y="3668315"/>
            <a:chExt cx="314325" cy="457200"/>
          </a:xfrm>
          <a:solidFill>
            <a:schemeClr val="accent2">
              <a:lumMod val="75000"/>
            </a:schemeClr>
          </a:solidFill>
        </p:grpSpPr>
        <p:sp>
          <p:nvSpPr>
            <p:cNvPr id="19" name="Freeform 114">
              <a:extLst>
                <a:ext uri="{FF2B5EF4-FFF2-40B4-BE49-F238E27FC236}">
                  <a16:creationId xmlns:a16="http://schemas.microsoft.com/office/drawing/2014/main" id="{DEDDB69E-34ED-4324-B229-CAFCDF3E3759}"/>
                </a:ext>
              </a:extLst>
            </p:cNvPr>
            <p:cNvSpPr>
              <a:spLocks noEditPoints="1"/>
            </p:cNvSpPr>
            <p:nvPr/>
          </p:nvSpPr>
          <p:spPr bwMode="auto">
            <a:xfrm>
              <a:off x="3720306" y="3668315"/>
              <a:ext cx="314325" cy="457200"/>
            </a:xfrm>
            <a:custGeom>
              <a:avLst/>
              <a:gdLst>
                <a:gd name="T0" fmla="*/ 184 w 793"/>
                <a:gd name="T1" fmla="*/ 669 h 1152"/>
                <a:gd name="T2" fmla="*/ 103 w 793"/>
                <a:gd name="T3" fmla="*/ 514 h 1152"/>
                <a:gd name="T4" fmla="*/ 78 w 793"/>
                <a:gd name="T5" fmla="*/ 439 h 1152"/>
                <a:gd name="T6" fmla="*/ 75 w 793"/>
                <a:gd name="T7" fmla="*/ 363 h 1152"/>
                <a:gd name="T8" fmla="*/ 92 w 793"/>
                <a:gd name="T9" fmla="*/ 284 h 1152"/>
                <a:gd name="T10" fmla="*/ 128 w 793"/>
                <a:gd name="T11" fmla="*/ 215 h 1152"/>
                <a:gd name="T12" fmla="*/ 180 w 793"/>
                <a:gd name="T13" fmla="*/ 156 h 1152"/>
                <a:gd name="T14" fmla="*/ 242 w 793"/>
                <a:gd name="T15" fmla="*/ 112 h 1152"/>
                <a:gd name="T16" fmla="*/ 316 w 793"/>
                <a:gd name="T17" fmla="*/ 82 h 1152"/>
                <a:gd name="T18" fmla="*/ 397 w 793"/>
                <a:gd name="T19" fmla="*/ 72 h 1152"/>
                <a:gd name="T20" fmla="*/ 478 w 793"/>
                <a:gd name="T21" fmla="*/ 82 h 1152"/>
                <a:gd name="T22" fmla="*/ 551 w 793"/>
                <a:gd name="T23" fmla="*/ 112 h 1152"/>
                <a:gd name="T24" fmla="*/ 615 w 793"/>
                <a:gd name="T25" fmla="*/ 156 h 1152"/>
                <a:gd name="T26" fmla="*/ 666 w 793"/>
                <a:gd name="T27" fmla="*/ 215 h 1152"/>
                <a:gd name="T28" fmla="*/ 701 w 793"/>
                <a:gd name="T29" fmla="*/ 284 h 1152"/>
                <a:gd name="T30" fmla="*/ 720 w 793"/>
                <a:gd name="T31" fmla="*/ 363 h 1152"/>
                <a:gd name="T32" fmla="*/ 717 w 793"/>
                <a:gd name="T33" fmla="*/ 438 h 1152"/>
                <a:gd name="T34" fmla="*/ 691 w 793"/>
                <a:gd name="T35" fmla="*/ 513 h 1152"/>
                <a:gd name="T36" fmla="*/ 610 w 793"/>
                <a:gd name="T37" fmla="*/ 669 h 1152"/>
                <a:gd name="T38" fmla="*/ 397 w 793"/>
                <a:gd name="T39" fmla="*/ 1080 h 1152"/>
                <a:gd name="T40" fmla="*/ 346 w 793"/>
                <a:gd name="T41" fmla="*/ 1067 h 1152"/>
                <a:gd name="T42" fmla="*/ 469 w 793"/>
                <a:gd name="T43" fmla="*/ 1036 h 1152"/>
                <a:gd name="T44" fmla="*/ 445 w 793"/>
                <a:gd name="T45" fmla="*/ 1071 h 1152"/>
                <a:gd name="T46" fmla="*/ 412 w 793"/>
                <a:gd name="T47" fmla="*/ 1079 h 1152"/>
                <a:gd name="T48" fmla="*/ 263 w 793"/>
                <a:gd name="T49" fmla="*/ 846 h 1152"/>
                <a:gd name="T50" fmla="*/ 528 w 793"/>
                <a:gd name="T51" fmla="*/ 857 h 1152"/>
                <a:gd name="T52" fmla="*/ 307 w 793"/>
                <a:gd name="T53" fmla="*/ 986 h 1152"/>
                <a:gd name="T54" fmla="*/ 290 w 793"/>
                <a:gd name="T55" fmla="*/ 931 h 1152"/>
                <a:gd name="T56" fmla="*/ 496 w 793"/>
                <a:gd name="T57" fmla="*/ 958 h 1152"/>
                <a:gd name="T58" fmla="*/ 376 w 793"/>
                <a:gd name="T59" fmla="*/ 0 h 1152"/>
                <a:gd name="T60" fmla="*/ 279 w 793"/>
                <a:gd name="T61" fmla="*/ 18 h 1152"/>
                <a:gd name="T62" fmla="*/ 192 w 793"/>
                <a:gd name="T63" fmla="*/ 58 h 1152"/>
                <a:gd name="T64" fmla="*/ 117 w 793"/>
                <a:gd name="T65" fmla="*/ 116 h 1152"/>
                <a:gd name="T66" fmla="*/ 59 w 793"/>
                <a:gd name="T67" fmla="*/ 190 h 1152"/>
                <a:gd name="T68" fmla="*/ 19 w 793"/>
                <a:gd name="T69" fmla="*/ 278 h 1152"/>
                <a:gd name="T70" fmla="*/ 2 w 793"/>
                <a:gd name="T71" fmla="*/ 375 h 1152"/>
                <a:gd name="T72" fmla="*/ 7 w 793"/>
                <a:gd name="T73" fmla="*/ 451 h 1152"/>
                <a:gd name="T74" fmla="*/ 59 w 793"/>
                <a:gd name="T75" fmla="*/ 589 h 1152"/>
                <a:gd name="T76" fmla="*/ 160 w 793"/>
                <a:gd name="T77" fmla="*/ 778 h 1152"/>
                <a:gd name="T78" fmla="*/ 234 w 793"/>
                <a:gd name="T79" fmla="*/ 994 h 1152"/>
                <a:gd name="T80" fmla="*/ 270 w 793"/>
                <a:gd name="T81" fmla="*/ 1086 h 1152"/>
                <a:gd name="T82" fmla="*/ 302 w 793"/>
                <a:gd name="T83" fmla="*/ 1125 h 1152"/>
                <a:gd name="T84" fmla="*/ 347 w 793"/>
                <a:gd name="T85" fmla="*/ 1146 h 1152"/>
                <a:gd name="T86" fmla="*/ 411 w 793"/>
                <a:gd name="T87" fmla="*/ 1152 h 1152"/>
                <a:gd name="T88" fmla="*/ 467 w 793"/>
                <a:gd name="T89" fmla="*/ 1140 h 1152"/>
                <a:gd name="T90" fmla="*/ 507 w 793"/>
                <a:gd name="T91" fmla="*/ 1111 h 1152"/>
                <a:gd name="T92" fmla="*/ 535 w 793"/>
                <a:gd name="T93" fmla="*/ 1066 h 1152"/>
                <a:gd name="T94" fmla="*/ 578 w 793"/>
                <a:gd name="T95" fmla="*/ 935 h 1152"/>
                <a:gd name="T96" fmla="*/ 633 w 793"/>
                <a:gd name="T97" fmla="*/ 779 h 1152"/>
                <a:gd name="T98" fmla="*/ 735 w 793"/>
                <a:gd name="T99" fmla="*/ 589 h 1152"/>
                <a:gd name="T100" fmla="*/ 787 w 793"/>
                <a:gd name="T101" fmla="*/ 451 h 1152"/>
                <a:gd name="T102" fmla="*/ 792 w 793"/>
                <a:gd name="T103" fmla="*/ 375 h 1152"/>
                <a:gd name="T104" fmla="*/ 775 w 793"/>
                <a:gd name="T105" fmla="*/ 278 h 1152"/>
                <a:gd name="T106" fmla="*/ 736 w 793"/>
                <a:gd name="T107" fmla="*/ 190 h 1152"/>
                <a:gd name="T108" fmla="*/ 677 w 793"/>
                <a:gd name="T109" fmla="*/ 116 h 1152"/>
                <a:gd name="T110" fmla="*/ 602 w 793"/>
                <a:gd name="T111" fmla="*/ 58 h 1152"/>
                <a:gd name="T112" fmla="*/ 515 w 793"/>
                <a:gd name="T113" fmla="*/ 18 h 1152"/>
                <a:gd name="T114" fmla="*/ 417 w 793"/>
                <a:gd name="T115" fmla="*/ 0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93" h="1152">
                  <a:moveTo>
                    <a:pt x="565" y="756"/>
                  </a:moveTo>
                  <a:lnTo>
                    <a:pt x="229" y="756"/>
                  </a:lnTo>
                  <a:lnTo>
                    <a:pt x="215" y="727"/>
                  </a:lnTo>
                  <a:lnTo>
                    <a:pt x="200" y="698"/>
                  </a:lnTo>
                  <a:lnTo>
                    <a:pt x="184" y="669"/>
                  </a:lnTo>
                  <a:lnTo>
                    <a:pt x="169" y="640"/>
                  </a:lnTo>
                  <a:lnTo>
                    <a:pt x="151" y="608"/>
                  </a:lnTo>
                  <a:lnTo>
                    <a:pt x="133" y="577"/>
                  </a:lnTo>
                  <a:lnTo>
                    <a:pt x="117" y="545"/>
                  </a:lnTo>
                  <a:lnTo>
                    <a:pt x="103" y="514"/>
                  </a:lnTo>
                  <a:lnTo>
                    <a:pt x="97" y="498"/>
                  </a:lnTo>
                  <a:lnTo>
                    <a:pt x="91" y="483"/>
                  </a:lnTo>
                  <a:lnTo>
                    <a:pt x="86" y="468"/>
                  </a:lnTo>
                  <a:lnTo>
                    <a:pt x="81" y="453"/>
                  </a:lnTo>
                  <a:lnTo>
                    <a:pt x="78" y="439"/>
                  </a:lnTo>
                  <a:lnTo>
                    <a:pt x="75" y="424"/>
                  </a:lnTo>
                  <a:lnTo>
                    <a:pt x="74" y="410"/>
                  </a:lnTo>
                  <a:lnTo>
                    <a:pt x="73" y="396"/>
                  </a:lnTo>
                  <a:lnTo>
                    <a:pt x="74" y="379"/>
                  </a:lnTo>
                  <a:lnTo>
                    <a:pt x="75" y="363"/>
                  </a:lnTo>
                  <a:lnTo>
                    <a:pt x="77" y="347"/>
                  </a:lnTo>
                  <a:lnTo>
                    <a:pt x="79" y="331"/>
                  </a:lnTo>
                  <a:lnTo>
                    <a:pt x="84" y="315"/>
                  </a:lnTo>
                  <a:lnTo>
                    <a:pt x="88" y="300"/>
                  </a:lnTo>
                  <a:lnTo>
                    <a:pt x="92" y="284"/>
                  </a:lnTo>
                  <a:lnTo>
                    <a:pt x="99" y="270"/>
                  </a:lnTo>
                  <a:lnTo>
                    <a:pt x="105" y="255"/>
                  </a:lnTo>
                  <a:lnTo>
                    <a:pt x="112" y="241"/>
                  </a:lnTo>
                  <a:lnTo>
                    <a:pt x="120" y="228"/>
                  </a:lnTo>
                  <a:lnTo>
                    <a:pt x="128" y="215"/>
                  </a:lnTo>
                  <a:lnTo>
                    <a:pt x="138" y="202"/>
                  </a:lnTo>
                  <a:lnTo>
                    <a:pt x="147" y="190"/>
                  </a:lnTo>
                  <a:lnTo>
                    <a:pt x="157" y="179"/>
                  </a:lnTo>
                  <a:lnTo>
                    <a:pt x="168" y="167"/>
                  </a:lnTo>
                  <a:lnTo>
                    <a:pt x="180" y="156"/>
                  </a:lnTo>
                  <a:lnTo>
                    <a:pt x="191" y="146"/>
                  </a:lnTo>
                  <a:lnTo>
                    <a:pt x="204" y="136"/>
                  </a:lnTo>
                  <a:lnTo>
                    <a:pt x="216" y="128"/>
                  </a:lnTo>
                  <a:lnTo>
                    <a:pt x="229" y="119"/>
                  </a:lnTo>
                  <a:lnTo>
                    <a:pt x="242" y="112"/>
                  </a:lnTo>
                  <a:lnTo>
                    <a:pt x="256" y="104"/>
                  </a:lnTo>
                  <a:lnTo>
                    <a:pt x="270" y="98"/>
                  </a:lnTo>
                  <a:lnTo>
                    <a:pt x="286" y="91"/>
                  </a:lnTo>
                  <a:lnTo>
                    <a:pt x="301" y="87"/>
                  </a:lnTo>
                  <a:lnTo>
                    <a:pt x="316" y="82"/>
                  </a:lnTo>
                  <a:lnTo>
                    <a:pt x="332" y="78"/>
                  </a:lnTo>
                  <a:lnTo>
                    <a:pt x="348" y="76"/>
                  </a:lnTo>
                  <a:lnTo>
                    <a:pt x="364" y="74"/>
                  </a:lnTo>
                  <a:lnTo>
                    <a:pt x="381" y="73"/>
                  </a:lnTo>
                  <a:lnTo>
                    <a:pt x="397" y="72"/>
                  </a:lnTo>
                  <a:lnTo>
                    <a:pt x="414" y="73"/>
                  </a:lnTo>
                  <a:lnTo>
                    <a:pt x="430" y="74"/>
                  </a:lnTo>
                  <a:lnTo>
                    <a:pt x="447" y="76"/>
                  </a:lnTo>
                  <a:lnTo>
                    <a:pt x="463" y="78"/>
                  </a:lnTo>
                  <a:lnTo>
                    <a:pt x="478" y="82"/>
                  </a:lnTo>
                  <a:lnTo>
                    <a:pt x="493" y="87"/>
                  </a:lnTo>
                  <a:lnTo>
                    <a:pt x="508" y="91"/>
                  </a:lnTo>
                  <a:lnTo>
                    <a:pt x="523" y="98"/>
                  </a:lnTo>
                  <a:lnTo>
                    <a:pt x="537" y="104"/>
                  </a:lnTo>
                  <a:lnTo>
                    <a:pt x="551" y="112"/>
                  </a:lnTo>
                  <a:lnTo>
                    <a:pt x="565" y="119"/>
                  </a:lnTo>
                  <a:lnTo>
                    <a:pt x="578" y="128"/>
                  </a:lnTo>
                  <a:lnTo>
                    <a:pt x="591" y="136"/>
                  </a:lnTo>
                  <a:lnTo>
                    <a:pt x="603" y="146"/>
                  </a:lnTo>
                  <a:lnTo>
                    <a:pt x="615" y="156"/>
                  </a:lnTo>
                  <a:lnTo>
                    <a:pt x="626" y="167"/>
                  </a:lnTo>
                  <a:lnTo>
                    <a:pt x="637" y="179"/>
                  </a:lnTo>
                  <a:lnTo>
                    <a:pt x="647" y="190"/>
                  </a:lnTo>
                  <a:lnTo>
                    <a:pt x="656" y="202"/>
                  </a:lnTo>
                  <a:lnTo>
                    <a:pt x="666" y="215"/>
                  </a:lnTo>
                  <a:lnTo>
                    <a:pt x="674" y="228"/>
                  </a:lnTo>
                  <a:lnTo>
                    <a:pt x="682" y="241"/>
                  </a:lnTo>
                  <a:lnTo>
                    <a:pt x="688" y="255"/>
                  </a:lnTo>
                  <a:lnTo>
                    <a:pt x="696" y="270"/>
                  </a:lnTo>
                  <a:lnTo>
                    <a:pt x="701" y="284"/>
                  </a:lnTo>
                  <a:lnTo>
                    <a:pt x="707" y="300"/>
                  </a:lnTo>
                  <a:lnTo>
                    <a:pt x="711" y="315"/>
                  </a:lnTo>
                  <a:lnTo>
                    <a:pt x="714" y="331"/>
                  </a:lnTo>
                  <a:lnTo>
                    <a:pt x="718" y="347"/>
                  </a:lnTo>
                  <a:lnTo>
                    <a:pt x="720" y="363"/>
                  </a:lnTo>
                  <a:lnTo>
                    <a:pt x="721" y="379"/>
                  </a:lnTo>
                  <a:lnTo>
                    <a:pt x="721" y="396"/>
                  </a:lnTo>
                  <a:lnTo>
                    <a:pt x="721" y="410"/>
                  </a:lnTo>
                  <a:lnTo>
                    <a:pt x="719" y="424"/>
                  </a:lnTo>
                  <a:lnTo>
                    <a:pt x="717" y="438"/>
                  </a:lnTo>
                  <a:lnTo>
                    <a:pt x="712" y="453"/>
                  </a:lnTo>
                  <a:lnTo>
                    <a:pt x="708" y="468"/>
                  </a:lnTo>
                  <a:lnTo>
                    <a:pt x="704" y="483"/>
                  </a:lnTo>
                  <a:lnTo>
                    <a:pt x="697" y="498"/>
                  </a:lnTo>
                  <a:lnTo>
                    <a:pt x="691" y="513"/>
                  </a:lnTo>
                  <a:lnTo>
                    <a:pt x="677" y="545"/>
                  </a:lnTo>
                  <a:lnTo>
                    <a:pt x="660" y="577"/>
                  </a:lnTo>
                  <a:lnTo>
                    <a:pt x="643" y="608"/>
                  </a:lnTo>
                  <a:lnTo>
                    <a:pt x="626" y="641"/>
                  </a:lnTo>
                  <a:lnTo>
                    <a:pt x="610" y="669"/>
                  </a:lnTo>
                  <a:lnTo>
                    <a:pt x="594" y="698"/>
                  </a:lnTo>
                  <a:lnTo>
                    <a:pt x="579" y="727"/>
                  </a:lnTo>
                  <a:lnTo>
                    <a:pt x="565" y="756"/>
                  </a:lnTo>
                  <a:lnTo>
                    <a:pt x="565" y="756"/>
                  </a:lnTo>
                  <a:close/>
                  <a:moveTo>
                    <a:pt x="397" y="1080"/>
                  </a:moveTo>
                  <a:lnTo>
                    <a:pt x="384" y="1079"/>
                  </a:lnTo>
                  <a:lnTo>
                    <a:pt x="373" y="1078"/>
                  </a:lnTo>
                  <a:lnTo>
                    <a:pt x="363" y="1076"/>
                  </a:lnTo>
                  <a:lnTo>
                    <a:pt x="355" y="1073"/>
                  </a:lnTo>
                  <a:lnTo>
                    <a:pt x="346" y="1067"/>
                  </a:lnTo>
                  <a:lnTo>
                    <a:pt x="339" y="1059"/>
                  </a:lnTo>
                  <a:lnTo>
                    <a:pt x="332" y="1049"/>
                  </a:lnTo>
                  <a:lnTo>
                    <a:pt x="326" y="1035"/>
                  </a:lnTo>
                  <a:lnTo>
                    <a:pt x="478" y="1016"/>
                  </a:lnTo>
                  <a:lnTo>
                    <a:pt x="469" y="1036"/>
                  </a:lnTo>
                  <a:lnTo>
                    <a:pt x="462" y="1051"/>
                  </a:lnTo>
                  <a:lnTo>
                    <a:pt x="457" y="1057"/>
                  </a:lnTo>
                  <a:lnTo>
                    <a:pt x="454" y="1062"/>
                  </a:lnTo>
                  <a:lnTo>
                    <a:pt x="450" y="1066"/>
                  </a:lnTo>
                  <a:lnTo>
                    <a:pt x="445" y="1071"/>
                  </a:lnTo>
                  <a:lnTo>
                    <a:pt x="440" y="1073"/>
                  </a:lnTo>
                  <a:lnTo>
                    <a:pt x="436" y="1075"/>
                  </a:lnTo>
                  <a:lnTo>
                    <a:pt x="430" y="1077"/>
                  </a:lnTo>
                  <a:lnTo>
                    <a:pt x="425" y="1078"/>
                  </a:lnTo>
                  <a:lnTo>
                    <a:pt x="412" y="1079"/>
                  </a:lnTo>
                  <a:lnTo>
                    <a:pt x="397" y="1080"/>
                  </a:lnTo>
                  <a:close/>
                  <a:moveTo>
                    <a:pt x="279" y="897"/>
                  </a:moveTo>
                  <a:lnTo>
                    <a:pt x="275" y="881"/>
                  </a:lnTo>
                  <a:lnTo>
                    <a:pt x="269" y="863"/>
                  </a:lnTo>
                  <a:lnTo>
                    <a:pt x="263" y="846"/>
                  </a:lnTo>
                  <a:lnTo>
                    <a:pt x="258" y="828"/>
                  </a:lnTo>
                  <a:lnTo>
                    <a:pt x="537" y="828"/>
                  </a:lnTo>
                  <a:lnTo>
                    <a:pt x="534" y="837"/>
                  </a:lnTo>
                  <a:lnTo>
                    <a:pt x="531" y="847"/>
                  </a:lnTo>
                  <a:lnTo>
                    <a:pt x="528" y="857"/>
                  </a:lnTo>
                  <a:lnTo>
                    <a:pt x="524" y="867"/>
                  </a:lnTo>
                  <a:lnTo>
                    <a:pt x="279" y="897"/>
                  </a:lnTo>
                  <a:close/>
                  <a:moveTo>
                    <a:pt x="491" y="978"/>
                  </a:moveTo>
                  <a:lnTo>
                    <a:pt x="312" y="1000"/>
                  </a:lnTo>
                  <a:lnTo>
                    <a:pt x="307" y="986"/>
                  </a:lnTo>
                  <a:lnTo>
                    <a:pt x="302" y="970"/>
                  </a:lnTo>
                  <a:lnTo>
                    <a:pt x="296" y="952"/>
                  </a:lnTo>
                  <a:lnTo>
                    <a:pt x="290" y="932"/>
                  </a:lnTo>
                  <a:lnTo>
                    <a:pt x="290" y="931"/>
                  </a:lnTo>
                  <a:lnTo>
                    <a:pt x="290" y="931"/>
                  </a:lnTo>
                  <a:lnTo>
                    <a:pt x="512" y="903"/>
                  </a:lnTo>
                  <a:lnTo>
                    <a:pt x="508" y="919"/>
                  </a:lnTo>
                  <a:lnTo>
                    <a:pt x="504" y="936"/>
                  </a:lnTo>
                  <a:lnTo>
                    <a:pt x="499" y="946"/>
                  </a:lnTo>
                  <a:lnTo>
                    <a:pt x="496" y="958"/>
                  </a:lnTo>
                  <a:lnTo>
                    <a:pt x="493" y="968"/>
                  </a:lnTo>
                  <a:lnTo>
                    <a:pt x="491" y="978"/>
                  </a:lnTo>
                  <a:lnTo>
                    <a:pt x="491" y="978"/>
                  </a:lnTo>
                  <a:close/>
                  <a:moveTo>
                    <a:pt x="397" y="0"/>
                  </a:moveTo>
                  <a:lnTo>
                    <a:pt x="376" y="0"/>
                  </a:lnTo>
                  <a:lnTo>
                    <a:pt x="357" y="1"/>
                  </a:lnTo>
                  <a:lnTo>
                    <a:pt x="336" y="5"/>
                  </a:lnTo>
                  <a:lnTo>
                    <a:pt x="317" y="8"/>
                  </a:lnTo>
                  <a:lnTo>
                    <a:pt x="299" y="12"/>
                  </a:lnTo>
                  <a:lnTo>
                    <a:pt x="279" y="18"/>
                  </a:lnTo>
                  <a:lnTo>
                    <a:pt x="261" y="24"/>
                  </a:lnTo>
                  <a:lnTo>
                    <a:pt x="242" y="31"/>
                  </a:lnTo>
                  <a:lnTo>
                    <a:pt x="225" y="39"/>
                  </a:lnTo>
                  <a:lnTo>
                    <a:pt x="208" y="48"/>
                  </a:lnTo>
                  <a:lnTo>
                    <a:pt x="192" y="58"/>
                  </a:lnTo>
                  <a:lnTo>
                    <a:pt x="175" y="67"/>
                  </a:lnTo>
                  <a:lnTo>
                    <a:pt x="160" y="78"/>
                  </a:lnTo>
                  <a:lnTo>
                    <a:pt x="145" y="90"/>
                  </a:lnTo>
                  <a:lnTo>
                    <a:pt x="131" y="103"/>
                  </a:lnTo>
                  <a:lnTo>
                    <a:pt x="117" y="116"/>
                  </a:lnTo>
                  <a:lnTo>
                    <a:pt x="104" y="130"/>
                  </a:lnTo>
                  <a:lnTo>
                    <a:pt x="91" y="144"/>
                  </a:lnTo>
                  <a:lnTo>
                    <a:pt x="79" y="159"/>
                  </a:lnTo>
                  <a:lnTo>
                    <a:pt x="69" y="174"/>
                  </a:lnTo>
                  <a:lnTo>
                    <a:pt x="59" y="190"/>
                  </a:lnTo>
                  <a:lnTo>
                    <a:pt x="49" y="207"/>
                  </a:lnTo>
                  <a:lnTo>
                    <a:pt x="40" y="224"/>
                  </a:lnTo>
                  <a:lnTo>
                    <a:pt x="32" y="242"/>
                  </a:lnTo>
                  <a:lnTo>
                    <a:pt x="25" y="260"/>
                  </a:lnTo>
                  <a:lnTo>
                    <a:pt x="19" y="278"/>
                  </a:lnTo>
                  <a:lnTo>
                    <a:pt x="13" y="297"/>
                  </a:lnTo>
                  <a:lnTo>
                    <a:pt x="9" y="316"/>
                  </a:lnTo>
                  <a:lnTo>
                    <a:pt x="6" y="335"/>
                  </a:lnTo>
                  <a:lnTo>
                    <a:pt x="3" y="356"/>
                  </a:lnTo>
                  <a:lnTo>
                    <a:pt x="2" y="375"/>
                  </a:lnTo>
                  <a:lnTo>
                    <a:pt x="0" y="396"/>
                  </a:lnTo>
                  <a:lnTo>
                    <a:pt x="2" y="410"/>
                  </a:lnTo>
                  <a:lnTo>
                    <a:pt x="3" y="424"/>
                  </a:lnTo>
                  <a:lnTo>
                    <a:pt x="5" y="437"/>
                  </a:lnTo>
                  <a:lnTo>
                    <a:pt x="7" y="451"/>
                  </a:lnTo>
                  <a:lnTo>
                    <a:pt x="13" y="479"/>
                  </a:lnTo>
                  <a:lnTo>
                    <a:pt x="22" y="506"/>
                  </a:lnTo>
                  <a:lnTo>
                    <a:pt x="33" y="534"/>
                  </a:lnTo>
                  <a:lnTo>
                    <a:pt x="46" y="561"/>
                  </a:lnTo>
                  <a:lnTo>
                    <a:pt x="59" y="589"/>
                  </a:lnTo>
                  <a:lnTo>
                    <a:pt x="74" y="617"/>
                  </a:lnTo>
                  <a:lnTo>
                    <a:pt x="103" y="671"/>
                  </a:lnTo>
                  <a:lnTo>
                    <a:pt x="133" y="725"/>
                  </a:lnTo>
                  <a:lnTo>
                    <a:pt x="147" y="752"/>
                  </a:lnTo>
                  <a:lnTo>
                    <a:pt x="160" y="778"/>
                  </a:lnTo>
                  <a:lnTo>
                    <a:pt x="172" y="804"/>
                  </a:lnTo>
                  <a:lnTo>
                    <a:pt x="182" y="830"/>
                  </a:lnTo>
                  <a:lnTo>
                    <a:pt x="206" y="901"/>
                  </a:lnTo>
                  <a:lnTo>
                    <a:pt x="225" y="965"/>
                  </a:lnTo>
                  <a:lnTo>
                    <a:pt x="234" y="994"/>
                  </a:lnTo>
                  <a:lnTo>
                    <a:pt x="242" y="1020"/>
                  </a:lnTo>
                  <a:lnTo>
                    <a:pt x="251" y="1045"/>
                  </a:lnTo>
                  <a:lnTo>
                    <a:pt x="260" y="1066"/>
                  </a:lnTo>
                  <a:lnTo>
                    <a:pt x="265" y="1076"/>
                  </a:lnTo>
                  <a:lnTo>
                    <a:pt x="270" y="1086"/>
                  </a:lnTo>
                  <a:lnTo>
                    <a:pt x="276" y="1094"/>
                  </a:lnTo>
                  <a:lnTo>
                    <a:pt x="281" y="1103"/>
                  </a:lnTo>
                  <a:lnTo>
                    <a:pt x="288" y="1111"/>
                  </a:lnTo>
                  <a:lnTo>
                    <a:pt x="295" y="1118"/>
                  </a:lnTo>
                  <a:lnTo>
                    <a:pt x="302" y="1125"/>
                  </a:lnTo>
                  <a:lnTo>
                    <a:pt x="310" y="1130"/>
                  </a:lnTo>
                  <a:lnTo>
                    <a:pt x="318" y="1135"/>
                  </a:lnTo>
                  <a:lnTo>
                    <a:pt x="328" y="1140"/>
                  </a:lnTo>
                  <a:lnTo>
                    <a:pt x="337" y="1143"/>
                  </a:lnTo>
                  <a:lnTo>
                    <a:pt x="347" y="1146"/>
                  </a:lnTo>
                  <a:lnTo>
                    <a:pt x="359" y="1148"/>
                  </a:lnTo>
                  <a:lnTo>
                    <a:pt x="371" y="1151"/>
                  </a:lnTo>
                  <a:lnTo>
                    <a:pt x="383" y="1152"/>
                  </a:lnTo>
                  <a:lnTo>
                    <a:pt x="397" y="1152"/>
                  </a:lnTo>
                  <a:lnTo>
                    <a:pt x="411" y="1152"/>
                  </a:lnTo>
                  <a:lnTo>
                    <a:pt x="424" y="1151"/>
                  </a:lnTo>
                  <a:lnTo>
                    <a:pt x="436" y="1148"/>
                  </a:lnTo>
                  <a:lnTo>
                    <a:pt x="448" y="1146"/>
                  </a:lnTo>
                  <a:lnTo>
                    <a:pt x="457" y="1143"/>
                  </a:lnTo>
                  <a:lnTo>
                    <a:pt x="467" y="1140"/>
                  </a:lnTo>
                  <a:lnTo>
                    <a:pt x="477" y="1135"/>
                  </a:lnTo>
                  <a:lnTo>
                    <a:pt x="485" y="1130"/>
                  </a:lnTo>
                  <a:lnTo>
                    <a:pt x="493" y="1125"/>
                  </a:lnTo>
                  <a:lnTo>
                    <a:pt x="501" y="1118"/>
                  </a:lnTo>
                  <a:lnTo>
                    <a:pt x="507" y="1111"/>
                  </a:lnTo>
                  <a:lnTo>
                    <a:pt x="513" y="1103"/>
                  </a:lnTo>
                  <a:lnTo>
                    <a:pt x="519" y="1095"/>
                  </a:lnTo>
                  <a:lnTo>
                    <a:pt x="524" y="1086"/>
                  </a:lnTo>
                  <a:lnTo>
                    <a:pt x="530" y="1077"/>
                  </a:lnTo>
                  <a:lnTo>
                    <a:pt x="535" y="1066"/>
                  </a:lnTo>
                  <a:lnTo>
                    <a:pt x="544" y="1045"/>
                  </a:lnTo>
                  <a:lnTo>
                    <a:pt x="552" y="1021"/>
                  </a:lnTo>
                  <a:lnTo>
                    <a:pt x="561" y="994"/>
                  </a:lnTo>
                  <a:lnTo>
                    <a:pt x="570" y="966"/>
                  </a:lnTo>
                  <a:lnTo>
                    <a:pt x="578" y="935"/>
                  </a:lnTo>
                  <a:lnTo>
                    <a:pt x="588" y="902"/>
                  </a:lnTo>
                  <a:lnTo>
                    <a:pt x="599" y="868"/>
                  </a:lnTo>
                  <a:lnTo>
                    <a:pt x="612" y="831"/>
                  </a:lnTo>
                  <a:lnTo>
                    <a:pt x="621" y="805"/>
                  </a:lnTo>
                  <a:lnTo>
                    <a:pt x="633" y="779"/>
                  </a:lnTo>
                  <a:lnTo>
                    <a:pt x="646" y="753"/>
                  </a:lnTo>
                  <a:lnTo>
                    <a:pt x="660" y="726"/>
                  </a:lnTo>
                  <a:lnTo>
                    <a:pt x="691" y="672"/>
                  </a:lnTo>
                  <a:lnTo>
                    <a:pt x="721" y="617"/>
                  </a:lnTo>
                  <a:lnTo>
                    <a:pt x="735" y="589"/>
                  </a:lnTo>
                  <a:lnTo>
                    <a:pt x="749" y="561"/>
                  </a:lnTo>
                  <a:lnTo>
                    <a:pt x="761" y="533"/>
                  </a:lnTo>
                  <a:lnTo>
                    <a:pt x="772" y="506"/>
                  </a:lnTo>
                  <a:lnTo>
                    <a:pt x="780" y="478"/>
                  </a:lnTo>
                  <a:lnTo>
                    <a:pt x="787" y="451"/>
                  </a:lnTo>
                  <a:lnTo>
                    <a:pt x="790" y="437"/>
                  </a:lnTo>
                  <a:lnTo>
                    <a:pt x="791" y="423"/>
                  </a:lnTo>
                  <a:lnTo>
                    <a:pt x="792" y="410"/>
                  </a:lnTo>
                  <a:lnTo>
                    <a:pt x="793" y="396"/>
                  </a:lnTo>
                  <a:lnTo>
                    <a:pt x="792" y="375"/>
                  </a:lnTo>
                  <a:lnTo>
                    <a:pt x="791" y="356"/>
                  </a:lnTo>
                  <a:lnTo>
                    <a:pt x="789" y="335"/>
                  </a:lnTo>
                  <a:lnTo>
                    <a:pt x="785" y="316"/>
                  </a:lnTo>
                  <a:lnTo>
                    <a:pt x="780" y="297"/>
                  </a:lnTo>
                  <a:lnTo>
                    <a:pt x="775" y="278"/>
                  </a:lnTo>
                  <a:lnTo>
                    <a:pt x="769" y="260"/>
                  </a:lnTo>
                  <a:lnTo>
                    <a:pt x="762" y="242"/>
                  </a:lnTo>
                  <a:lnTo>
                    <a:pt x="754" y="224"/>
                  </a:lnTo>
                  <a:lnTo>
                    <a:pt x="746" y="207"/>
                  </a:lnTo>
                  <a:lnTo>
                    <a:pt x="736" y="190"/>
                  </a:lnTo>
                  <a:lnTo>
                    <a:pt x="725" y="174"/>
                  </a:lnTo>
                  <a:lnTo>
                    <a:pt x="714" y="159"/>
                  </a:lnTo>
                  <a:lnTo>
                    <a:pt x="703" y="144"/>
                  </a:lnTo>
                  <a:lnTo>
                    <a:pt x="691" y="130"/>
                  </a:lnTo>
                  <a:lnTo>
                    <a:pt x="677" y="116"/>
                  </a:lnTo>
                  <a:lnTo>
                    <a:pt x="664" y="103"/>
                  </a:lnTo>
                  <a:lnTo>
                    <a:pt x="648" y="90"/>
                  </a:lnTo>
                  <a:lnTo>
                    <a:pt x="633" y="78"/>
                  </a:lnTo>
                  <a:lnTo>
                    <a:pt x="618" y="67"/>
                  </a:lnTo>
                  <a:lnTo>
                    <a:pt x="602" y="58"/>
                  </a:lnTo>
                  <a:lnTo>
                    <a:pt x="586" y="48"/>
                  </a:lnTo>
                  <a:lnTo>
                    <a:pt x="569" y="39"/>
                  </a:lnTo>
                  <a:lnTo>
                    <a:pt x="551" y="31"/>
                  </a:lnTo>
                  <a:lnTo>
                    <a:pt x="533" y="24"/>
                  </a:lnTo>
                  <a:lnTo>
                    <a:pt x="515" y="18"/>
                  </a:lnTo>
                  <a:lnTo>
                    <a:pt x="496" y="12"/>
                  </a:lnTo>
                  <a:lnTo>
                    <a:pt x="477" y="8"/>
                  </a:lnTo>
                  <a:lnTo>
                    <a:pt x="457" y="5"/>
                  </a:lnTo>
                  <a:lnTo>
                    <a:pt x="438" y="1"/>
                  </a:lnTo>
                  <a:lnTo>
                    <a:pt x="417" y="0"/>
                  </a:lnTo>
                  <a:lnTo>
                    <a:pt x="397" y="0"/>
                  </a:lnTo>
                  <a:close/>
                </a:path>
              </a:pathLst>
            </a:custGeom>
            <a:grpFill/>
            <a:ln>
              <a:solidFill>
                <a:schemeClr val="accent2">
                  <a:lumMod val="75000"/>
                </a:schemeClr>
              </a:solidFill>
            </a:ln>
          </p:spPr>
          <p:txBody>
            <a:bodyPr/>
            <a:lstStyle/>
            <a:p>
              <a:pPr>
                <a:defRPr/>
              </a:pPr>
              <a:endParaRPr lang="en-US">
                <a:solidFill>
                  <a:srgbClr val="6964A0"/>
                </a:solidFill>
              </a:endParaRPr>
            </a:p>
          </p:txBody>
        </p:sp>
        <p:sp>
          <p:nvSpPr>
            <p:cNvPr id="20" name="Freeform 115">
              <a:extLst>
                <a:ext uri="{FF2B5EF4-FFF2-40B4-BE49-F238E27FC236}">
                  <a16:creationId xmlns:a16="http://schemas.microsoft.com/office/drawing/2014/main" id="{89EAF3E2-C214-4472-9202-58B571ACFFEF}"/>
                </a:ext>
              </a:extLst>
            </p:cNvPr>
            <p:cNvSpPr>
              <a:spLocks/>
            </p:cNvSpPr>
            <p:nvPr/>
          </p:nvSpPr>
          <p:spPr bwMode="auto">
            <a:xfrm>
              <a:off x="3791743" y="3739753"/>
              <a:ext cx="93663" cy="93663"/>
            </a:xfrm>
            <a:custGeom>
              <a:avLst/>
              <a:gdLst>
                <a:gd name="T0" fmla="*/ 205 w 234"/>
                <a:gd name="T1" fmla="*/ 1 h 234"/>
                <a:gd name="T2" fmla="*/ 183 w 234"/>
                <a:gd name="T3" fmla="*/ 3 h 234"/>
                <a:gd name="T4" fmla="*/ 152 w 234"/>
                <a:gd name="T5" fmla="*/ 9 h 234"/>
                <a:gd name="T6" fmla="*/ 113 w 234"/>
                <a:gd name="T7" fmla="*/ 26 h 234"/>
                <a:gd name="T8" fmla="*/ 79 w 234"/>
                <a:gd name="T9" fmla="*/ 49 h 234"/>
                <a:gd name="T10" fmla="*/ 50 w 234"/>
                <a:gd name="T11" fmla="*/ 78 h 234"/>
                <a:gd name="T12" fmla="*/ 26 w 234"/>
                <a:gd name="T13" fmla="*/ 113 h 234"/>
                <a:gd name="T14" fmla="*/ 10 w 234"/>
                <a:gd name="T15" fmla="*/ 152 h 234"/>
                <a:gd name="T16" fmla="*/ 2 w 234"/>
                <a:gd name="T17" fmla="*/ 183 h 234"/>
                <a:gd name="T18" fmla="*/ 0 w 234"/>
                <a:gd name="T19" fmla="*/ 205 h 234"/>
                <a:gd name="T20" fmla="*/ 0 w 234"/>
                <a:gd name="T21" fmla="*/ 220 h 234"/>
                <a:gd name="T22" fmla="*/ 3 w 234"/>
                <a:gd name="T23" fmla="*/ 226 h 234"/>
                <a:gd name="T24" fmla="*/ 7 w 234"/>
                <a:gd name="T25" fmla="*/ 231 h 234"/>
                <a:gd name="T26" fmla="*/ 14 w 234"/>
                <a:gd name="T27" fmla="*/ 234 h 234"/>
                <a:gd name="T28" fmla="*/ 21 w 234"/>
                <a:gd name="T29" fmla="*/ 234 h 234"/>
                <a:gd name="T30" fmla="*/ 28 w 234"/>
                <a:gd name="T31" fmla="*/ 231 h 234"/>
                <a:gd name="T32" fmla="*/ 33 w 234"/>
                <a:gd name="T33" fmla="*/ 226 h 234"/>
                <a:gd name="T34" fmla="*/ 35 w 234"/>
                <a:gd name="T35" fmla="*/ 220 h 234"/>
                <a:gd name="T36" fmla="*/ 37 w 234"/>
                <a:gd name="T37" fmla="*/ 197 h 234"/>
                <a:gd name="T38" fmla="*/ 44 w 234"/>
                <a:gd name="T39" fmla="*/ 163 h 234"/>
                <a:gd name="T40" fmla="*/ 58 w 234"/>
                <a:gd name="T41" fmla="*/ 130 h 234"/>
                <a:gd name="T42" fmla="*/ 78 w 234"/>
                <a:gd name="T43" fmla="*/ 101 h 234"/>
                <a:gd name="T44" fmla="*/ 101 w 234"/>
                <a:gd name="T45" fmla="*/ 77 h 234"/>
                <a:gd name="T46" fmla="*/ 131 w 234"/>
                <a:gd name="T47" fmla="*/ 58 h 234"/>
                <a:gd name="T48" fmla="*/ 163 w 234"/>
                <a:gd name="T49" fmla="*/ 44 h 234"/>
                <a:gd name="T50" fmla="*/ 197 w 234"/>
                <a:gd name="T51" fmla="*/ 36 h 234"/>
                <a:gd name="T52" fmla="*/ 219 w 234"/>
                <a:gd name="T53" fmla="*/ 35 h 234"/>
                <a:gd name="T54" fmla="*/ 226 w 234"/>
                <a:gd name="T55" fmla="*/ 33 h 234"/>
                <a:gd name="T56" fmla="*/ 231 w 234"/>
                <a:gd name="T57" fmla="*/ 28 h 234"/>
                <a:gd name="T58" fmla="*/ 233 w 234"/>
                <a:gd name="T59" fmla="*/ 21 h 234"/>
                <a:gd name="T60" fmla="*/ 233 w 234"/>
                <a:gd name="T61" fmla="*/ 15 h 234"/>
                <a:gd name="T62" fmla="*/ 231 w 234"/>
                <a:gd name="T63" fmla="*/ 8 h 234"/>
                <a:gd name="T64" fmla="*/ 226 w 234"/>
                <a:gd name="T65" fmla="*/ 3 h 234"/>
                <a:gd name="T66" fmla="*/ 219 w 234"/>
                <a:gd name="T67" fmla="*/ 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4" h="234">
                  <a:moveTo>
                    <a:pt x="216" y="0"/>
                  </a:moveTo>
                  <a:lnTo>
                    <a:pt x="205" y="1"/>
                  </a:lnTo>
                  <a:lnTo>
                    <a:pt x="194" y="1"/>
                  </a:lnTo>
                  <a:lnTo>
                    <a:pt x="183" y="3"/>
                  </a:lnTo>
                  <a:lnTo>
                    <a:pt x="173" y="4"/>
                  </a:lnTo>
                  <a:lnTo>
                    <a:pt x="152" y="9"/>
                  </a:lnTo>
                  <a:lnTo>
                    <a:pt x="132" y="17"/>
                  </a:lnTo>
                  <a:lnTo>
                    <a:pt x="113" y="26"/>
                  </a:lnTo>
                  <a:lnTo>
                    <a:pt x="95" y="36"/>
                  </a:lnTo>
                  <a:lnTo>
                    <a:pt x="79" y="49"/>
                  </a:lnTo>
                  <a:lnTo>
                    <a:pt x="64" y="63"/>
                  </a:lnTo>
                  <a:lnTo>
                    <a:pt x="50" y="78"/>
                  </a:lnTo>
                  <a:lnTo>
                    <a:pt x="37" y="95"/>
                  </a:lnTo>
                  <a:lnTo>
                    <a:pt x="26" y="113"/>
                  </a:lnTo>
                  <a:lnTo>
                    <a:pt x="17" y="131"/>
                  </a:lnTo>
                  <a:lnTo>
                    <a:pt x="10" y="152"/>
                  </a:lnTo>
                  <a:lnTo>
                    <a:pt x="4" y="172"/>
                  </a:lnTo>
                  <a:lnTo>
                    <a:pt x="2" y="183"/>
                  </a:lnTo>
                  <a:lnTo>
                    <a:pt x="1" y="194"/>
                  </a:lnTo>
                  <a:lnTo>
                    <a:pt x="0" y="205"/>
                  </a:lnTo>
                  <a:lnTo>
                    <a:pt x="0" y="216"/>
                  </a:lnTo>
                  <a:lnTo>
                    <a:pt x="0" y="220"/>
                  </a:lnTo>
                  <a:lnTo>
                    <a:pt x="1" y="223"/>
                  </a:lnTo>
                  <a:lnTo>
                    <a:pt x="3" y="226"/>
                  </a:lnTo>
                  <a:lnTo>
                    <a:pt x="5" y="229"/>
                  </a:lnTo>
                  <a:lnTo>
                    <a:pt x="7" y="231"/>
                  </a:lnTo>
                  <a:lnTo>
                    <a:pt x="11" y="233"/>
                  </a:lnTo>
                  <a:lnTo>
                    <a:pt x="14" y="234"/>
                  </a:lnTo>
                  <a:lnTo>
                    <a:pt x="18" y="234"/>
                  </a:lnTo>
                  <a:lnTo>
                    <a:pt x="21" y="234"/>
                  </a:lnTo>
                  <a:lnTo>
                    <a:pt x="25" y="233"/>
                  </a:lnTo>
                  <a:lnTo>
                    <a:pt x="28" y="231"/>
                  </a:lnTo>
                  <a:lnTo>
                    <a:pt x="31" y="229"/>
                  </a:lnTo>
                  <a:lnTo>
                    <a:pt x="33" y="226"/>
                  </a:lnTo>
                  <a:lnTo>
                    <a:pt x="34" y="223"/>
                  </a:lnTo>
                  <a:lnTo>
                    <a:pt x="35" y="220"/>
                  </a:lnTo>
                  <a:lnTo>
                    <a:pt x="35" y="216"/>
                  </a:lnTo>
                  <a:lnTo>
                    <a:pt x="37" y="197"/>
                  </a:lnTo>
                  <a:lnTo>
                    <a:pt x="40" y="180"/>
                  </a:lnTo>
                  <a:lnTo>
                    <a:pt x="44" y="163"/>
                  </a:lnTo>
                  <a:lnTo>
                    <a:pt x="51" y="145"/>
                  </a:lnTo>
                  <a:lnTo>
                    <a:pt x="58" y="130"/>
                  </a:lnTo>
                  <a:lnTo>
                    <a:pt x="67" y="115"/>
                  </a:lnTo>
                  <a:lnTo>
                    <a:pt x="78" y="101"/>
                  </a:lnTo>
                  <a:lnTo>
                    <a:pt x="88" y="88"/>
                  </a:lnTo>
                  <a:lnTo>
                    <a:pt x="101" y="77"/>
                  </a:lnTo>
                  <a:lnTo>
                    <a:pt x="115" y="67"/>
                  </a:lnTo>
                  <a:lnTo>
                    <a:pt x="131" y="58"/>
                  </a:lnTo>
                  <a:lnTo>
                    <a:pt x="146" y="50"/>
                  </a:lnTo>
                  <a:lnTo>
                    <a:pt x="163" y="44"/>
                  </a:lnTo>
                  <a:lnTo>
                    <a:pt x="180" y="40"/>
                  </a:lnTo>
                  <a:lnTo>
                    <a:pt x="197" y="36"/>
                  </a:lnTo>
                  <a:lnTo>
                    <a:pt x="216" y="36"/>
                  </a:lnTo>
                  <a:lnTo>
                    <a:pt x="219" y="35"/>
                  </a:lnTo>
                  <a:lnTo>
                    <a:pt x="223" y="34"/>
                  </a:lnTo>
                  <a:lnTo>
                    <a:pt x="226" y="33"/>
                  </a:lnTo>
                  <a:lnTo>
                    <a:pt x="229" y="31"/>
                  </a:lnTo>
                  <a:lnTo>
                    <a:pt x="231" y="28"/>
                  </a:lnTo>
                  <a:lnTo>
                    <a:pt x="232" y="24"/>
                  </a:lnTo>
                  <a:lnTo>
                    <a:pt x="233" y="21"/>
                  </a:lnTo>
                  <a:lnTo>
                    <a:pt x="234" y="18"/>
                  </a:lnTo>
                  <a:lnTo>
                    <a:pt x="233" y="15"/>
                  </a:lnTo>
                  <a:lnTo>
                    <a:pt x="232" y="10"/>
                  </a:lnTo>
                  <a:lnTo>
                    <a:pt x="231" y="8"/>
                  </a:lnTo>
                  <a:lnTo>
                    <a:pt x="229" y="5"/>
                  </a:lnTo>
                  <a:lnTo>
                    <a:pt x="226" y="3"/>
                  </a:lnTo>
                  <a:lnTo>
                    <a:pt x="223" y="2"/>
                  </a:lnTo>
                  <a:lnTo>
                    <a:pt x="219" y="1"/>
                  </a:lnTo>
                  <a:lnTo>
                    <a:pt x="216" y="0"/>
                  </a:lnTo>
                  <a:close/>
                </a:path>
              </a:pathLst>
            </a:custGeom>
            <a:grpFill/>
            <a:ln>
              <a:solidFill>
                <a:schemeClr val="accent2">
                  <a:lumMod val="75000"/>
                </a:schemeClr>
              </a:solidFill>
            </a:ln>
          </p:spPr>
          <p:txBody>
            <a:bodyPr/>
            <a:lstStyle/>
            <a:p>
              <a:pPr>
                <a:defRPr/>
              </a:pPr>
              <a:endParaRPr lang="en-US">
                <a:solidFill>
                  <a:srgbClr val="6964A0"/>
                </a:solidFill>
              </a:endParaRPr>
            </a:p>
          </p:txBody>
        </p:sp>
      </p:grpSp>
      <p:grpSp>
        <p:nvGrpSpPr>
          <p:cNvPr id="21" name="Group 36">
            <a:extLst>
              <a:ext uri="{FF2B5EF4-FFF2-40B4-BE49-F238E27FC236}">
                <a16:creationId xmlns:a16="http://schemas.microsoft.com/office/drawing/2014/main" id="{6537668F-1043-4F63-B6FD-B6E36C991A24}"/>
              </a:ext>
            </a:extLst>
          </p:cNvPr>
          <p:cNvGrpSpPr/>
          <p:nvPr/>
        </p:nvGrpSpPr>
        <p:grpSpPr>
          <a:xfrm>
            <a:off x="971600" y="1698234"/>
            <a:ext cx="337537" cy="337536"/>
            <a:chOff x="4563268" y="1839515"/>
            <a:chExt cx="457201" cy="457200"/>
          </a:xfrm>
          <a:solidFill>
            <a:schemeClr val="accent2">
              <a:lumMod val="75000"/>
            </a:schemeClr>
          </a:solidFill>
        </p:grpSpPr>
        <p:sp>
          <p:nvSpPr>
            <p:cNvPr id="22" name="Freeform 137">
              <a:extLst>
                <a:ext uri="{FF2B5EF4-FFF2-40B4-BE49-F238E27FC236}">
                  <a16:creationId xmlns:a16="http://schemas.microsoft.com/office/drawing/2014/main" id="{A45DBB9D-83C1-4DD9-9BAF-C3A7A7B1B30E}"/>
                </a:ext>
              </a:extLst>
            </p:cNvPr>
            <p:cNvSpPr>
              <a:spLocks/>
            </p:cNvSpPr>
            <p:nvPr/>
          </p:nvSpPr>
          <p:spPr bwMode="auto">
            <a:xfrm>
              <a:off x="4812506" y="1896665"/>
              <a:ext cx="150813" cy="149225"/>
            </a:xfrm>
            <a:custGeom>
              <a:avLst/>
              <a:gdLst>
                <a:gd name="T0" fmla="*/ 342 w 378"/>
                <a:gd name="T1" fmla="*/ 360 h 378"/>
                <a:gd name="T2" fmla="*/ 343 w 378"/>
                <a:gd name="T3" fmla="*/ 367 h 378"/>
                <a:gd name="T4" fmla="*/ 347 w 378"/>
                <a:gd name="T5" fmla="*/ 372 h 378"/>
                <a:gd name="T6" fmla="*/ 353 w 378"/>
                <a:gd name="T7" fmla="*/ 377 h 378"/>
                <a:gd name="T8" fmla="*/ 360 w 378"/>
                <a:gd name="T9" fmla="*/ 378 h 378"/>
                <a:gd name="T10" fmla="*/ 367 w 378"/>
                <a:gd name="T11" fmla="*/ 377 h 378"/>
                <a:gd name="T12" fmla="*/ 373 w 378"/>
                <a:gd name="T13" fmla="*/ 372 h 378"/>
                <a:gd name="T14" fmla="*/ 376 w 378"/>
                <a:gd name="T15" fmla="*/ 367 h 378"/>
                <a:gd name="T16" fmla="*/ 378 w 378"/>
                <a:gd name="T17" fmla="*/ 360 h 378"/>
                <a:gd name="T18" fmla="*/ 378 w 378"/>
                <a:gd name="T19" fmla="*/ 359 h 378"/>
                <a:gd name="T20" fmla="*/ 376 w 378"/>
                <a:gd name="T21" fmla="*/ 323 h 378"/>
                <a:gd name="T22" fmla="*/ 371 w 378"/>
                <a:gd name="T23" fmla="*/ 287 h 378"/>
                <a:gd name="T24" fmla="*/ 361 w 378"/>
                <a:gd name="T25" fmla="*/ 253 h 378"/>
                <a:gd name="T26" fmla="*/ 349 w 378"/>
                <a:gd name="T27" fmla="*/ 220 h 378"/>
                <a:gd name="T28" fmla="*/ 334 w 378"/>
                <a:gd name="T29" fmla="*/ 189 h 378"/>
                <a:gd name="T30" fmla="*/ 316 w 378"/>
                <a:gd name="T31" fmla="*/ 158 h 378"/>
                <a:gd name="T32" fmla="*/ 295 w 378"/>
                <a:gd name="T33" fmla="*/ 131 h 378"/>
                <a:gd name="T34" fmla="*/ 273 w 378"/>
                <a:gd name="T35" fmla="*/ 105 h 378"/>
                <a:gd name="T36" fmla="*/ 247 w 378"/>
                <a:gd name="T37" fmla="*/ 83 h 378"/>
                <a:gd name="T38" fmla="*/ 220 w 378"/>
                <a:gd name="T39" fmla="*/ 62 h 378"/>
                <a:gd name="T40" fmla="*/ 190 w 378"/>
                <a:gd name="T41" fmla="*/ 44 h 378"/>
                <a:gd name="T42" fmla="*/ 158 w 378"/>
                <a:gd name="T43" fmla="*/ 29 h 378"/>
                <a:gd name="T44" fmla="*/ 126 w 378"/>
                <a:gd name="T45" fmla="*/ 17 h 378"/>
                <a:gd name="T46" fmla="*/ 91 w 378"/>
                <a:gd name="T47" fmla="*/ 7 h 378"/>
                <a:gd name="T48" fmla="*/ 56 w 378"/>
                <a:gd name="T49" fmla="*/ 2 h 378"/>
                <a:gd name="T50" fmla="*/ 19 w 378"/>
                <a:gd name="T51" fmla="*/ 1 h 378"/>
                <a:gd name="T52" fmla="*/ 18 w 378"/>
                <a:gd name="T53" fmla="*/ 0 h 378"/>
                <a:gd name="T54" fmla="*/ 11 w 378"/>
                <a:gd name="T55" fmla="*/ 2 h 378"/>
                <a:gd name="T56" fmla="*/ 5 w 378"/>
                <a:gd name="T57" fmla="*/ 5 h 378"/>
                <a:gd name="T58" fmla="*/ 2 w 378"/>
                <a:gd name="T59" fmla="*/ 12 h 378"/>
                <a:gd name="T60" fmla="*/ 0 w 378"/>
                <a:gd name="T61" fmla="*/ 18 h 378"/>
                <a:gd name="T62" fmla="*/ 2 w 378"/>
                <a:gd name="T63" fmla="*/ 24 h 378"/>
                <a:gd name="T64" fmla="*/ 5 w 378"/>
                <a:gd name="T65" fmla="*/ 31 h 378"/>
                <a:gd name="T66" fmla="*/ 11 w 378"/>
                <a:gd name="T67" fmla="*/ 34 h 378"/>
                <a:gd name="T68" fmla="*/ 18 w 378"/>
                <a:gd name="T69" fmla="*/ 36 h 378"/>
                <a:gd name="T70" fmla="*/ 34 w 378"/>
                <a:gd name="T71" fmla="*/ 36 h 378"/>
                <a:gd name="T72" fmla="*/ 68 w 378"/>
                <a:gd name="T73" fmla="*/ 40 h 378"/>
                <a:gd name="T74" fmla="*/ 99 w 378"/>
                <a:gd name="T75" fmla="*/ 46 h 378"/>
                <a:gd name="T76" fmla="*/ 129 w 378"/>
                <a:gd name="T77" fmla="*/ 56 h 378"/>
                <a:gd name="T78" fmla="*/ 158 w 378"/>
                <a:gd name="T79" fmla="*/ 68 h 378"/>
                <a:gd name="T80" fmla="*/ 185 w 378"/>
                <a:gd name="T81" fmla="*/ 83 h 378"/>
                <a:gd name="T82" fmla="*/ 211 w 378"/>
                <a:gd name="T83" fmla="*/ 100 h 378"/>
                <a:gd name="T84" fmla="*/ 236 w 378"/>
                <a:gd name="T85" fmla="*/ 121 h 378"/>
                <a:gd name="T86" fmla="*/ 258 w 378"/>
                <a:gd name="T87" fmla="*/ 142 h 378"/>
                <a:gd name="T88" fmla="*/ 277 w 378"/>
                <a:gd name="T89" fmla="*/ 166 h 378"/>
                <a:gd name="T90" fmla="*/ 295 w 378"/>
                <a:gd name="T91" fmla="*/ 192 h 378"/>
                <a:gd name="T92" fmla="*/ 310 w 378"/>
                <a:gd name="T93" fmla="*/ 220 h 378"/>
                <a:gd name="T94" fmla="*/ 322 w 378"/>
                <a:gd name="T95" fmla="*/ 249 h 378"/>
                <a:gd name="T96" fmla="*/ 332 w 378"/>
                <a:gd name="T97" fmla="*/ 279 h 378"/>
                <a:gd name="T98" fmla="*/ 339 w 378"/>
                <a:gd name="T99" fmla="*/ 311 h 378"/>
                <a:gd name="T100" fmla="*/ 342 w 378"/>
                <a:gd name="T101" fmla="*/ 34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8" h="378">
                  <a:moveTo>
                    <a:pt x="342" y="360"/>
                  </a:moveTo>
                  <a:lnTo>
                    <a:pt x="342" y="360"/>
                  </a:lnTo>
                  <a:lnTo>
                    <a:pt x="342" y="364"/>
                  </a:lnTo>
                  <a:lnTo>
                    <a:pt x="343" y="367"/>
                  </a:lnTo>
                  <a:lnTo>
                    <a:pt x="345" y="370"/>
                  </a:lnTo>
                  <a:lnTo>
                    <a:pt x="347" y="372"/>
                  </a:lnTo>
                  <a:lnTo>
                    <a:pt x="349" y="375"/>
                  </a:lnTo>
                  <a:lnTo>
                    <a:pt x="353" y="377"/>
                  </a:lnTo>
                  <a:lnTo>
                    <a:pt x="356" y="378"/>
                  </a:lnTo>
                  <a:lnTo>
                    <a:pt x="360" y="378"/>
                  </a:lnTo>
                  <a:lnTo>
                    <a:pt x="364" y="378"/>
                  </a:lnTo>
                  <a:lnTo>
                    <a:pt x="367" y="377"/>
                  </a:lnTo>
                  <a:lnTo>
                    <a:pt x="370" y="374"/>
                  </a:lnTo>
                  <a:lnTo>
                    <a:pt x="373" y="372"/>
                  </a:lnTo>
                  <a:lnTo>
                    <a:pt x="375" y="370"/>
                  </a:lnTo>
                  <a:lnTo>
                    <a:pt x="376" y="367"/>
                  </a:lnTo>
                  <a:lnTo>
                    <a:pt x="378" y="364"/>
                  </a:lnTo>
                  <a:lnTo>
                    <a:pt x="378" y="360"/>
                  </a:lnTo>
                  <a:lnTo>
                    <a:pt x="378" y="360"/>
                  </a:lnTo>
                  <a:lnTo>
                    <a:pt x="378" y="359"/>
                  </a:lnTo>
                  <a:lnTo>
                    <a:pt x="378" y="341"/>
                  </a:lnTo>
                  <a:lnTo>
                    <a:pt x="376" y="323"/>
                  </a:lnTo>
                  <a:lnTo>
                    <a:pt x="373" y="305"/>
                  </a:lnTo>
                  <a:lnTo>
                    <a:pt x="371" y="287"/>
                  </a:lnTo>
                  <a:lnTo>
                    <a:pt x="367" y="270"/>
                  </a:lnTo>
                  <a:lnTo>
                    <a:pt x="361" y="253"/>
                  </a:lnTo>
                  <a:lnTo>
                    <a:pt x="356" y="236"/>
                  </a:lnTo>
                  <a:lnTo>
                    <a:pt x="349" y="220"/>
                  </a:lnTo>
                  <a:lnTo>
                    <a:pt x="342" y="204"/>
                  </a:lnTo>
                  <a:lnTo>
                    <a:pt x="334" y="189"/>
                  </a:lnTo>
                  <a:lnTo>
                    <a:pt x="326" y="174"/>
                  </a:lnTo>
                  <a:lnTo>
                    <a:pt x="316" y="158"/>
                  </a:lnTo>
                  <a:lnTo>
                    <a:pt x="306" y="144"/>
                  </a:lnTo>
                  <a:lnTo>
                    <a:pt x="295" y="131"/>
                  </a:lnTo>
                  <a:lnTo>
                    <a:pt x="285" y="118"/>
                  </a:lnTo>
                  <a:lnTo>
                    <a:pt x="273" y="105"/>
                  </a:lnTo>
                  <a:lnTo>
                    <a:pt x="260" y="94"/>
                  </a:lnTo>
                  <a:lnTo>
                    <a:pt x="247" y="83"/>
                  </a:lnTo>
                  <a:lnTo>
                    <a:pt x="234" y="72"/>
                  </a:lnTo>
                  <a:lnTo>
                    <a:pt x="220" y="62"/>
                  </a:lnTo>
                  <a:lnTo>
                    <a:pt x="205" y="53"/>
                  </a:lnTo>
                  <a:lnTo>
                    <a:pt x="190" y="44"/>
                  </a:lnTo>
                  <a:lnTo>
                    <a:pt x="175" y="36"/>
                  </a:lnTo>
                  <a:lnTo>
                    <a:pt x="158" y="29"/>
                  </a:lnTo>
                  <a:lnTo>
                    <a:pt x="142" y="22"/>
                  </a:lnTo>
                  <a:lnTo>
                    <a:pt x="126" y="17"/>
                  </a:lnTo>
                  <a:lnTo>
                    <a:pt x="109" y="12"/>
                  </a:lnTo>
                  <a:lnTo>
                    <a:pt x="91" y="7"/>
                  </a:lnTo>
                  <a:lnTo>
                    <a:pt x="74" y="4"/>
                  </a:lnTo>
                  <a:lnTo>
                    <a:pt x="56" y="2"/>
                  </a:lnTo>
                  <a:lnTo>
                    <a:pt x="37" y="1"/>
                  </a:lnTo>
                  <a:lnTo>
                    <a:pt x="19" y="1"/>
                  </a:lnTo>
                  <a:lnTo>
                    <a:pt x="19" y="0"/>
                  </a:lnTo>
                  <a:lnTo>
                    <a:pt x="18" y="0"/>
                  </a:lnTo>
                  <a:lnTo>
                    <a:pt x="15" y="1"/>
                  </a:lnTo>
                  <a:lnTo>
                    <a:pt x="11" y="2"/>
                  </a:lnTo>
                  <a:lnTo>
                    <a:pt x="8" y="3"/>
                  </a:lnTo>
                  <a:lnTo>
                    <a:pt x="5" y="5"/>
                  </a:lnTo>
                  <a:lnTo>
                    <a:pt x="3" y="8"/>
                  </a:lnTo>
                  <a:lnTo>
                    <a:pt x="2" y="12"/>
                  </a:lnTo>
                  <a:lnTo>
                    <a:pt x="1" y="15"/>
                  </a:lnTo>
                  <a:lnTo>
                    <a:pt x="0" y="18"/>
                  </a:lnTo>
                  <a:lnTo>
                    <a:pt x="1" y="21"/>
                  </a:lnTo>
                  <a:lnTo>
                    <a:pt x="2" y="24"/>
                  </a:lnTo>
                  <a:lnTo>
                    <a:pt x="3" y="28"/>
                  </a:lnTo>
                  <a:lnTo>
                    <a:pt x="5" y="31"/>
                  </a:lnTo>
                  <a:lnTo>
                    <a:pt x="8" y="33"/>
                  </a:lnTo>
                  <a:lnTo>
                    <a:pt x="11" y="34"/>
                  </a:lnTo>
                  <a:lnTo>
                    <a:pt x="15" y="35"/>
                  </a:lnTo>
                  <a:lnTo>
                    <a:pt x="18" y="36"/>
                  </a:lnTo>
                  <a:lnTo>
                    <a:pt x="18" y="36"/>
                  </a:lnTo>
                  <a:lnTo>
                    <a:pt x="34" y="36"/>
                  </a:lnTo>
                  <a:lnTo>
                    <a:pt x="51" y="37"/>
                  </a:lnTo>
                  <a:lnTo>
                    <a:pt x="68" y="40"/>
                  </a:lnTo>
                  <a:lnTo>
                    <a:pt x="83" y="43"/>
                  </a:lnTo>
                  <a:lnTo>
                    <a:pt x="99" y="46"/>
                  </a:lnTo>
                  <a:lnTo>
                    <a:pt x="114" y="50"/>
                  </a:lnTo>
                  <a:lnTo>
                    <a:pt x="129" y="56"/>
                  </a:lnTo>
                  <a:lnTo>
                    <a:pt x="144" y="61"/>
                  </a:lnTo>
                  <a:lnTo>
                    <a:pt x="158" y="68"/>
                  </a:lnTo>
                  <a:lnTo>
                    <a:pt x="172" y="75"/>
                  </a:lnTo>
                  <a:lnTo>
                    <a:pt x="185" y="83"/>
                  </a:lnTo>
                  <a:lnTo>
                    <a:pt x="199" y="91"/>
                  </a:lnTo>
                  <a:lnTo>
                    <a:pt x="211" y="100"/>
                  </a:lnTo>
                  <a:lnTo>
                    <a:pt x="224" y="110"/>
                  </a:lnTo>
                  <a:lnTo>
                    <a:pt x="236" y="121"/>
                  </a:lnTo>
                  <a:lnTo>
                    <a:pt x="247" y="131"/>
                  </a:lnTo>
                  <a:lnTo>
                    <a:pt x="258" y="142"/>
                  </a:lnTo>
                  <a:lnTo>
                    <a:pt x="267" y="154"/>
                  </a:lnTo>
                  <a:lnTo>
                    <a:pt x="277" y="166"/>
                  </a:lnTo>
                  <a:lnTo>
                    <a:pt x="287" y="179"/>
                  </a:lnTo>
                  <a:lnTo>
                    <a:pt x="295" y="192"/>
                  </a:lnTo>
                  <a:lnTo>
                    <a:pt x="303" y="206"/>
                  </a:lnTo>
                  <a:lnTo>
                    <a:pt x="310" y="220"/>
                  </a:lnTo>
                  <a:lnTo>
                    <a:pt x="316" y="234"/>
                  </a:lnTo>
                  <a:lnTo>
                    <a:pt x="322" y="249"/>
                  </a:lnTo>
                  <a:lnTo>
                    <a:pt x="328" y="264"/>
                  </a:lnTo>
                  <a:lnTo>
                    <a:pt x="332" y="279"/>
                  </a:lnTo>
                  <a:lnTo>
                    <a:pt x="335" y="294"/>
                  </a:lnTo>
                  <a:lnTo>
                    <a:pt x="339" y="311"/>
                  </a:lnTo>
                  <a:lnTo>
                    <a:pt x="340" y="327"/>
                  </a:lnTo>
                  <a:lnTo>
                    <a:pt x="342" y="343"/>
                  </a:lnTo>
                  <a:lnTo>
                    <a:pt x="342" y="360"/>
                  </a:lnTo>
                  <a:close/>
                </a:path>
              </a:pathLst>
            </a:custGeom>
            <a:grpFill/>
            <a:ln>
              <a:solidFill>
                <a:schemeClr val="accent2">
                  <a:lumMod val="75000"/>
                </a:schemeClr>
              </a:solidFill>
            </a:ln>
          </p:spPr>
          <p:txBody>
            <a:bodyPr/>
            <a:lstStyle/>
            <a:p>
              <a:pPr>
                <a:defRPr/>
              </a:pPr>
              <a:endParaRPr lang="en-US">
                <a:solidFill>
                  <a:srgbClr val="6964A0"/>
                </a:solidFill>
              </a:endParaRPr>
            </a:p>
          </p:txBody>
        </p:sp>
        <p:sp>
          <p:nvSpPr>
            <p:cNvPr id="23" name="Freeform 138">
              <a:extLst>
                <a:ext uri="{FF2B5EF4-FFF2-40B4-BE49-F238E27FC236}">
                  <a16:creationId xmlns:a16="http://schemas.microsoft.com/office/drawing/2014/main" id="{7924A6FE-F4A6-4655-B902-1E6CAE2A7731}"/>
                </a:ext>
              </a:extLst>
            </p:cNvPr>
            <p:cNvSpPr>
              <a:spLocks noEditPoints="1"/>
            </p:cNvSpPr>
            <p:nvPr/>
          </p:nvSpPr>
          <p:spPr bwMode="auto">
            <a:xfrm>
              <a:off x="4563268" y="1839515"/>
              <a:ext cx="457200" cy="457200"/>
            </a:xfrm>
            <a:custGeom>
              <a:avLst/>
              <a:gdLst>
                <a:gd name="T0" fmla="*/ 1071 w 1152"/>
                <a:gd name="T1" fmla="*/ 923 h 1152"/>
                <a:gd name="T2" fmla="*/ 1059 w 1152"/>
                <a:gd name="T3" fmla="*/ 932 h 1152"/>
                <a:gd name="T4" fmla="*/ 1044 w 1152"/>
                <a:gd name="T5" fmla="*/ 936 h 1152"/>
                <a:gd name="T6" fmla="*/ 216 w 1152"/>
                <a:gd name="T7" fmla="*/ 108 h 1152"/>
                <a:gd name="T8" fmla="*/ 219 w 1152"/>
                <a:gd name="T9" fmla="*/ 93 h 1152"/>
                <a:gd name="T10" fmla="*/ 229 w 1152"/>
                <a:gd name="T11" fmla="*/ 80 h 1152"/>
                <a:gd name="T12" fmla="*/ 245 w 1152"/>
                <a:gd name="T13" fmla="*/ 72 h 1152"/>
                <a:gd name="T14" fmla="*/ 266 w 1152"/>
                <a:gd name="T15" fmla="*/ 75 h 1152"/>
                <a:gd name="T16" fmla="*/ 1069 w 1152"/>
                <a:gd name="T17" fmla="*/ 875 h 1152"/>
                <a:gd name="T18" fmla="*/ 1078 w 1152"/>
                <a:gd name="T19" fmla="*/ 888 h 1152"/>
                <a:gd name="T20" fmla="*/ 1080 w 1152"/>
                <a:gd name="T21" fmla="*/ 903 h 1152"/>
                <a:gd name="T22" fmla="*/ 1077 w 1152"/>
                <a:gd name="T23" fmla="*/ 914 h 1152"/>
                <a:gd name="T24" fmla="*/ 532 w 1152"/>
                <a:gd name="T25" fmla="*/ 940 h 1152"/>
                <a:gd name="T26" fmla="*/ 216 w 1152"/>
                <a:gd name="T27" fmla="*/ 604 h 1152"/>
                <a:gd name="T28" fmla="*/ 549 w 1152"/>
                <a:gd name="T29" fmla="*/ 936 h 1152"/>
                <a:gd name="T30" fmla="*/ 378 w 1152"/>
                <a:gd name="T31" fmla="*/ 1075 h 1152"/>
                <a:gd name="T32" fmla="*/ 360 w 1152"/>
                <a:gd name="T33" fmla="*/ 1080 h 1152"/>
                <a:gd name="T34" fmla="*/ 341 w 1152"/>
                <a:gd name="T35" fmla="*/ 1075 h 1152"/>
                <a:gd name="T36" fmla="*/ 77 w 1152"/>
                <a:gd name="T37" fmla="*/ 810 h 1152"/>
                <a:gd name="T38" fmla="*/ 72 w 1152"/>
                <a:gd name="T39" fmla="*/ 792 h 1152"/>
                <a:gd name="T40" fmla="*/ 77 w 1152"/>
                <a:gd name="T41" fmla="*/ 773 h 1152"/>
                <a:gd name="T42" fmla="*/ 195 w 1152"/>
                <a:gd name="T43" fmla="*/ 653 h 1152"/>
                <a:gd name="T44" fmla="*/ 499 w 1152"/>
                <a:gd name="T45" fmla="*/ 957 h 1152"/>
                <a:gd name="T46" fmla="*/ 328 w 1152"/>
                <a:gd name="T47" fmla="*/ 31 h 1152"/>
                <a:gd name="T48" fmla="*/ 302 w 1152"/>
                <a:gd name="T49" fmla="*/ 13 h 1152"/>
                <a:gd name="T50" fmla="*/ 273 w 1152"/>
                <a:gd name="T51" fmla="*/ 2 h 1152"/>
                <a:gd name="T52" fmla="*/ 242 w 1152"/>
                <a:gd name="T53" fmla="*/ 0 h 1152"/>
                <a:gd name="T54" fmla="*/ 211 w 1152"/>
                <a:gd name="T55" fmla="*/ 9 h 1152"/>
                <a:gd name="T56" fmla="*/ 190 w 1152"/>
                <a:gd name="T57" fmla="*/ 19 h 1152"/>
                <a:gd name="T58" fmla="*/ 172 w 1152"/>
                <a:gd name="T59" fmla="*/ 36 h 1152"/>
                <a:gd name="T60" fmla="*/ 158 w 1152"/>
                <a:gd name="T61" fmla="*/ 55 h 1152"/>
                <a:gd name="T62" fmla="*/ 149 w 1152"/>
                <a:gd name="T63" fmla="*/ 77 h 1152"/>
                <a:gd name="T64" fmla="*/ 145 w 1152"/>
                <a:gd name="T65" fmla="*/ 99 h 1152"/>
                <a:gd name="T66" fmla="*/ 31 w 1152"/>
                <a:gd name="T67" fmla="*/ 716 h 1152"/>
                <a:gd name="T68" fmla="*/ 13 w 1152"/>
                <a:gd name="T69" fmla="*/ 742 h 1152"/>
                <a:gd name="T70" fmla="*/ 2 w 1152"/>
                <a:gd name="T71" fmla="*/ 771 h 1152"/>
                <a:gd name="T72" fmla="*/ 1 w 1152"/>
                <a:gd name="T73" fmla="*/ 802 h 1152"/>
                <a:gd name="T74" fmla="*/ 7 w 1152"/>
                <a:gd name="T75" fmla="*/ 833 h 1152"/>
                <a:gd name="T76" fmla="*/ 25 w 1152"/>
                <a:gd name="T77" fmla="*/ 860 h 1152"/>
                <a:gd name="T78" fmla="*/ 292 w 1152"/>
                <a:gd name="T79" fmla="*/ 1128 h 1152"/>
                <a:gd name="T80" fmla="*/ 320 w 1152"/>
                <a:gd name="T81" fmla="*/ 1144 h 1152"/>
                <a:gd name="T82" fmla="*/ 350 w 1152"/>
                <a:gd name="T83" fmla="*/ 1151 h 1152"/>
                <a:gd name="T84" fmla="*/ 381 w 1152"/>
                <a:gd name="T85" fmla="*/ 1150 h 1152"/>
                <a:gd name="T86" fmla="*/ 410 w 1152"/>
                <a:gd name="T87" fmla="*/ 1139 h 1152"/>
                <a:gd name="T88" fmla="*/ 436 w 1152"/>
                <a:gd name="T89" fmla="*/ 1120 h 1152"/>
                <a:gd name="T90" fmla="*/ 1052 w 1152"/>
                <a:gd name="T91" fmla="*/ 1008 h 1152"/>
                <a:gd name="T92" fmla="*/ 1076 w 1152"/>
                <a:gd name="T93" fmla="*/ 1003 h 1152"/>
                <a:gd name="T94" fmla="*/ 1097 w 1152"/>
                <a:gd name="T95" fmla="*/ 994 h 1152"/>
                <a:gd name="T96" fmla="*/ 1117 w 1152"/>
                <a:gd name="T97" fmla="*/ 981 h 1152"/>
                <a:gd name="T98" fmla="*/ 1132 w 1152"/>
                <a:gd name="T99" fmla="*/ 962 h 1152"/>
                <a:gd name="T100" fmla="*/ 1144 w 1152"/>
                <a:gd name="T101" fmla="*/ 942 h 1152"/>
                <a:gd name="T102" fmla="*/ 1150 w 1152"/>
                <a:gd name="T103" fmla="*/ 918 h 1152"/>
                <a:gd name="T104" fmla="*/ 1152 w 1152"/>
                <a:gd name="T105" fmla="*/ 894 h 1152"/>
                <a:gd name="T106" fmla="*/ 1148 w 1152"/>
                <a:gd name="T107" fmla="*/ 872 h 1152"/>
                <a:gd name="T108" fmla="*/ 1139 w 1152"/>
                <a:gd name="T109" fmla="*/ 849 h 1152"/>
                <a:gd name="T110" fmla="*/ 1126 w 1152"/>
                <a:gd name="T111" fmla="*/ 829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52" h="1152">
                  <a:moveTo>
                    <a:pt x="1077" y="914"/>
                  </a:moveTo>
                  <a:lnTo>
                    <a:pt x="1075" y="919"/>
                  </a:lnTo>
                  <a:lnTo>
                    <a:pt x="1071" y="923"/>
                  </a:lnTo>
                  <a:lnTo>
                    <a:pt x="1068" y="927"/>
                  </a:lnTo>
                  <a:lnTo>
                    <a:pt x="1064" y="930"/>
                  </a:lnTo>
                  <a:lnTo>
                    <a:pt x="1059" y="932"/>
                  </a:lnTo>
                  <a:lnTo>
                    <a:pt x="1054" y="934"/>
                  </a:lnTo>
                  <a:lnTo>
                    <a:pt x="1050" y="935"/>
                  </a:lnTo>
                  <a:lnTo>
                    <a:pt x="1044" y="936"/>
                  </a:lnTo>
                  <a:lnTo>
                    <a:pt x="1033" y="936"/>
                  </a:lnTo>
                  <a:lnTo>
                    <a:pt x="216" y="119"/>
                  </a:lnTo>
                  <a:lnTo>
                    <a:pt x="216" y="108"/>
                  </a:lnTo>
                  <a:lnTo>
                    <a:pt x="216" y="103"/>
                  </a:lnTo>
                  <a:lnTo>
                    <a:pt x="218" y="97"/>
                  </a:lnTo>
                  <a:lnTo>
                    <a:pt x="219" y="93"/>
                  </a:lnTo>
                  <a:lnTo>
                    <a:pt x="222" y="87"/>
                  </a:lnTo>
                  <a:lnTo>
                    <a:pt x="226" y="84"/>
                  </a:lnTo>
                  <a:lnTo>
                    <a:pt x="229" y="80"/>
                  </a:lnTo>
                  <a:lnTo>
                    <a:pt x="233" y="77"/>
                  </a:lnTo>
                  <a:lnTo>
                    <a:pt x="239" y="75"/>
                  </a:lnTo>
                  <a:lnTo>
                    <a:pt x="245" y="72"/>
                  </a:lnTo>
                  <a:lnTo>
                    <a:pt x="252" y="72"/>
                  </a:lnTo>
                  <a:lnTo>
                    <a:pt x="259" y="72"/>
                  </a:lnTo>
                  <a:lnTo>
                    <a:pt x="266" y="75"/>
                  </a:lnTo>
                  <a:lnTo>
                    <a:pt x="272" y="78"/>
                  </a:lnTo>
                  <a:lnTo>
                    <a:pt x="277" y="82"/>
                  </a:lnTo>
                  <a:lnTo>
                    <a:pt x="1069" y="875"/>
                  </a:lnTo>
                  <a:lnTo>
                    <a:pt x="1073" y="879"/>
                  </a:lnTo>
                  <a:lnTo>
                    <a:pt x="1076" y="883"/>
                  </a:lnTo>
                  <a:lnTo>
                    <a:pt x="1078" y="888"/>
                  </a:lnTo>
                  <a:lnTo>
                    <a:pt x="1079" y="893"/>
                  </a:lnTo>
                  <a:lnTo>
                    <a:pt x="1080" y="899"/>
                  </a:lnTo>
                  <a:lnTo>
                    <a:pt x="1080" y="903"/>
                  </a:lnTo>
                  <a:lnTo>
                    <a:pt x="1079" y="908"/>
                  </a:lnTo>
                  <a:lnTo>
                    <a:pt x="1077" y="914"/>
                  </a:lnTo>
                  <a:lnTo>
                    <a:pt x="1077" y="914"/>
                  </a:lnTo>
                  <a:close/>
                  <a:moveTo>
                    <a:pt x="549" y="936"/>
                  </a:moveTo>
                  <a:lnTo>
                    <a:pt x="541" y="937"/>
                  </a:lnTo>
                  <a:lnTo>
                    <a:pt x="532" y="940"/>
                  </a:lnTo>
                  <a:lnTo>
                    <a:pt x="213" y="619"/>
                  </a:lnTo>
                  <a:lnTo>
                    <a:pt x="215" y="611"/>
                  </a:lnTo>
                  <a:lnTo>
                    <a:pt x="216" y="604"/>
                  </a:lnTo>
                  <a:lnTo>
                    <a:pt x="216" y="170"/>
                  </a:lnTo>
                  <a:lnTo>
                    <a:pt x="983" y="936"/>
                  </a:lnTo>
                  <a:lnTo>
                    <a:pt x="549" y="936"/>
                  </a:lnTo>
                  <a:close/>
                  <a:moveTo>
                    <a:pt x="498" y="957"/>
                  </a:moveTo>
                  <a:lnTo>
                    <a:pt x="385" y="1069"/>
                  </a:lnTo>
                  <a:lnTo>
                    <a:pt x="378" y="1075"/>
                  </a:lnTo>
                  <a:lnTo>
                    <a:pt x="371" y="1078"/>
                  </a:lnTo>
                  <a:lnTo>
                    <a:pt x="365" y="1080"/>
                  </a:lnTo>
                  <a:lnTo>
                    <a:pt x="360" y="1080"/>
                  </a:lnTo>
                  <a:lnTo>
                    <a:pt x="355" y="1080"/>
                  </a:lnTo>
                  <a:lnTo>
                    <a:pt x="349" y="1078"/>
                  </a:lnTo>
                  <a:lnTo>
                    <a:pt x="341" y="1075"/>
                  </a:lnTo>
                  <a:lnTo>
                    <a:pt x="335" y="1069"/>
                  </a:lnTo>
                  <a:lnTo>
                    <a:pt x="83" y="818"/>
                  </a:lnTo>
                  <a:lnTo>
                    <a:pt x="77" y="810"/>
                  </a:lnTo>
                  <a:lnTo>
                    <a:pt x="73" y="804"/>
                  </a:lnTo>
                  <a:lnTo>
                    <a:pt x="72" y="797"/>
                  </a:lnTo>
                  <a:lnTo>
                    <a:pt x="72" y="792"/>
                  </a:lnTo>
                  <a:lnTo>
                    <a:pt x="72" y="787"/>
                  </a:lnTo>
                  <a:lnTo>
                    <a:pt x="73" y="781"/>
                  </a:lnTo>
                  <a:lnTo>
                    <a:pt x="77" y="773"/>
                  </a:lnTo>
                  <a:lnTo>
                    <a:pt x="83" y="767"/>
                  </a:lnTo>
                  <a:lnTo>
                    <a:pt x="195" y="654"/>
                  </a:lnTo>
                  <a:lnTo>
                    <a:pt x="195" y="653"/>
                  </a:lnTo>
                  <a:lnTo>
                    <a:pt x="195" y="653"/>
                  </a:lnTo>
                  <a:lnTo>
                    <a:pt x="499" y="957"/>
                  </a:lnTo>
                  <a:lnTo>
                    <a:pt x="499" y="957"/>
                  </a:lnTo>
                  <a:lnTo>
                    <a:pt x="498" y="957"/>
                  </a:lnTo>
                  <a:lnTo>
                    <a:pt x="498" y="957"/>
                  </a:lnTo>
                  <a:close/>
                  <a:moveTo>
                    <a:pt x="328" y="31"/>
                  </a:moveTo>
                  <a:lnTo>
                    <a:pt x="321" y="25"/>
                  </a:lnTo>
                  <a:lnTo>
                    <a:pt x="312" y="18"/>
                  </a:lnTo>
                  <a:lnTo>
                    <a:pt x="302" y="13"/>
                  </a:lnTo>
                  <a:lnTo>
                    <a:pt x="293" y="8"/>
                  </a:lnTo>
                  <a:lnTo>
                    <a:pt x="283" y="4"/>
                  </a:lnTo>
                  <a:lnTo>
                    <a:pt x="273" y="2"/>
                  </a:lnTo>
                  <a:lnTo>
                    <a:pt x="262" y="0"/>
                  </a:lnTo>
                  <a:lnTo>
                    <a:pt x="252" y="0"/>
                  </a:lnTo>
                  <a:lnTo>
                    <a:pt x="242" y="0"/>
                  </a:lnTo>
                  <a:lnTo>
                    <a:pt x="231" y="2"/>
                  </a:lnTo>
                  <a:lnTo>
                    <a:pt x="221" y="4"/>
                  </a:lnTo>
                  <a:lnTo>
                    <a:pt x="211" y="9"/>
                  </a:lnTo>
                  <a:lnTo>
                    <a:pt x="203" y="12"/>
                  </a:lnTo>
                  <a:lnTo>
                    <a:pt x="196" y="15"/>
                  </a:lnTo>
                  <a:lnTo>
                    <a:pt x="190" y="19"/>
                  </a:lnTo>
                  <a:lnTo>
                    <a:pt x="184" y="25"/>
                  </a:lnTo>
                  <a:lnTo>
                    <a:pt x="177" y="30"/>
                  </a:lnTo>
                  <a:lnTo>
                    <a:pt x="172" y="36"/>
                  </a:lnTo>
                  <a:lnTo>
                    <a:pt x="167" y="42"/>
                  </a:lnTo>
                  <a:lnTo>
                    <a:pt x="162" y="48"/>
                  </a:lnTo>
                  <a:lnTo>
                    <a:pt x="158" y="55"/>
                  </a:lnTo>
                  <a:lnTo>
                    <a:pt x="154" y="62"/>
                  </a:lnTo>
                  <a:lnTo>
                    <a:pt x="151" y="69"/>
                  </a:lnTo>
                  <a:lnTo>
                    <a:pt x="149" y="77"/>
                  </a:lnTo>
                  <a:lnTo>
                    <a:pt x="147" y="84"/>
                  </a:lnTo>
                  <a:lnTo>
                    <a:pt x="146" y="92"/>
                  </a:lnTo>
                  <a:lnTo>
                    <a:pt x="145" y="99"/>
                  </a:lnTo>
                  <a:lnTo>
                    <a:pt x="144" y="108"/>
                  </a:lnTo>
                  <a:lnTo>
                    <a:pt x="144" y="604"/>
                  </a:lnTo>
                  <a:lnTo>
                    <a:pt x="31" y="716"/>
                  </a:lnTo>
                  <a:lnTo>
                    <a:pt x="25" y="724"/>
                  </a:lnTo>
                  <a:lnTo>
                    <a:pt x="18" y="732"/>
                  </a:lnTo>
                  <a:lnTo>
                    <a:pt x="13" y="742"/>
                  </a:lnTo>
                  <a:lnTo>
                    <a:pt x="7" y="752"/>
                  </a:lnTo>
                  <a:lnTo>
                    <a:pt x="4" y="761"/>
                  </a:lnTo>
                  <a:lnTo>
                    <a:pt x="2" y="771"/>
                  </a:lnTo>
                  <a:lnTo>
                    <a:pt x="1" y="782"/>
                  </a:lnTo>
                  <a:lnTo>
                    <a:pt x="0" y="792"/>
                  </a:lnTo>
                  <a:lnTo>
                    <a:pt x="1" y="802"/>
                  </a:lnTo>
                  <a:lnTo>
                    <a:pt x="2" y="812"/>
                  </a:lnTo>
                  <a:lnTo>
                    <a:pt x="4" y="823"/>
                  </a:lnTo>
                  <a:lnTo>
                    <a:pt x="7" y="833"/>
                  </a:lnTo>
                  <a:lnTo>
                    <a:pt x="13" y="842"/>
                  </a:lnTo>
                  <a:lnTo>
                    <a:pt x="18" y="851"/>
                  </a:lnTo>
                  <a:lnTo>
                    <a:pt x="25" y="860"/>
                  </a:lnTo>
                  <a:lnTo>
                    <a:pt x="31" y="868"/>
                  </a:lnTo>
                  <a:lnTo>
                    <a:pt x="284" y="1120"/>
                  </a:lnTo>
                  <a:lnTo>
                    <a:pt x="292" y="1128"/>
                  </a:lnTo>
                  <a:lnTo>
                    <a:pt x="300" y="1134"/>
                  </a:lnTo>
                  <a:lnTo>
                    <a:pt x="310" y="1139"/>
                  </a:lnTo>
                  <a:lnTo>
                    <a:pt x="320" y="1144"/>
                  </a:lnTo>
                  <a:lnTo>
                    <a:pt x="329" y="1148"/>
                  </a:lnTo>
                  <a:lnTo>
                    <a:pt x="339" y="1150"/>
                  </a:lnTo>
                  <a:lnTo>
                    <a:pt x="350" y="1151"/>
                  </a:lnTo>
                  <a:lnTo>
                    <a:pt x="360" y="1152"/>
                  </a:lnTo>
                  <a:lnTo>
                    <a:pt x="370" y="1151"/>
                  </a:lnTo>
                  <a:lnTo>
                    <a:pt x="381" y="1150"/>
                  </a:lnTo>
                  <a:lnTo>
                    <a:pt x="391" y="1148"/>
                  </a:lnTo>
                  <a:lnTo>
                    <a:pt x="401" y="1144"/>
                  </a:lnTo>
                  <a:lnTo>
                    <a:pt x="410" y="1139"/>
                  </a:lnTo>
                  <a:lnTo>
                    <a:pt x="419" y="1134"/>
                  </a:lnTo>
                  <a:lnTo>
                    <a:pt x="429" y="1128"/>
                  </a:lnTo>
                  <a:lnTo>
                    <a:pt x="436" y="1120"/>
                  </a:lnTo>
                  <a:lnTo>
                    <a:pt x="549" y="1008"/>
                  </a:lnTo>
                  <a:lnTo>
                    <a:pt x="1044" y="1008"/>
                  </a:lnTo>
                  <a:lnTo>
                    <a:pt x="1052" y="1008"/>
                  </a:lnTo>
                  <a:lnTo>
                    <a:pt x="1060" y="1007"/>
                  </a:lnTo>
                  <a:lnTo>
                    <a:pt x="1068" y="1005"/>
                  </a:lnTo>
                  <a:lnTo>
                    <a:pt x="1076" y="1003"/>
                  </a:lnTo>
                  <a:lnTo>
                    <a:pt x="1083" y="1001"/>
                  </a:lnTo>
                  <a:lnTo>
                    <a:pt x="1091" y="998"/>
                  </a:lnTo>
                  <a:lnTo>
                    <a:pt x="1097" y="994"/>
                  </a:lnTo>
                  <a:lnTo>
                    <a:pt x="1104" y="989"/>
                  </a:lnTo>
                  <a:lnTo>
                    <a:pt x="1110" y="985"/>
                  </a:lnTo>
                  <a:lnTo>
                    <a:pt x="1117" y="981"/>
                  </a:lnTo>
                  <a:lnTo>
                    <a:pt x="1122" y="974"/>
                  </a:lnTo>
                  <a:lnTo>
                    <a:pt x="1127" y="969"/>
                  </a:lnTo>
                  <a:lnTo>
                    <a:pt x="1132" y="962"/>
                  </a:lnTo>
                  <a:lnTo>
                    <a:pt x="1136" y="956"/>
                  </a:lnTo>
                  <a:lnTo>
                    <a:pt x="1140" y="948"/>
                  </a:lnTo>
                  <a:lnTo>
                    <a:pt x="1144" y="942"/>
                  </a:lnTo>
                  <a:lnTo>
                    <a:pt x="1147" y="934"/>
                  </a:lnTo>
                  <a:lnTo>
                    <a:pt x="1149" y="926"/>
                  </a:lnTo>
                  <a:lnTo>
                    <a:pt x="1150" y="918"/>
                  </a:lnTo>
                  <a:lnTo>
                    <a:pt x="1151" y="910"/>
                  </a:lnTo>
                  <a:lnTo>
                    <a:pt x="1152" y="903"/>
                  </a:lnTo>
                  <a:lnTo>
                    <a:pt x="1152" y="894"/>
                  </a:lnTo>
                  <a:lnTo>
                    <a:pt x="1151" y="887"/>
                  </a:lnTo>
                  <a:lnTo>
                    <a:pt x="1150" y="879"/>
                  </a:lnTo>
                  <a:lnTo>
                    <a:pt x="1148" y="872"/>
                  </a:lnTo>
                  <a:lnTo>
                    <a:pt x="1146" y="864"/>
                  </a:lnTo>
                  <a:lnTo>
                    <a:pt x="1143" y="856"/>
                  </a:lnTo>
                  <a:lnTo>
                    <a:pt x="1139" y="849"/>
                  </a:lnTo>
                  <a:lnTo>
                    <a:pt x="1135" y="842"/>
                  </a:lnTo>
                  <a:lnTo>
                    <a:pt x="1131" y="836"/>
                  </a:lnTo>
                  <a:lnTo>
                    <a:pt x="1126" y="829"/>
                  </a:lnTo>
                  <a:lnTo>
                    <a:pt x="1120" y="824"/>
                  </a:lnTo>
                  <a:lnTo>
                    <a:pt x="328" y="31"/>
                  </a:lnTo>
                  <a:close/>
                </a:path>
              </a:pathLst>
            </a:custGeom>
            <a:grpFill/>
            <a:ln>
              <a:solidFill>
                <a:schemeClr val="accent2">
                  <a:lumMod val="75000"/>
                </a:schemeClr>
              </a:solidFill>
            </a:ln>
          </p:spPr>
          <p:txBody>
            <a:bodyPr/>
            <a:lstStyle/>
            <a:p>
              <a:pPr>
                <a:defRPr/>
              </a:pPr>
              <a:endParaRPr lang="en-US">
                <a:solidFill>
                  <a:srgbClr val="6964A0"/>
                </a:solidFill>
              </a:endParaRPr>
            </a:p>
          </p:txBody>
        </p:sp>
        <p:sp>
          <p:nvSpPr>
            <p:cNvPr id="24" name="Freeform 139">
              <a:extLst>
                <a:ext uri="{FF2B5EF4-FFF2-40B4-BE49-F238E27FC236}">
                  <a16:creationId xmlns:a16="http://schemas.microsoft.com/office/drawing/2014/main" id="{EF37A832-6BD8-4BED-A521-70F0E5F60CF5}"/>
                </a:ext>
              </a:extLst>
            </p:cNvPr>
            <p:cNvSpPr>
              <a:spLocks/>
            </p:cNvSpPr>
            <p:nvPr/>
          </p:nvSpPr>
          <p:spPr bwMode="auto">
            <a:xfrm>
              <a:off x="4806156" y="1839515"/>
              <a:ext cx="214313" cy="214313"/>
            </a:xfrm>
            <a:custGeom>
              <a:avLst/>
              <a:gdLst>
                <a:gd name="T0" fmla="*/ 36 w 540"/>
                <a:gd name="T1" fmla="*/ 72 h 540"/>
                <a:gd name="T2" fmla="*/ 80 w 540"/>
                <a:gd name="T3" fmla="*/ 75 h 540"/>
                <a:gd name="T4" fmla="*/ 123 w 540"/>
                <a:gd name="T5" fmla="*/ 81 h 540"/>
                <a:gd name="T6" fmla="*/ 164 w 540"/>
                <a:gd name="T7" fmla="*/ 92 h 540"/>
                <a:gd name="T8" fmla="*/ 204 w 540"/>
                <a:gd name="T9" fmla="*/ 106 h 540"/>
                <a:gd name="T10" fmla="*/ 242 w 540"/>
                <a:gd name="T11" fmla="*/ 124 h 540"/>
                <a:gd name="T12" fmla="*/ 278 w 540"/>
                <a:gd name="T13" fmla="*/ 146 h 540"/>
                <a:gd name="T14" fmla="*/ 310 w 540"/>
                <a:gd name="T15" fmla="*/ 171 h 540"/>
                <a:gd name="T16" fmla="*/ 342 w 540"/>
                <a:gd name="T17" fmla="*/ 199 h 540"/>
                <a:gd name="T18" fmla="*/ 370 w 540"/>
                <a:gd name="T19" fmla="*/ 230 h 540"/>
                <a:gd name="T20" fmla="*/ 394 w 540"/>
                <a:gd name="T21" fmla="*/ 262 h 540"/>
                <a:gd name="T22" fmla="*/ 416 w 540"/>
                <a:gd name="T23" fmla="*/ 298 h 540"/>
                <a:gd name="T24" fmla="*/ 434 w 540"/>
                <a:gd name="T25" fmla="*/ 336 h 540"/>
                <a:gd name="T26" fmla="*/ 448 w 540"/>
                <a:gd name="T27" fmla="*/ 376 h 540"/>
                <a:gd name="T28" fmla="*/ 459 w 540"/>
                <a:gd name="T29" fmla="*/ 417 h 540"/>
                <a:gd name="T30" fmla="*/ 466 w 540"/>
                <a:gd name="T31" fmla="*/ 460 h 540"/>
                <a:gd name="T32" fmla="*/ 468 w 540"/>
                <a:gd name="T33" fmla="*/ 504 h 540"/>
                <a:gd name="T34" fmla="*/ 469 w 540"/>
                <a:gd name="T35" fmla="*/ 511 h 540"/>
                <a:gd name="T36" fmla="*/ 474 w 540"/>
                <a:gd name="T37" fmla="*/ 524 h 540"/>
                <a:gd name="T38" fmla="*/ 484 w 540"/>
                <a:gd name="T39" fmla="*/ 534 h 540"/>
                <a:gd name="T40" fmla="*/ 497 w 540"/>
                <a:gd name="T41" fmla="*/ 539 h 540"/>
                <a:gd name="T42" fmla="*/ 511 w 540"/>
                <a:gd name="T43" fmla="*/ 539 h 540"/>
                <a:gd name="T44" fmla="*/ 524 w 540"/>
                <a:gd name="T45" fmla="*/ 534 h 540"/>
                <a:gd name="T46" fmla="*/ 534 w 540"/>
                <a:gd name="T47" fmla="*/ 524 h 540"/>
                <a:gd name="T48" fmla="*/ 539 w 540"/>
                <a:gd name="T49" fmla="*/ 511 h 540"/>
                <a:gd name="T50" fmla="*/ 540 w 540"/>
                <a:gd name="T51" fmla="*/ 504 h 540"/>
                <a:gd name="T52" fmla="*/ 539 w 540"/>
                <a:gd name="T53" fmla="*/ 477 h 540"/>
                <a:gd name="T54" fmla="*/ 534 w 540"/>
                <a:gd name="T55" fmla="*/ 427 h 540"/>
                <a:gd name="T56" fmla="*/ 524 w 540"/>
                <a:gd name="T57" fmla="*/ 378 h 540"/>
                <a:gd name="T58" fmla="*/ 509 w 540"/>
                <a:gd name="T59" fmla="*/ 330 h 540"/>
                <a:gd name="T60" fmla="*/ 491 w 540"/>
                <a:gd name="T61" fmla="*/ 285 h 540"/>
                <a:gd name="T62" fmla="*/ 467 w 540"/>
                <a:gd name="T63" fmla="*/ 243 h 540"/>
                <a:gd name="T64" fmla="*/ 440 w 540"/>
                <a:gd name="T65" fmla="*/ 203 h 540"/>
                <a:gd name="T66" fmla="*/ 410 w 540"/>
                <a:gd name="T67" fmla="*/ 165 h 540"/>
                <a:gd name="T68" fmla="*/ 375 w 540"/>
                <a:gd name="T69" fmla="*/ 132 h 540"/>
                <a:gd name="T70" fmla="*/ 338 w 540"/>
                <a:gd name="T71" fmla="*/ 100 h 540"/>
                <a:gd name="T72" fmla="*/ 297 w 540"/>
                <a:gd name="T73" fmla="*/ 73 h 540"/>
                <a:gd name="T74" fmla="*/ 255 w 540"/>
                <a:gd name="T75" fmla="*/ 50 h 540"/>
                <a:gd name="T76" fmla="*/ 210 w 540"/>
                <a:gd name="T77" fmla="*/ 31 h 540"/>
                <a:gd name="T78" fmla="*/ 162 w 540"/>
                <a:gd name="T79" fmla="*/ 16 h 540"/>
                <a:gd name="T80" fmla="*/ 114 w 540"/>
                <a:gd name="T81" fmla="*/ 6 h 540"/>
                <a:gd name="T82" fmla="*/ 63 w 540"/>
                <a:gd name="T83" fmla="*/ 1 h 540"/>
                <a:gd name="T84" fmla="*/ 37 w 540"/>
                <a:gd name="T85" fmla="*/ 0 h 540"/>
                <a:gd name="T86" fmla="*/ 28 w 540"/>
                <a:gd name="T87" fmla="*/ 1 h 540"/>
                <a:gd name="T88" fmla="*/ 15 w 540"/>
                <a:gd name="T89" fmla="*/ 6 h 540"/>
                <a:gd name="T90" fmla="*/ 6 w 540"/>
                <a:gd name="T91" fmla="*/ 16 h 540"/>
                <a:gd name="T92" fmla="*/ 0 w 540"/>
                <a:gd name="T93" fmla="*/ 29 h 540"/>
                <a:gd name="T94" fmla="*/ 0 w 540"/>
                <a:gd name="T95" fmla="*/ 43 h 540"/>
                <a:gd name="T96" fmla="*/ 6 w 540"/>
                <a:gd name="T97" fmla="*/ 56 h 540"/>
                <a:gd name="T98" fmla="*/ 15 w 540"/>
                <a:gd name="T99" fmla="*/ 66 h 540"/>
                <a:gd name="T100" fmla="*/ 28 w 540"/>
                <a:gd name="T101" fmla="*/ 71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0" h="540">
                  <a:moveTo>
                    <a:pt x="36" y="72"/>
                  </a:moveTo>
                  <a:lnTo>
                    <a:pt x="36" y="72"/>
                  </a:lnTo>
                  <a:lnTo>
                    <a:pt x="59" y="72"/>
                  </a:lnTo>
                  <a:lnTo>
                    <a:pt x="80" y="75"/>
                  </a:lnTo>
                  <a:lnTo>
                    <a:pt x="102" y="77"/>
                  </a:lnTo>
                  <a:lnTo>
                    <a:pt x="123" y="81"/>
                  </a:lnTo>
                  <a:lnTo>
                    <a:pt x="144" y="85"/>
                  </a:lnTo>
                  <a:lnTo>
                    <a:pt x="164" y="92"/>
                  </a:lnTo>
                  <a:lnTo>
                    <a:pt x="184" y="98"/>
                  </a:lnTo>
                  <a:lnTo>
                    <a:pt x="204" y="106"/>
                  </a:lnTo>
                  <a:lnTo>
                    <a:pt x="223" y="114"/>
                  </a:lnTo>
                  <a:lnTo>
                    <a:pt x="242" y="124"/>
                  </a:lnTo>
                  <a:lnTo>
                    <a:pt x="259" y="135"/>
                  </a:lnTo>
                  <a:lnTo>
                    <a:pt x="278" y="146"/>
                  </a:lnTo>
                  <a:lnTo>
                    <a:pt x="294" y="158"/>
                  </a:lnTo>
                  <a:lnTo>
                    <a:pt x="310" y="171"/>
                  </a:lnTo>
                  <a:lnTo>
                    <a:pt x="326" y="185"/>
                  </a:lnTo>
                  <a:lnTo>
                    <a:pt x="342" y="199"/>
                  </a:lnTo>
                  <a:lnTo>
                    <a:pt x="356" y="214"/>
                  </a:lnTo>
                  <a:lnTo>
                    <a:pt x="370" y="230"/>
                  </a:lnTo>
                  <a:lnTo>
                    <a:pt x="382" y="246"/>
                  </a:lnTo>
                  <a:lnTo>
                    <a:pt x="394" y="262"/>
                  </a:lnTo>
                  <a:lnTo>
                    <a:pt x="405" y="281"/>
                  </a:lnTo>
                  <a:lnTo>
                    <a:pt x="416" y="298"/>
                  </a:lnTo>
                  <a:lnTo>
                    <a:pt x="426" y="318"/>
                  </a:lnTo>
                  <a:lnTo>
                    <a:pt x="434" y="336"/>
                  </a:lnTo>
                  <a:lnTo>
                    <a:pt x="442" y="355"/>
                  </a:lnTo>
                  <a:lnTo>
                    <a:pt x="448" y="376"/>
                  </a:lnTo>
                  <a:lnTo>
                    <a:pt x="454" y="396"/>
                  </a:lnTo>
                  <a:lnTo>
                    <a:pt x="459" y="417"/>
                  </a:lnTo>
                  <a:lnTo>
                    <a:pt x="463" y="438"/>
                  </a:lnTo>
                  <a:lnTo>
                    <a:pt x="466" y="460"/>
                  </a:lnTo>
                  <a:lnTo>
                    <a:pt x="467" y="482"/>
                  </a:lnTo>
                  <a:lnTo>
                    <a:pt x="468" y="504"/>
                  </a:lnTo>
                  <a:lnTo>
                    <a:pt x="468" y="504"/>
                  </a:lnTo>
                  <a:lnTo>
                    <a:pt x="469" y="511"/>
                  </a:lnTo>
                  <a:lnTo>
                    <a:pt x="471" y="518"/>
                  </a:lnTo>
                  <a:lnTo>
                    <a:pt x="474" y="524"/>
                  </a:lnTo>
                  <a:lnTo>
                    <a:pt x="479" y="529"/>
                  </a:lnTo>
                  <a:lnTo>
                    <a:pt x="484" y="534"/>
                  </a:lnTo>
                  <a:lnTo>
                    <a:pt x="490" y="537"/>
                  </a:lnTo>
                  <a:lnTo>
                    <a:pt x="497" y="539"/>
                  </a:lnTo>
                  <a:lnTo>
                    <a:pt x="504" y="540"/>
                  </a:lnTo>
                  <a:lnTo>
                    <a:pt x="511" y="539"/>
                  </a:lnTo>
                  <a:lnTo>
                    <a:pt x="518" y="537"/>
                  </a:lnTo>
                  <a:lnTo>
                    <a:pt x="524" y="534"/>
                  </a:lnTo>
                  <a:lnTo>
                    <a:pt x="529" y="529"/>
                  </a:lnTo>
                  <a:lnTo>
                    <a:pt x="534" y="524"/>
                  </a:lnTo>
                  <a:lnTo>
                    <a:pt x="537" y="518"/>
                  </a:lnTo>
                  <a:lnTo>
                    <a:pt x="539" y="511"/>
                  </a:lnTo>
                  <a:lnTo>
                    <a:pt x="540" y="504"/>
                  </a:lnTo>
                  <a:lnTo>
                    <a:pt x="540" y="504"/>
                  </a:lnTo>
                  <a:lnTo>
                    <a:pt x="540" y="503"/>
                  </a:lnTo>
                  <a:lnTo>
                    <a:pt x="539" y="477"/>
                  </a:lnTo>
                  <a:lnTo>
                    <a:pt x="537" y="453"/>
                  </a:lnTo>
                  <a:lnTo>
                    <a:pt x="534" y="427"/>
                  </a:lnTo>
                  <a:lnTo>
                    <a:pt x="529" y="403"/>
                  </a:lnTo>
                  <a:lnTo>
                    <a:pt x="524" y="378"/>
                  </a:lnTo>
                  <a:lnTo>
                    <a:pt x="518" y="354"/>
                  </a:lnTo>
                  <a:lnTo>
                    <a:pt x="509" y="330"/>
                  </a:lnTo>
                  <a:lnTo>
                    <a:pt x="500" y="308"/>
                  </a:lnTo>
                  <a:lnTo>
                    <a:pt x="491" y="285"/>
                  </a:lnTo>
                  <a:lnTo>
                    <a:pt x="479" y="264"/>
                  </a:lnTo>
                  <a:lnTo>
                    <a:pt x="467" y="243"/>
                  </a:lnTo>
                  <a:lnTo>
                    <a:pt x="454" y="222"/>
                  </a:lnTo>
                  <a:lnTo>
                    <a:pt x="440" y="203"/>
                  </a:lnTo>
                  <a:lnTo>
                    <a:pt x="425" y="184"/>
                  </a:lnTo>
                  <a:lnTo>
                    <a:pt x="410" y="165"/>
                  </a:lnTo>
                  <a:lnTo>
                    <a:pt x="392" y="148"/>
                  </a:lnTo>
                  <a:lnTo>
                    <a:pt x="375" y="132"/>
                  </a:lnTo>
                  <a:lnTo>
                    <a:pt x="357" y="116"/>
                  </a:lnTo>
                  <a:lnTo>
                    <a:pt x="338" y="100"/>
                  </a:lnTo>
                  <a:lnTo>
                    <a:pt x="318" y="86"/>
                  </a:lnTo>
                  <a:lnTo>
                    <a:pt x="297" y="73"/>
                  </a:lnTo>
                  <a:lnTo>
                    <a:pt x="277" y="62"/>
                  </a:lnTo>
                  <a:lnTo>
                    <a:pt x="255" y="50"/>
                  </a:lnTo>
                  <a:lnTo>
                    <a:pt x="232" y="40"/>
                  </a:lnTo>
                  <a:lnTo>
                    <a:pt x="210" y="31"/>
                  </a:lnTo>
                  <a:lnTo>
                    <a:pt x="186" y="23"/>
                  </a:lnTo>
                  <a:lnTo>
                    <a:pt x="162" y="16"/>
                  </a:lnTo>
                  <a:lnTo>
                    <a:pt x="139" y="11"/>
                  </a:lnTo>
                  <a:lnTo>
                    <a:pt x="114" y="6"/>
                  </a:lnTo>
                  <a:lnTo>
                    <a:pt x="89" y="3"/>
                  </a:lnTo>
                  <a:lnTo>
                    <a:pt x="63" y="1"/>
                  </a:lnTo>
                  <a:lnTo>
                    <a:pt x="37" y="0"/>
                  </a:lnTo>
                  <a:lnTo>
                    <a:pt x="37" y="0"/>
                  </a:lnTo>
                  <a:lnTo>
                    <a:pt x="36" y="0"/>
                  </a:lnTo>
                  <a:lnTo>
                    <a:pt x="28" y="1"/>
                  </a:lnTo>
                  <a:lnTo>
                    <a:pt x="22" y="3"/>
                  </a:lnTo>
                  <a:lnTo>
                    <a:pt x="15" y="6"/>
                  </a:lnTo>
                  <a:lnTo>
                    <a:pt x="11" y="11"/>
                  </a:lnTo>
                  <a:lnTo>
                    <a:pt x="6" y="16"/>
                  </a:lnTo>
                  <a:lnTo>
                    <a:pt x="2" y="22"/>
                  </a:lnTo>
                  <a:lnTo>
                    <a:pt x="0" y="29"/>
                  </a:lnTo>
                  <a:lnTo>
                    <a:pt x="0" y="36"/>
                  </a:lnTo>
                  <a:lnTo>
                    <a:pt x="0" y="43"/>
                  </a:lnTo>
                  <a:lnTo>
                    <a:pt x="2" y="50"/>
                  </a:lnTo>
                  <a:lnTo>
                    <a:pt x="6" y="56"/>
                  </a:lnTo>
                  <a:lnTo>
                    <a:pt x="11" y="62"/>
                  </a:lnTo>
                  <a:lnTo>
                    <a:pt x="15" y="66"/>
                  </a:lnTo>
                  <a:lnTo>
                    <a:pt x="22" y="69"/>
                  </a:lnTo>
                  <a:lnTo>
                    <a:pt x="28" y="71"/>
                  </a:lnTo>
                  <a:lnTo>
                    <a:pt x="36" y="72"/>
                  </a:lnTo>
                  <a:close/>
                </a:path>
              </a:pathLst>
            </a:custGeom>
            <a:grpFill/>
            <a:ln>
              <a:solidFill>
                <a:schemeClr val="accent2">
                  <a:lumMod val="75000"/>
                </a:schemeClr>
              </a:solidFill>
            </a:ln>
          </p:spPr>
          <p:txBody>
            <a:bodyPr/>
            <a:lstStyle/>
            <a:p>
              <a:pPr>
                <a:defRPr/>
              </a:pPr>
              <a:endParaRPr lang="en-US">
                <a:solidFill>
                  <a:srgbClr val="6964A0"/>
                </a:solidFill>
              </a:endParaRPr>
            </a:p>
          </p:txBody>
        </p:sp>
      </p:grpSp>
      <p:sp>
        <p:nvSpPr>
          <p:cNvPr id="25" name="Rectangle 42">
            <a:extLst>
              <a:ext uri="{FF2B5EF4-FFF2-40B4-BE49-F238E27FC236}">
                <a16:creationId xmlns:a16="http://schemas.microsoft.com/office/drawing/2014/main" id="{6F902D4D-080C-4609-8E39-5A5AF0FEBB39}"/>
              </a:ext>
            </a:extLst>
          </p:cNvPr>
          <p:cNvSpPr>
            <a:spLocks noChangeArrowheads="1"/>
          </p:cNvSpPr>
          <p:nvPr/>
        </p:nvSpPr>
        <p:spPr bwMode="auto">
          <a:xfrm>
            <a:off x="1877543" y="3107230"/>
            <a:ext cx="106631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2813"/>
            <a:r>
              <a:rPr lang="zh-CN" altLang="en-US" sz="1600" b="1" noProof="1">
                <a:solidFill>
                  <a:prstClr val="black"/>
                </a:solidFill>
                <a:latin typeface="微软雅黑" panose="020B0503020204020204" pitchFamily="34" charset="-122"/>
                <a:ea typeface="微软雅黑" panose="020B0503020204020204" pitchFamily="34" charset="-122"/>
                <a:cs typeface="Lato Light" pitchFamily="34" charset="0"/>
              </a:rPr>
              <a:t>管理过程 </a:t>
            </a:r>
            <a:endParaRPr lang="en-US" altLang="zh-CN" sz="1600" b="1" noProof="1">
              <a:solidFill>
                <a:prstClr val="black"/>
              </a:solidFill>
              <a:latin typeface="微软雅黑" panose="020B0503020204020204" pitchFamily="34" charset="-122"/>
              <a:ea typeface="微软雅黑" panose="020B0503020204020204" pitchFamily="34" charset="-122"/>
              <a:cs typeface="Lato Light" pitchFamily="34" charset="0"/>
            </a:endParaRPr>
          </a:p>
        </p:txBody>
      </p:sp>
      <p:sp>
        <p:nvSpPr>
          <p:cNvPr id="26" name="Rectangle 43">
            <a:extLst>
              <a:ext uri="{FF2B5EF4-FFF2-40B4-BE49-F238E27FC236}">
                <a16:creationId xmlns:a16="http://schemas.microsoft.com/office/drawing/2014/main" id="{D856983A-8747-4320-9A41-2092A62AA203}"/>
              </a:ext>
            </a:extLst>
          </p:cNvPr>
          <p:cNvSpPr/>
          <p:nvPr/>
        </p:nvSpPr>
        <p:spPr>
          <a:xfrm>
            <a:off x="1877544" y="3500303"/>
            <a:ext cx="6769814" cy="1015663"/>
          </a:xfrm>
          <a:prstGeom prst="rect">
            <a:avLst/>
          </a:prstGeom>
        </p:spPr>
        <p:txBody>
          <a:bodyPr wrap="square">
            <a:spAutoFit/>
          </a:bodyPr>
          <a:lstStyle/>
          <a:p>
            <a:pPr algn="just">
              <a:defRPr/>
            </a:pPr>
            <a:r>
              <a:rPr lang="zh-CN" altLang="en-US" sz="1200" noProof="1">
                <a:solidFill>
                  <a:prstClr val="black"/>
                </a:solidFill>
                <a:latin typeface="微软雅黑" panose="020B0503020204020204" pitchFamily="34" charset="-122"/>
                <a:ea typeface="微软雅黑" panose="020B0503020204020204" pitchFamily="34" charset="-122"/>
              </a:rPr>
              <a:t>霍顿（</a:t>
            </a:r>
            <a:r>
              <a:rPr lang="en-US" altLang="zh-CN" sz="1200" noProof="1">
                <a:solidFill>
                  <a:prstClr val="black"/>
                </a:solidFill>
                <a:latin typeface="微软雅黑" panose="020B0503020204020204" pitchFamily="34" charset="-122"/>
                <a:ea typeface="微软雅黑" panose="020B0503020204020204" pitchFamily="34" charset="-122"/>
              </a:rPr>
              <a:t>F.W.Horton</a:t>
            </a:r>
            <a:r>
              <a:rPr lang="zh-CN" altLang="en-US" sz="1200" noProof="1">
                <a:solidFill>
                  <a:prstClr val="black"/>
                </a:solidFill>
                <a:latin typeface="微软雅黑" panose="020B0503020204020204" pitchFamily="34" charset="-122"/>
                <a:ea typeface="微软雅黑" panose="020B0503020204020204" pitchFamily="34" charset="-122"/>
              </a:rPr>
              <a:t>）：信息资源管理是对一个机构的信息内容及支持工具（信息、设备、资金等）的管理（过程）。 </a:t>
            </a:r>
            <a:endParaRPr lang="en-US" altLang="zh-CN" sz="1200" noProof="1">
              <a:solidFill>
                <a:prstClr val="black"/>
              </a:solidFill>
              <a:latin typeface="微软雅黑" panose="020B0503020204020204" pitchFamily="34" charset="-122"/>
              <a:ea typeface="微软雅黑" panose="020B0503020204020204" pitchFamily="34" charset="-122"/>
            </a:endParaRPr>
          </a:p>
          <a:p>
            <a:pPr algn="just">
              <a:defRPr/>
            </a:pPr>
            <a:r>
              <a:rPr lang="zh-CN" altLang="en-US" sz="1200" noProof="1">
                <a:solidFill>
                  <a:prstClr val="black"/>
                </a:solidFill>
                <a:latin typeface="微软雅黑" panose="020B0503020204020204" pitchFamily="34" charset="-122"/>
                <a:ea typeface="微软雅黑" panose="020B0503020204020204" pitchFamily="34" charset="-122"/>
              </a:rPr>
              <a:t>马丁（</a:t>
            </a:r>
            <a:r>
              <a:rPr lang="en-US" altLang="zh-CN" sz="1200" noProof="1">
                <a:solidFill>
                  <a:prstClr val="black"/>
                </a:solidFill>
                <a:latin typeface="微软雅黑" panose="020B0503020204020204" pitchFamily="34" charset="-122"/>
                <a:ea typeface="微软雅黑" panose="020B0503020204020204" pitchFamily="34" charset="-122"/>
              </a:rPr>
              <a:t>W.J,Martin</a:t>
            </a:r>
            <a:r>
              <a:rPr lang="zh-CN" altLang="en-US" sz="1200" noProof="1">
                <a:solidFill>
                  <a:prstClr val="black"/>
                </a:solidFill>
                <a:latin typeface="微软雅黑" panose="020B0503020204020204" pitchFamily="34" charset="-122"/>
                <a:ea typeface="微软雅黑" panose="020B0503020204020204" pitchFamily="34" charset="-122"/>
              </a:rPr>
              <a:t>）：信息管理就是与信息相关的计划、预算、组织、指挥、培训和控制过程 。</a:t>
            </a:r>
            <a:endParaRPr lang="en-US" altLang="zh-CN" sz="1200" noProof="1">
              <a:solidFill>
                <a:prstClr val="black"/>
              </a:solidFill>
              <a:latin typeface="微软雅黑" panose="020B0503020204020204" pitchFamily="34" charset="-122"/>
              <a:ea typeface="微软雅黑" panose="020B0503020204020204" pitchFamily="34" charset="-122"/>
            </a:endParaRPr>
          </a:p>
          <a:p>
            <a:pPr algn="just">
              <a:defRPr/>
            </a:pPr>
            <a:r>
              <a:rPr lang="zh-CN" altLang="en-US" sz="1200" noProof="1">
                <a:solidFill>
                  <a:prstClr val="black"/>
                </a:solidFill>
                <a:latin typeface="微软雅黑" panose="020B0503020204020204" pitchFamily="34" charset="-122"/>
                <a:ea typeface="微软雅黑" panose="020B0503020204020204" pitchFamily="34" charset="-122"/>
              </a:rPr>
              <a:t>怀特（</a:t>
            </a:r>
            <a:r>
              <a:rPr lang="en-US" altLang="zh-CN" sz="1200" noProof="1">
                <a:solidFill>
                  <a:prstClr val="black"/>
                </a:solidFill>
                <a:latin typeface="微软雅黑" panose="020B0503020204020204" pitchFamily="34" charset="-122"/>
                <a:ea typeface="微软雅黑" panose="020B0503020204020204" pitchFamily="34" charset="-122"/>
              </a:rPr>
              <a:t>M.S.White</a:t>
            </a:r>
            <a:r>
              <a:rPr lang="zh-CN" altLang="en-US" sz="1200" noProof="1">
                <a:solidFill>
                  <a:prstClr val="black"/>
                </a:solidFill>
                <a:latin typeface="微软雅黑" panose="020B0503020204020204" pitchFamily="34" charset="-122"/>
                <a:ea typeface="微软雅黑" panose="020B0503020204020204" pitchFamily="34" charset="-122"/>
              </a:rPr>
              <a:t>）：信息资源管理是有效地确定、获取、综合和利用各种信息资源，以满足当前和未来的信息需求的过程。 </a:t>
            </a:r>
          </a:p>
        </p:txBody>
      </p:sp>
      <p:cxnSp>
        <p:nvCxnSpPr>
          <p:cNvPr id="31" name="Straight Connector 16">
            <a:extLst>
              <a:ext uri="{FF2B5EF4-FFF2-40B4-BE49-F238E27FC236}">
                <a16:creationId xmlns:a16="http://schemas.microsoft.com/office/drawing/2014/main" id="{D1B295B2-F5E1-46B6-B7B0-412084E5869B}"/>
              </a:ext>
            </a:extLst>
          </p:cNvPr>
          <p:cNvCxnSpPr>
            <a:cxnSpLocks/>
          </p:cNvCxnSpPr>
          <p:nvPr/>
        </p:nvCxnSpPr>
        <p:spPr>
          <a:xfrm>
            <a:off x="1708776" y="1741134"/>
            <a:ext cx="22633" cy="2551108"/>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37" name="灯片编号占位符 3">
            <a:extLst>
              <a:ext uri="{FF2B5EF4-FFF2-40B4-BE49-F238E27FC236}">
                <a16:creationId xmlns:a16="http://schemas.microsoft.com/office/drawing/2014/main" id="{472C051B-7B56-4B5F-A735-C18F5B142602}"/>
              </a:ext>
            </a:extLst>
          </p:cNvPr>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59</a:t>
            </a:fld>
            <a:endParaRPr lang="zh-CN" altLang="en-US" dirty="0"/>
          </a:p>
        </p:txBody>
      </p:sp>
      <p:sp>
        <p:nvSpPr>
          <p:cNvPr id="38" name="Rectangle 70">
            <a:extLst>
              <a:ext uri="{FF2B5EF4-FFF2-40B4-BE49-F238E27FC236}">
                <a16:creationId xmlns:a16="http://schemas.microsoft.com/office/drawing/2014/main" id="{4FF96ECD-B32E-4701-A5C5-F8A185FB2471}"/>
              </a:ext>
            </a:extLst>
          </p:cNvPr>
          <p:cNvSpPr>
            <a:spLocks noChangeArrowheads="1"/>
          </p:cNvSpPr>
          <p:nvPr/>
        </p:nvSpPr>
        <p:spPr bwMode="auto">
          <a:xfrm>
            <a:off x="971600" y="884321"/>
            <a:ext cx="4133747" cy="540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2813"/>
            <a:r>
              <a:rPr lang="zh-CN" altLang="en-US" sz="1800" b="1" noProof="1">
                <a:solidFill>
                  <a:srgbClr val="6964A0"/>
                </a:solidFill>
                <a:latin typeface="微软雅黑" panose="020B0503020204020204" pitchFamily="34" charset="-122"/>
                <a:ea typeface="微软雅黑" panose="020B0503020204020204" pitchFamily="34" charset="-122"/>
                <a:cs typeface="Lato Light" pitchFamily="34" charset="0"/>
              </a:rPr>
              <a:t>不同角度对信息资源管理的定义</a:t>
            </a:r>
            <a:endParaRPr lang="en-US" altLang="zh-CN" sz="1800" b="1" noProof="1">
              <a:solidFill>
                <a:srgbClr val="6964A0"/>
              </a:solidFill>
              <a:latin typeface="微软雅黑" panose="020B0503020204020204" pitchFamily="34" charset="-122"/>
              <a:ea typeface="微软雅黑" panose="020B0503020204020204" pitchFamily="34" charset="-122"/>
              <a:cs typeface="Lato Light" pitchFamily="34" charset="0"/>
            </a:endParaRPr>
          </a:p>
        </p:txBody>
      </p:sp>
      <p:cxnSp>
        <p:nvCxnSpPr>
          <p:cNvPr id="27" name="Straight Connector 6">
            <a:extLst>
              <a:ext uri="{FF2B5EF4-FFF2-40B4-BE49-F238E27FC236}">
                <a16:creationId xmlns:a16="http://schemas.microsoft.com/office/drawing/2014/main" id="{415D8468-5857-4F90-96E8-97C9C2713063}"/>
              </a:ext>
            </a:extLst>
          </p:cNvPr>
          <p:cNvCxnSpPr>
            <a:cxnSpLocks/>
          </p:cNvCxnSpPr>
          <p:nvPr/>
        </p:nvCxnSpPr>
        <p:spPr>
          <a:xfrm>
            <a:off x="1331640" y="1347614"/>
            <a:ext cx="2356798" cy="0"/>
          </a:xfrm>
          <a:prstGeom prst="line">
            <a:avLst/>
          </a:prstGeom>
          <a:ln w="57150" cmpd="dbl">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信息资源管理的产生与定义</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7948986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6</a:t>
            </a:fld>
            <a:endParaRPr lang="zh-CN" altLang="en-US" dirty="0"/>
          </a:p>
        </p:txBody>
      </p:sp>
      <p:sp>
        <p:nvSpPr>
          <p:cNvPr id="11" name="矩形 10"/>
          <p:cNvSpPr/>
          <p:nvPr/>
        </p:nvSpPr>
        <p:spPr>
          <a:xfrm>
            <a:off x="395537" y="655452"/>
            <a:ext cx="5678694" cy="4571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grpSp>
        <p:nvGrpSpPr>
          <p:cNvPr id="19" name="Group 4"/>
          <p:cNvGrpSpPr>
            <a:grpSpLocks/>
          </p:cNvGrpSpPr>
          <p:nvPr/>
        </p:nvGrpSpPr>
        <p:grpSpPr bwMode="auto">
          <a:xfrm>
            <a:off x="3317073" y="1707654"/>
            <a:ext cx="1465263" cy="423863"/>
            <a:chOff x="2200" y="2116"/>
            <a:chExt cx="1398" cy="404"/>
          </a:xfrm>
        </p:grpSpPr>
        <p:sp>
          <p:nvSpPr>
            <p:cNvPr id="20" name="Oval 5"/>
            <p:cNvSpPr>
              <a:spLocks noChangeArrowheads="1"/>
            </p:cNvSpPr>
            <p:nvPr/>
          </p:nvSpPr>
          <p:spPr bwMode="gray">
            <a:xfrm>
              <a:off x="2200" y="2116"/>
              <a:ext cx="248" cy="402"/>
            </a:xfrm>
            <a:prstGeom prst="ellipse">
              <a:avLst/>
            </a:prstGeom>
            <a:gradFill rotWithShape="1">
              <a:gsLst>
                <a:gs pos="0">
                  <a:srgbClr val="9999FF">
                    <a:gamma/>
                    <a:tint val="0"/>
                    <a:invGamma/>
                  </a:srgbClr>
                </a:gs>
                <a:gs pos="50000">
                  <a:srgbClr val="9999FF"/>
                </a:gs>
                <a:gs pos="100000">
                  <a:srgbClr val="9999FF">
                    <a:gamma/>
                    <a:tint val="0"/>
                    <a:invGamma/>
                  </a:srgbClr>
                </a:gs>
              </a:gsLst>
              <a:lin ang="2700000" scaled="1"/>
            </a:gradFill>
            <a:ln w="38100" algn="ctr">
              <a:noFill/>
              <a:round/>
              <a:headEnd/>
              <a:tailEnd/>
            </a:ln>
            <a:effectLst/>
          </p:spPr>
          <p:txBody>
            <a:bodyPr wrap="none" anchor="ctr">
              <a:spAutoFit/>
            </a:bodyPr>
            <a:lstStyle/>
            <a:p>
              <a:pPr defTabSz="685800">
                <a:defRPr/>
              </a:pPr>
              <a:endParaRPr lang="zh-CN" altLang="en-US" sz="1350" kern="0">
                <a:solidFill>
                  <a:srgbClr val="000000"/>
                </a:solidFill>
              </a:endParaRPr>
            </a:p>
          </p:txBody>
        </p:sp>
        <p:sp>
          <p:nvSpPr>
            <p:cNvPr id="21" name="Oval 6"/>
            <p:cNvSpPr>
              <a:spLocks noChangeArrowheads="1"/>
            </p:cNvSpPr>
            <p:nvPr/>
          </p:nvSpPr>
          <p:spPr bwMode="gray">
            <a:xfrm>
              <a:off x="2200" y="2116"/>
              <a:ext cx="248" cy="402"/>
            </a:xfrm>
            <a:prstGeom prst="ellipse">
              <a:avLst/>
            </a:prstGeom>
            <a:gradFill rotWithShape="1">
              <a:gsLst>
                <a:gs pos="0">
                  <a:srgbClr val="9999FF">
                    <a:gamma/>
                    <a:shade val="0"/>
                    <a:invGamma/>
                  </a:srgbClr>
                </a:gs>
                <a:gs pos="100000">
                  <a:srgbClr val="9999FF"/>
                </a:gs>
              </a:gsLst>
              <a:lin ang="2700000" scaled="1"/>
            </a:gradFill>
            <a:ln w="38100" algn="ctr">
              <a:noFill/>
              <a:round/>
              <a:headEnd/>
              <a:tailEnd/>
            </a:ln>
            <a:effectLst/>
          </p:spPr>
          <p:txBody>
            <a:bodyPr wrap="none" anchor="ctr">
              <a:spAutoFit/>
            </a:bodyPr>
            <a:lstStyle/>
            <a:p>
              <a:pPr defTabSz="685800">
                <a:defRPr/>
              </a:pPr>
              <a:endParaRPr lang="zh-CN" altLang="en-US" sz="1350" kern="0">
                <a:solidFill>
                  <a:srgbClr val="000000"/>
                </a:solidFill>
              </a:endParaRPr>
            </a:p>
          </p:txBody>
        </p:sp>
        <p:sp>
          <p:nvSpPr>
            <p:cNvPr id="22" name="Oval 7"/>
            <p:cNvSpPr>
              <a:spLocks noChangeArrowheads="1"/>
            </p:cNvSpPr>
            <p:nvPr/>
          </p:nvSpPr>
          <p:spPr bwMode="gray">
            <a:xfrm>
              <a:off x="2298" y="2116"/>
              <a:ext cx="1300" cy="402"/>
            </a:xfrm>
            <a:prstGeom prst="ellipse">
              <a:avLst/>
            </a:prstGeom>
            <a:gradFill rotWithShape="1">
              <a:gsLst>
                <a:gs pos="0">
                  <a:srgbClr val="9999FF">
                    <a:gamma/>
                    <a:shade val="54118"/>
                    <a:invGamma/>
                  </a:srgbClr>
                </a:gs>
                <a:gs pos="50000">
                  <a:srgbClr val="9999FF"/>
                </a:gs>
                <a:gs pos="100000">
                  <a:srgbClr val="9999FF">
                    <a:gamma/>
                    <a:shade val="54118"/>
                    <a:invGamma/>
                  </a:srgbClr>
                </a:gs>
              </a:gsLst>
              <a:lin ang="18900000" scaled="1"/>
            </a:gradFill>
            <a:ln w="38100" algn="ctr">
              <a:noFill/>
              <a:round/>
              <a:headEnd/>
              <a:tailEnd/>
            </a:ln>
            <a:effectLst/>
          </p:spPr>
          <p:txBody>
            <a:bodyPr anchor="ctr">
              <a:spAutoFit/>
            </a:bodyPr>
            <a:lstStyle/>
            <a:p>
              <a:pPr defTabSz="685800">
                <a:defRPr/>
              </a:pPr>
              <a:endParaRPr lang="zh-CN" altLang="en-US" sz="1350" kern="0">
                <a:solidFill>
                  <a:srgbClr val="000000"/>
                </a:solidFill>
              </a:endParaRPr>
            </a:p>
          </p:txBody>
        </p:sp>
        <p:sp>
          <p:nvSpPr>
            <p:cNvPr id="23" name="Oval 8"/>
            <p:cNvSpPr>
              <a:spLocks noChangeArrowheads="1"/>
            </p:cNvSpPr>
            <p:nvPr/>
          </p:nvSpPr>
          <p:spPr bwMode="gray">
            <a:xfrm>
              <a:off x="2298" y="2116"/>
              <a:ext cx="1300" cy="402"/>
            </a:xfrm>
            <a:prstGeom prst="ellipse">
              <a:avLst/>
            </a:prstGeom>
            <a:gradFill rotWithShape="1">
              <a:gsLst>
                <a:gs pos="0">
                  <a:srgbClr val="9999FF"/>
                </a:gs>
                <a:gs pos="100000">
                  <a:srgbClr val="9999FF">
                    <a:gamma/>
                    <a:shade val="48627"/>
                    <a:invGamma/>
                  </a:srgbClr>
                </a:gs>
              </a:gsLst>
              <a:lin ang="2700000" scaled="1"/>
            </a:gradFill>
            <a:ln w="38100" algn="ctr">
              <a:noFill/>
              <a:round/>
              <a:headEnd/>
              <a:tailEnd/>
            </a:ln>
            <a:effectLst/>
          </p:spPr>
          <p:txBody>
            <a:bodyPr anchor="ctr">
              <a:spAutoFit/>
            </a:bodyPr>
            <a:lstStyle/>
            <a:p>
              <a:pPr defTabSz="685800">
                <a:defRPr/>
              </a:pPr>
              <a:endParaRPr lang="zh-CN" altLang="en-US" sz="1350" kern="0">
                <a:solidFill>
                  <a:srgbClr val="000000"/>
                </a:solidFill>
              </a:endParaRPr>
            </a:p>
          </p:txBody>
        </p:sp>
        <p:sp>
          <p:nvSpPr>
            <p:cNvPr id="24" name="Oval 9"/>
            <p:cNvSpPr>
              <a:spLocks noChangeArrowheads="1"/>
            </p:cNvSpPr>
            <p:nvPr/>
          </p:nvSpPr>
          <p:spPr bwMode="gray">
            <a:xfrm>
              <a:off x="2364" y="2118"/>
              <a:ext cx="1171" cy="402"/>
            </a:xfrm>
            <a:prstGeom prst="ellipse">
              <a:avLst/>
            </a:prstGeom>
            <a:gradFill rotWithShape="1">
              <a:gsLst>
                <a:gs pos="0">
                  <a:srgbClr val="9999FF">
                    <a:gamma/>
                    <a:shade val="46275"/>
                    <a:invGamma/>
                  </a:srgbClr>
                </a:gs>
                <a:gs pos="100000">
                  <a:srgbClr val="9999FF"/>
                </a:gs>
              </a:gsLst>
              <a:lin ang="5400000" scaled="1"/>
            </a:gradFill>
            <a:ln w="38100" algn="ctr">
              <a:noFill/>
              <a:round/>
              <a:headEnd/>
              <a:tailEnd/>
            </a:ln>
            <a:effectLst/>
          </p:spPr>
          <p:txBody>
            <a:bodyPr anchor="ctr">
              <a:spAutoFit/>
            </a:bodyPr>
            <a:lstStyle/>
            <a:p>
              <a:pPr defTabSz="685800">
                <a:defRPr/>
              </a:pPr>
              <a:endParaRPr lang="zh-CN" altLang="en-US" sz="1350" kern="0">
                <a:solidFill>
                  <a:srgbClr val="000000"/>
                </a:solidFill>
              </a:endParaRPr>
            </a:p>
          </p:txBody>
        </p:sp>
      </p:grpSp>
      <p:sp>
        <p:nvSpPr>
          <p:cNvPr id="25" name="Text Box 10"/>
          <p:cNvSpPr txBox="1">
            <a:spLocks noChangeArrowheads="1"/>
          </p:cNvSpPr>
          <p:nvPr/>
        </p:nvSpPr>
        <p:spPr bwMode="gray">
          <a:xfrm>
            <a:off x="3671778" y="1680667"/>
            <a:ext cx="8803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684213">
              <a:defRPr>
                <a:solidFill>
                  <a:schemeClr val="tx1"/>
                </a:solidFill>
                <a:latin typeface="Times New Roman" panose="02020603050405020304" pitchFamily="18" charset="0"/>
                <a:ea typeface="宋体" panose="02010600030101010101" pitchFamily="2" charset="-122"/>
              </a:defRPr>
            </a:lvl1pPr>
            <a:lvl2pPr marL="742950" indent="-285750" defTabSz="684213">
              <a:defRPr>
                <a:solidFill>
                  <a:schemeClr val="tx1"/>
                </a:solidFill>
                <a:latin typeface="Times New Roman" panose="02020603050405020304" pitchFamily="18" charset="0"/>
                <a:ea typeface="宋体" panose="02010600030101010101" pitchFamily="2" charset="-122"/>
              </a:defRPr>
            </a:lvl2pPr>
            <a:lvl3pPr marL="1143000" indent="-228600" defTabSz="684213">
              <a:defRPr>
                <a:solidFill>
                  <a:schemeClr val="tx1"/>
                </a:solidFill>
                <a:latin typeface="Times New Roman" panose="02020603050405020304" pitchFamily="18" charset="0"/>
                <a:ea typeface="宋体" panose="02010600030101010101" pitchFamily="2" charset="-122"/>
              </a:defRPr>
            </a:lvl3pPr>
            <a:lvl4pPr marL="1600200" indent="-228600" defTabSz="684213">
              <a:defRPr>
                <a:solidFill>
                  <a:schemeClr val="tx1"/>
                </a:solidFill>
                <a:latin typeface="Times New Roman" panose="02020603050405020304" pitchFamily="18" charset="0"/>
                <a:ea typeface="宋体" panose="02010600030101010101" pitchFamily="2" charset="-122"/>
              </a:defRPr>
            </a:lvl4pPr>
            <a:lvl5pPr marL="2057400" indent="-228600" defTabSz="684213">
              <a:defRPr>
                <a:solidFill>
                  <a:schemeClr val="tx1"/>
                </a:solidFill>
                <a:latin typeface="Times New Roman" panose="02020603050405020304" pitchFamily="18" charset="0"/>
                <a:ea typeface="宋体" panose="02010600030101010101" pitchFamily="2" charset="-122"/>
              </a:defRPr>
            </a:lvl5pPr>
            <a:lvl6pPr marL="25146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gn="r"/>
            <a:r>
              <a:rPr lang="zh-CN" altLang="en-US" sz="2700" b="1">
                <a:solidFill>
                  <a:srgbClr val="FFFFFF"/>
                </a:solidFill>
                <a:latin typeface="黑体" panose="02010609060101010101" pitchFamily="49" charset="-122"/>
                <a:ea typeface="黑体" panose="02010609060101010101" pitchFamily="49" charset="-122"/>
              </a:rPr>
              <a:t>技术</a:t>
            </a:r>
            <a:endParaRPr lang="en-US" altLang="ko-KR" sz="2700" b="1">
              <a:solidFill>
                <a:srgbClr val="FFFFFF"/>
              </a:solidFill>
              <a:latin typeface="黑体" panose="02010609060101010101" pitchFamily="49" charset="-122"/>
              <a:ea typeface="黑体" panose="02010609060101010101" pitchFamily="49" charset="-122"/>
            </a:endParaRPr>
          </a:p>
        </p:txBody>
      </p:sp>
      <p:grpSp>
        <p:nvGrpSpPr>
          <p:cNvPr id="26" name="Group 11"/>
          <p:cNvGrpSpPr>
            <a:grpSpLocks/>
          </p:cNvGrpSpPr>
          <p:nvPr/>
        </p:nvGrpSpPr>
        <p:grpSpPr bwMode="auto">
          <a:xfrm>
            <a:off x="1264434" y="1707654"/>
            <a:ext cx="1465262" cy="423863"/>
            <a:chOff x="2200" y="2116"/>
            <a:chExt cx="1398" cy="404"/>
          </a:xfrm>
        </p:grpSpPr>
        <p:sp>
          <p:nvSpPr>
            <p:cNvPr id="27" name="Oval 12"/>
            <p:cNvSpPr>
              <a:spLocks noChangeArrowheads="1"/>
            </p:cNvSpPr>
            <p:nvPr/>
          </p:nvSpPr>
          <p:spPr bwMode="gray">
            <a:xfrm>
              <a:off x="2200" y="2116"/>
              <a:ext cx="248" cy="402"/>
            </a:xfrm>
            <a:prstGeom prst="ellipse">
              <a:avLst/>
            </a:prstGeom>
            <a:gradFill rotWithShape="1">
              <a:gsLst>
                <a:gs pos="0">
                  <a:srgbClr val="93C052">
                    <a:gamma/>
                    <a:tint val="0"/>
                    <a:invGamma/>
                  </a:srgbClr>
                </a:gs>
                <a:gs pos="50000">
                  <a:srgbClr val="93C052"/>
                </a:gs>
                <a:gs pos="100000">
                  <a:srgbClr val="93C052">
                    <a:gamma/>
                    <a:tint val="0"/>
                    <a:invGamma/>
                  </a:srgbClr>
                </a:gs>
              </a:gsLst>
              <a:lin ang="2700000" scaled="1"/>
            </a:gradFill>
            <a:ln w="38100" algn="ctr">
              <a:noFill/>
              <a:round/>
              <a:headEnd/>
              <a:tailEnd/>
            </a:ln>
            <a:effectLst/>
          </p:spPr>
          <p:txBody>
            <a:bodyPr wrap="none" anchor="ctr">
              <a:spAutoFit/>
            </a:bodyPr>
            <a:lstStyle/>
            <a:p>
              <a:pPr defTabSz="685800">
                <a:defRPr/>
              </a:pPr>
              <a:endParaRPr lang="zh-CN" altLang="en-US" sz="1350" kern="0">
                <a:solidFill>
                  <a:srgbClr val="000000"/>
                </a:solidFill>
              </a:endParaRPr>
            </a:p>
          </p:txBody>
        </p:sp>
        <p:sp>
          <p:nvSpPr>
            <p:cNvPr id="28" name="Oval 13"/>
            <p:cNvSpPr>
              <a:spLocks noChangeArrowheads="1"/>
            </p:cNvSpPr>
            <p:nvPr/>
          </p:nvSpPr>
          <p:spPr bwMode="gray">
            <a:xfrm>
              <a:off x="2200" y="2116"/>
              <a:ext cx="248" cy="402"/>
            </a:xfrm>
            <a:prstGeom prst="ellipse">
              <a:avLst/>
            </a:prstGeom>
            <a:gradFill rotWithShape="1">
              <a:gsLst>
                <a:gs pos="0">
                  <a:srgbClr val="93C052">
                    <a:gamma/>
                    <a:shade val="0"/>
                    <a:invGamma/>
                  </a:srgbClr>
                </a:gs>
                <a:gs pos="100000">
                  <a:srgbClr val="93C052"/>
                </a:gs>
              </a:gsLst>
              <a:lin ang="2700000" scaled="1"/>
            </a:gradFill>
            <a:ln w="38100" algn="ctr">
              <a:noFill/>
              <a:round/>
              <a:headEnd/>
              <a:tailEnd/>
            </a:ln>
            <a:effectLst/>
          </p:spPr>
          <p:txBody>
            <a:bodyPr wrap="none" anchor="ctr">
              <a:spAutoFit/>
            </a:bodyPr>
            <a:lstStyle/>
            <a:p>
              <a:pPr defTabSz="685800">
                <a:defRPr/>
              </a:pPr>
              <a:endParaRPr lang="zh-CN" altLang="en-US" sz="1350" kern="0">
                <a:solidFill>
                  <a:srgbClr val="000000"/>
                </a:solidFill>
              </a:endParaRPr>
            </a:p>
          </p:txBody>
        </p:sp>
        <p:sp>
          <p:nvSpPr>
            <p:cNvPr id="29" name="Oval 14"/>
            <p:cNvSpPr>
              <a:spLocks noChangeArrowheads="1"/>
            </p:cNvSpPr>
            <p:nvPr/>
          </p:nvSpPr>
          <p:spPr bwMode="gray">
            <a:xfrm>
              <a:off x="2298" y="2116"/>
              <a:ext cx="1300" cy="402"/>
            </a:xfrm>
            <a:prstGeom prst="ellipse">
              <a:avLst/>
            </a:prstGeom>
            <a:gradFill rotWithShape="1">
              <a:gsLst>
                <a:gs pos="0">
                  <a:srgbClr val="93C052">
                    <a:gamma/>
                    <a:shade val="54118"/>
                    <a:invGamma/>
                  </a:srgbClr>
                </a:gs>
                <a:gs pos="50000">
                  <a:srgbClr val="93C052"/>
                </a:gs>
                <a:gs pos="100000">
                  <a:srgbClr val="93C052">
                    <a:gamma/>
                    <a:shade val="54118"/>
                    <a:invGamma/>
                  </a:srgbClr>
                </a:gs>
              </a:gsLst>
              <a:lin ang="18900000" scaled="1"/>
            </a:gradFill>
            <a:ln w="38100" algn="ctr">
              <a:noFill/>
              <a:round/>
              <a:headEnd/>
              <a:tailEnd/>
            </a:ln>
            <a:effectLst/>
          </p:spPr>
          <p:txBody>
            <a:bodyPr anchor="ctr">
              <a:spAutoFit/>
            </a:bodyPr>
            <a:lstStyle/>
            <a:p>
              <a:pPr defTabSz="685800">
                <a:defRPr/>
              </a:pPr>
              <a:endParaRPr lang="zh-CN" altLang="en-US" sz="1350" kern="0">
                <a:solidFill>
                  <a:srgbClr val="000000"/>
                </a:solidFill>
              </a:endParaRPr>
            </a:p>
          </p:txBody>
        </p:sp>
        <p:sp>
          <p:nvSpPr>
            <p:cNvPr id="30" name="Oval 15"/>
            <p:cNvSpPr>
              <a:spLocks noChangeArrowheads="1"/>
            </p:cNvSpPr>
            <p:nvPr/>
          </p:nvSpPr>
          <p:spPr bwMode="gray">
            <a:xfrm>
              <a:off x="2298" y="2116"/>
              <a:ext cx="1300" cy="402"/>
            </a:xfrm>
            <a:prstGeom prst="ellipse">
              <a:avLst/>
            </a:prstGeom>
            <a:gradFill rotWithShape="1">
              <a:gsLst>
                <a:gs pos="0">
                  <a:srgbClr val="93C052"/>
                </a:gs>
                <a:gs pos="100000">
                  <a:srgbClr val="93C052">
                    <a:gamma/>
                    <a:shade val="48627"/>
                    <a:invGamma/>
                  </a:srgbClr>
                </a:gs>
              </a:gsLst>
              <a:lin ang="2700000" scaled="1"/>
            </a:gradFill>
            <a:ln w="38100" algn="ctr">
              <a:noFill/>
              <a:round/>
              <a:headEnd/>
              <a:tailEnd/>
            </a:ln>
            <a:effectLst/>
          </p:spPr>
          <p:txBody>
            <a:bodyPr anchor="ctr">
              <a:spAutoFit/>
            </a:bodyPr>
            <a:lstStyle/>
            <a:p>
              <a:pPr defTabSz="685800">
                <a:defRPr/>
              </a:pPr>
              <a:endParaRPr lang="zh-CN" altLang="en-US" sz="1350" kern="0">
                <a:solidFill>
                  <a:srgbClr val="000000"/>
                </a:solidFill>
              </a:endParaRPr>
            </a:p>
          </p:txBody>
        </p:sp>
        <p:sp>
          <p:nvSpPr>
            <p:cNvPr id="31" name="Oval 16"/>
            <p:cNvSpPr>
              <a:spLocks noChangeArrowheads="1"/>
            </p:cNvSpPr>
            <p:nvPr/>
          </p:nvSpPr>
          <p:spPr bwMode="gray">
            <a:xfrm>
              <a:off x="2364" y="2118"/>
              <a:ext cx="1171" cy="402"/>
            </a:xfrm>
            <a:prstGeom prst="ellipse">
              <a:avLst/>
            </a:prstGeom>
            <a:gradFill rotWithShape="1">
              <a:gsLst>
                <a:gs pos="0">
                  <a:srgbClr val="93C052">
                    <a:gamma/>
                    <a:shade val="46275"/>
                    <a:invGamma/>
                  </a:srgbClr>
                </a:gs>
                <a:gs pos="100000">
                  <a:srgbClr val="93C052"/>
                </a:gs>
              </a:gsLst>
              <a:lin ang="5400000" scaled="1"/>
            </a:gradFill>
            <a:ln w="38100" algn="ctr">
              <a:noFill/>
              <a:round/>
              <a:headEnd/>
              <a:tailEnd/>
            </a:ln>
            <a:effectLst/>
          </p:spPr>
          <p:txBody>
            <a:bodyPr anchor="ctr">
              <a:spAutoFit/>
            </a:bodyPr>
            <a:lstStyle/>
            <a:p>
              <a:pPr defTabSz="685800">
                <a:defRPr/>
              </a:pPr>
              <a:endParaRPr lang="zh-CN" altLang="en-US" sz="1350" kern="0">
                <a:solidFill>
                  <a:srgbClr val="000000"/>
                </a:solidFill>
              </a:endParaRPr>
            </a:p>
          </p:txBody>
        </p:sp>
      </p:grpSp>
      <p:sp>
        <p:nvSpPr>
          <p:cNvPr id="32" name="Text Box 17"/>
          <p:cNvSpPr txBox="1">
            <a:spLocks noChangeArrowheads="1"/>
          </p:cNvSpPr>
          <p:nvPr/>
        </p:nvSpPr>
        <p:spPr bwMode="gray">
          <a:xfrm>
            <a:off x="1581042" y="1677492"/>
            <a:ext cx="8803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684213">
              <a:defRPr>
                <a:solidFill>
                  <a:schemeClr val="tx1"/>
                </a:solidFill>
                <a:latin typeface="Times New Roman" panose="02020603050405020304" pitchFamily="18" charset="0"/>
                <a:ea typeface="宋体" panose="02010600030101010101" pitchFamily="2" charset="-122"/>
              </a:defRPr>
            </a:lvl1pPr>
            <a:lvl2pPr marL="742950" indent="-285750" defTabSz="684213">
              <a:defRPr>
                <a:solidFill>
                  <a:schemeClr val="tx1"/>
                </a:solidFill>
                <a:latin typeface="Times New Roman" panose="02020603050405020304" pitchFamily="18" charset="0"/>
                <a:ea typeface="宋体" panose="02010600030101010101" pitchFamily="2" charset="-122"/>
              </a:defRPr>
            </a:lvl2pPr>
            <a:lvl3pPr marL="1143000" indent="-228600" defTabSz="684213">
              <a:defRPr>
                <a:solidFill>
                  <a:schemeClr val="tx1"/>
                </a:solidFill>
                <a:latin typeface="Times New Roman" panose="02020603050405020304" pitchFamily="18" charset="0"/>
                <a:ea typeface="宋体" panose="02010600030101010101" pitchFamily="2" charset="-122"/>
              </a:defRPr>
            </a:lvl3pPr>
            <a:lvl4pPr marL="1600200" indent="-228600" defTabSz="684213">
              <a:defRPr>
                <a:solidFill>
                  <a:schemeClr val="tx1"/>
                </a:solidFill>
                <a:latin typeface="Times New Roman" panose="02020603050405020304" pitchFamily="18" charset="0"/>
                <a:ea typeface="宋体" panose="02010600030101010101" pitchFamily="2" charset="-122"/>
              </a:defRPr>
            </a:lvl4pPr>
            <a:lvl5pPr marL="2057400" indent="-228600" defTabSz="684213">
              <a:defRPr>
                <a:solidFill>
                  <a:schemeClr val="tx1"/>
                </a:solidFill>
                <a:latin typeface="Times New Roman" panose="02020603050405020304" pitchFamily="18" charset="0"/>
                <a:ea typeface="宋体" panose="02010600030101010101" pitchFamily="2" charset="-122"/>
              </a:defRPr>
            </a:lvl5pPr>
            <a:lvl6pPr marL="25146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gn="r"/>
            <a:r>
              <a:rPr lang="zh-CN" altLang="en-US" sz="2700" b="1">
                <a:solidFill>
                  <a:srgbClr val="FFFFFF"/>
                </a:solidFill>
                <a:latin typeface="黑体" panose="02010609060101010101" pitchFamily="49" charset="-122"/>
                <a:ea typeface="黑体" panose="02010609060101010101" pitchFamily="49" charset="-122"/>
              </a:rPr>
              <a:t>数据</a:t>
            </a:r>
            <a:endParaRPr lang="en-US" altLang="ko-KR" sz="2700" b="1">
              <a:solidFill>
                <a:srgbClr val="FFFFFF"/>
              </a:solidFill>
              <a:latin typeface="黑体" panose="02010609060101010101" pitchFamily="49" charset="-122"/>
              <a:ea typeface="黑体" panose="02010609060101010101" pitchFamily="49" charset="-122"/>
            </a:endParaRPr>
          </a:p>
        </p:txBody>
      </p:sp>
      <p:grpSp>
        <p:nvGrpSpPr>
          <p:cNvPr id="33" name="Group 18"/>
          <p:cNvGrpSpPr>
            <a:grpSpLocks/>
          </p:cNvGrpSpPr>
          <p:nvPr/>
        </p:nvGrpSpPr>
        <p:grpSpPr bwMode="auto">
          <a:xfrm>
            <a:off x="5369709" y="1707654"/>
            <a:ext cx="1463675" cy="423863"/>
            <a:chOff x="2200" y="2116"/>
            <a:chExt cx="1398" cy="404"/>
          </a:xfrm>
        </p:grpSpPr>
        <p:sp>
          <p:nvSpPr>
            <p:cNvPr id="34" name="Oval 19"/>
            <p:cNvSpPr>
              <a:spLocks noChangeArrowheads="1"/>
            </p:cNvSpPr>
            <p:nvPr/>
          </p:nvSpPr>
          <p:spPr bwMode="gray">
            <a:xfrm>
              <a:off x="2200" y="2116"/>
              <a:ext cx="248" cy="402"/>
            </a:xfrm>
            <a:prstGeom prst="ellipse">
              <a:avLst/>
            </a:prstGeom>
            <a:gradFill rotWithShape="1">
              <a:gsLst>
                <a:gs pos="0">
                  <a:srgbClr val="4EA7EA">
                    <a:gamma/>
                    <a:tint val="0"/>
                    <a:invGamma/>
                  </a:srgbClr>
                </a:gs>
                <a:gs pos="50000">
                  <a:srgbClr val="4EA7EA"/>
                </a:gs>
                <a:gs pos="100000">
                  <a:srgbClr val="4EA7EA">
                    <a:gamma/>
                    <a:tint val="0"/>
                    <a:invGamma/>
                  </a:srgbClr>
                </a:gs>
              </a:gsLst>
              <a:lin ang="2700000" scaled="1"/>
            </a:gradFill>
            <a:ln w="38100" algn="ctr">
              <a:noFill/>
              <a:round/>
              <a:headEnd/>
              <a:tailEnd/>
            </a:ln>
            <a:effectLst/>
          </p:spPr>
          <p:txBody>
            <a:bodyPr wrap="none" anchor="ctr">
              <a:spAutoFit/>
            </a:bodyPr>
            <a:lstStyle/>
            <a:p>
              <a:pPr defTabSz="685800">
                <a:defRPr/>
              </a:pPr>
              <a:endParaRPr lang="zh-CN" altLang="en-US" sz="1350" kern="0">
                <a:solidFill>
                  <a:srgbClr val="000000"/>
                </a:solidFill>
              </a:endParaRPr>
            </a:p>
          </p:txBody>
        </p:sp>
        <p:sp>
          <p:nvSpPr>
            <p:cNvPr id="35" name="Oval 20"/>
            <p:cNvSpPr>
              <a:spLocks noChangeArrowheads="1"/>
            </p:cNvSpPr>
            <p:nvPr/>
          </p:nvSpPr>
          <p:spPr bwMode="gray">
            <a:xfrm>
              <a:off x="2200" y="2116"/>
              <a:ext cx="248" cy="402"/>
            </a:xfrm>
            <a:prstGeom prst="ellipse">
              <a:avLst/>
            </a:prstGeom>
            <a:gradFill rotWithShape="1">
              <a:gsLst>
                <a:gs pos="0">
                  <a:srgbClr val="4EA7EA">
                    <a:gamma/>
                    <a:shade val="0"/>
                    <a:invGamma/>
                  </a:srgbClr>
                </a:gs>
                <a:gs pos="100000">
                  <a:srgbClr val="4EA7EA"/>
                </a:gs>
              </a:gsLst>
              <a:lin ang="2700000" scaled="1"/>
            </a:gradFill>
            <a:ln w="38100" algn="ctr">
              <a:noFill/>
              <a:round/>
              <a:headEnd/>
              <a:tailEnd/>
            </a:ln>
            <a:effectLst/>
          </p:spPr>
          <p:txBody>
            <a:bodyPr wrap="none" anchor="ctr">
              <a:spAutoFit/>
            </a:bodyPr>
            <a:lstStyle/>
            <a:p>
              <a:pPr defTabSz="685800">
                <a:defRPr/>
              </a:pPr>
              <a:endParaRPr lang="zh-CN" altLang="en-US" sz="1350" kern="0">
                <a:solidFill>
                  <a:srgbClr val="000000"/>
                </a:solidFill>
              </a:endParaRPr>
            </a:p>
          </p:txBody>
        </p:sp>
        <p:sp>
          <p:nvSpPr>
            <p:cNvPr id="36" name="Oval 21"/>
            <p:cNvSpPr>
              <a:spLocks noChangeArrowheads="1"/>
            </p:cNvSpPr>
            <p:nvPr/>
          </p:nvSpPr>
          <p:spPr bwMode="gray">
            <a:xfrm>
              <a:off x="2299" y="2116"/>
              <a:ext cx="1299" cy="402"/>
            </a:xfrm>
            <a:prstGeom prst="ellipse">
              <a:avLst/>
            </a:prstGeom>
            <a:gradFill rotWithShape="1">
              <a:gsLst>
                <a:gs pos="0">
                  <a:srgbClr val="4EA7EA">
                    <a:gamma/>
                    <a:shade val="54118"/>
                    <a:invGamma/>
                  </a:srgbClr>
                </a:gs>
                <a:gs pos="50000">
                  <a:srgbClr val="4EA7EA"/>
                </a:gs>
                <a:gs pos="100000">
                  <a:srgbClr val="4EA7EA">
                    <a:gamma/>
                    <a:shade val="54118"/>
                    <a:invGamma/>
                  </a:srgbClr>
                </a:gs>
              </a:gsLst>
              <a:lin ang="18900000" scaled="1"/>
            </a:gradFill>
            <a:ln w="38100" algn="ctr">
              <a:noFill/>
              <a:round/>
              <a:headEnd/>
              <a:tailEnd/>
            </a:ln>
            <a:effectLst/>
          </p:spPr>
          <p:txBody>
            <a:bodyPr anchor="ctr">
              <a:spAutoFit/>
            </a:bodyPr>
            <a:lstStyle/>
            <a:p>
              <a:pPr defTabSz="685800">
                <a:defRPr/>
              </a:pPr>
              <a:endParaRPr lang="zh-CN" altLang="en-US" sz="1350" kern="0">
                <a:solidFill>
                  <a:srgbClr val="000000"/>
                </a:solidFill>
              </a:endParaRPr>
            </a:p>
          </p:txBody>
        </p:sp>
        <p:sp>
          <p:nvSpPr>
            <p:cNvPr id="37" name="Oval 22"/>
            <p:cNvSpPr>
              <a:spLocks noChangeArrowheads="1"/>
            </p:cNvSpPr>
            <p:nvPr/>
          </p:nvSpPr>
          <p:spPr bwMode="gray">
            <a:xfrm>
              <a:off x="2299" y="2116"/>
              <a:ext cx="1299" cy="402"/>
            </a:xfrm>
            <a:prstGeom prst="ellipse">
              <a:avLst/>
            </a:prstGeom>
            <a:gradFill rotWithShape="1">
              <a:gsLst>
                <a:gs pos="0">
                  <a:srgbClr val="4EA7EA"/>
                </a:gs>
                <a:gs pos="100000">
                  <a:srgbClr val="4EA7EA">
                    <a:gamma/>
                    <a:shade val="48627"/>
                    <a:invGamma/>
                  </a:srgbClr>
                </a:gs>
              </a:gsLst>
              <a:lin ang="2700000" scaled="1"/>
            </a:gradFill>
            <a:ln w="38100" algn="ctr">
              <a:noFill/>
              <a:round/>
              <a:headEnd/>
              <a:tailEnd/>
            </a:ln>
            <a:effectLst/>
          </p:spPr>
          <p:txBody>
            <a:bodyPr anchor="ctr">
              <a:spAutoFit/>
            </a:bodyPr>
            <a:lstStyle/>
            <a:p>
              <a:pPr defTabSz="685800">
                <a:defRPr/>
              </a:pPr>
              <a:endParaRPr lang="zh-CN" altLang="en-US" sz="1350" kern="0">
                <a:solidFill>
                  <a:srgbClr val="000000"/>
                </a:solidFill>
              </a:endParaRPr>
            </a:p>
          </p:txBody>
        </p:sp>
        <p:sp>
          <p:nvSpPr>
            <p:cNvPr id="38" name="Oval 23"/>
            <p:cNvSpPr>
              <a:spLocks noChangeArrowheads="1"/>
            </p:cNvSpPr>
            <p:nvPr/>
          </p:nvSpPr>
          <p:spPr bwMode="gray">
            <a:xfrm>
              <a:off x="2364" y="2118"/>
              <a:ext cx="1171" cy="402"/>
            </a:xfrm>
            <a:prstGeom prst="ellipse">
              <a:avLst/>
            </a:prstGeom>
            <a:gradFill rotWithShape="1">
              <a:gsLst>
                <a:gs pos="0">
                  <a:srgbClr val="4EA7EA">
                    <a:gamma/>
                    <a:shade val="46275"/>
                    <a:invGamma/>
                  </a:srgbClr>
                </a:gs>
                <a:gs pos="100000">
                  <a:srgbClr val="4EA7EA"/>
                </a:gs>
              </a:gsLst>
              <a:lin ang="5400000" scaled="1"/>
            </a:gradFill>
            <a:ln w="38100" algn="ctr">
              <a:noFill/>
              <a:round/>
              <a:headEnd/>
              <a:tailEnd/>
            </a:ln>
            <a:effectLst/>
          </p:spPr>
          <p:txBody>
            <a:bodyPr anchor="ctr">
              <a:spAutoFit/>
            </a:bodyPr>
            <a:lstStyle/>
            <a:p>
              <a:pPr defTabSz="685800">
                <a:defRPr/>
              </a:pPr>
              <a:endParaRPr lang="zh-CN" altLang="en-US" sz="1350" kern="0">
                <a:solidFill>
                  <a:srgbClr val="000000"/>
                </a:solidFill>
              </a:endParaRPr>
            </a:p>
          </p:txBody>
        </p:sp>
      </p:grpSp>
      <p:sp>
        <p:nvSpPr>
          <p:cNvPr id="39" name="Text Box 24"/>
          <p:cNvSpPr txBox="1">
            <a:spLocks noChangeArrowheads="1"/>
          </p:cNvSpPr>
          <p:nvPr/>
        </p:nvSpPr>
        <p:spPr bwMode="gray">
          <a:xfrm>
            <a:off x="5647521" y="1690192"/>
            <a:ext cx="100965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defTabSz="684213">
              <a:defRPr>
                <a:solidFill>
                  <a:schemeClr val="tx1"/>
                </a:solidFill>
                <a:latin typeface="Times New Roman" panose="02020603050405020304" pitchFamily="18" charset="0"/>
                <a:ea typeface="宋体" panose="02010600030101010101" pitchFamily="2" charset="-122"/>
              </a:defRPr>
            </a:lvl1pPr>
            <a:lvl2pPr marL="742950" indent="-285750" defTabSz="684213">
              <a:defRPr>
                <a:solidFill>
                  <a:schemeClr val="tx1"/>
                </a:solidFill>
                <a:latin typeface="Times New Roman" panose="02020603050405020304" pitchFamily="18" charset="0"/>
                <a:ea typeface="宋体" panose="02010600030101010101" pitchFamily="2" charset="-122"/>
              </a:defRPr>
            </a:lvl2pPr>
            <a:lvl3pPr marL="1143000" indent="-228600" defTabSz="684213">
              <a:defRPr>
                <a:solidFill>
                  <a:schemeClr val="tx1"/>
                </a:solidFill>
                <a:latin typeface="Times New Roman" panose="02020603050405020304" pitchFamily="18" charset="0"/>
                <a:ea typeface="宋体" panose="02010600030101010101" pitchFamily="2" charset="-122"/>
              </a:defRPr>
            </a:lvl3pPr>
            <a:lvl4pPr marL="1600200" indent="-228600" defTabSz="684213">
              <a:defRPr>
                <a:solidFill>
                  <a:schemeClr val="tx1"/>
                </a:solidFill>
                <a:latin typeface="Times New Roman" panose="02020603050405020304" pitchFamily="18" charset="0"/>
                <a:ea typeface="宋体" panose="02010600030101010101" pitchFamily="2" charset="-122"/>
              </a:defRPr>
            </a:lvl4pPr>
            <a:lvl5pPr marL="2057400" indent="-228600" defTabSz="684213">
              <a:defRPr>
                <a:solidFill>
                  <a:schemeClr val="tx1"/>
                </a:solidFill>
                <a:latin typeface="Times New Roman" panose="02020603050405020304" pitchFamily="18" charset="0"/>
                <a:ea typeface="宋体" panose="02010600030101010101" pitchFamily="2" charset="-122"/>
              </a:defRPr>
            </a:lvl5pPr>
            <a:lvl6pPr marL="25146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defTabSz="6842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gn="r"/>
            <a:r>
              <a:rPr lang="zh-CN" altLang="en-US" sz="2700" b="1">
                <a:solidFill>
                  <a:srgbClr val="FFFFFF"/>
                </a:solidFill>
                <a:latin typeface="黑体" panose="02010609060101010101" pitchFamily="49" charset="-122"/>
                <a:ea typeface="黑体" panose="02010609060101010101" pitchFamily="49" charset="-122"/>
              </a:rPr>
              <a:t>应用</a:t>
            </a:r>
            <a:endParaRPr lang="en-US" altLang="ko-KR" sz="2700" b="1">
              <a:solidFill>
                <a:srgbClr val="FFFFFF"/>
              </a:solidFill>
              <a:latin typeface="黑体" panose="02010609060101010101" pitchFamily="49" charset="-122"/>
              <a:ea typeface="黑体" panose="02010609060101010101" pitchFamily="49" charset="-122"/>
            </a:endParaRPr>
          </a:p>
        </p:txBody>
      </p:sp>
      <p:sp>
        <p:nvSpPr>
          <p:cNvPr id="40" name="AutoShape 26"/>
          <p:cNvSpPr>
            <a:spLocks noChangeArrowheads="1"/>
          </p:cNvSpPr>
          <p:nvPr/>
        </p:nvSpPr>
        <p:spPr bwMode="auto">
          <a:xfrm>
            <a:off x="1318411" y="3134817"/>
            <a:ext cx="1512887" cy="485775"/>
          </a:xfrm>
          <a:prstGeom prst="roundRect">
            <a:avLst>
              <a:gd name="adj" fmla="val 50000"/>
            </a:avLst>
          </a:prstGeom>
          <a:noFill/>
          <a:ln w="38100" algn="ctr">
            <a:solidFill>
              <a:srgbClr val="003366"/>
            </a:solidFill>
            <a:round/>
            <a:headEnd/>
            <a:tailEnd/>
          </a:ln>
        </p:spPr>
        <p:txBody>
          <a:bodyPr wrap="none" anchor="ctr"/>
          <a:lstStyle/>
          <a:p>
            <a:pPr algn="ctr" defTabSz="685800">
              <a:defRPr/>
            </a:pPr>
            <a:r>
              <a:rPr lang="zh-CN" altLang="en-US" sz="1500" b="1" kern="0" dirty="0">
                <a:solidFill>
                  <a:srgbClr val="003366"/>
                </a:solidFill>
                <a:latin typeface="黑体" pitchFamily="49" charset="-122"/>
                <a:ea typeface="黑体" pitchFamily="49" charset="-122"/>
              </a:rPr>
              <a:t>获取数据</a:t>
            </a:r>
            <a:endParaRPr lang="ko-KR" altLang="en-US" sz="1500" b="1" kern="0" dirty="0">
              <a:solidFill>
                <a:srgbClr val="003366"/>
              </a:solidFill>
              <a:latin typeface="黑体" pitchFamily="49" charset="-122"/>
              <a:ea typeface="Gulim" pitchFamily="34" charset="-127"/>
            </a:endParaRPr>
          </a:p>
        </p:txBody>
      </p:sp>
      <p:sp>
        <p:nvSpPr>
          <p:cNvPr id="41" name="AutoShape 27"/>
          <p:cNvSpPr>
            <a:spLocks noChangeArrowheads="1"/>
          </p:cNvSpPr>
          <p:nvPr/>
        </p:nvSpPr>
        <p:spPr bwMode="auto">
          <a:xfrm>
            <a:off x="3371046" y="3134817"/>
            <a:ext cx="1512888" cy="485775"/>
          </a:xfrm>
          <a:prstGeom prst="roundRect">
            <a:avLst>
              <a:gd name="adj" fmla="val 50000"/>
            </a:avLst>
          </a:prstGeom>
          <a:noFill/>
          <a:ln w="38100" algn="ctr">
            <a:solidFill>
              <a:srgbClr val="003366"/>
            </a:solidFill>
            <a:round/>
            <a:headEnd/>
            <a:tailEnd/>
          </a:ln>
        </p:spPr>
        <p:txBody>
          <a:bodyPr wrap="none" anchor="ctr"/>
          <a:lstStyle/>
          <a:p>
            <a:pPr algn="ctr" defTabSz="685800">
              <a:defRPr/>
            </a:pPr>
            <a:r>
              <a:rPr lang="zh-CN" altLang="en-US" sz="1500" b="1" kern="0" dirty="0">
                <a:solidFill>
                  <a:srgbClr val="003366"/>
                </a:solidFill>
                <a:latin typeface="黑体" pitchFamily="49" charset="-122"/>
                <a:ea typeface="黑体" pitchFamily="49" charset="-122"/>
              </a:rPr>
              <a:t>分析数据</a:t>
            </a:r>
            <a:endParaRPr lang="en-US" altLang="zh-CN" sz="1500" b="1" kern="0" dirty="0">
              <a:solidFill>
                <a:srgbClr val="003366"/>
              </a:solidFill>
              <a:latin typeface="黑体" pitchFamily="49" charset="-122"/>
              <a:ea typeface="黑体" pitchFamily="49" charset="-122"/>
            </a:endParaRPr>
          </a:p>
        </p:txBody>
      </p:sp>
      <p:sp>
        <p:nvSpPr>
          <p:cNvPr id="42" name="AutoShape 28"/>
          <p:cNvSpPr>
            <a:spLocks noChangeArrowheads="1"/>
          </p:cNvSpPr>
          <p:nvPr/>
        </p:nvSpPr>
        <p:spPr bwMode="auto">
          <a:xfrm>
            <a:off x="5423686" y="3134817"/>
            <a:ext cx="1512887" cy="485775"/>
          </a:xfrm>
          <a:prstGeom prst="roundRect">
            <a:avLst>
              <a:gd name="adj" fmla="val 50000"/>
            </a:avLst>
          </a:prstGeom>
          <a:noFill/>
          <a:ln w="38100" algn="ctr">
            <a:solidFill>
              <a:srgbClr val="003366"/>
            </a:solidFill>
            <a:round/>
            <a:headEnd/>
            <a:tailEnd/>
          </a:ln>
        </p:spPr>
        <p:txBody>
          <a:bodyPr wrap="none" anchor="ctr"/>
          <a:lstStyle/>
          <a:p>
            <a:pPr algn="ctr" defTabSz="685800">
              <a:defRPr/>
            </a:pPr>
            <a:r>
              <a:rPr lang="zh-CN" altLang="en-US" sz="1500" b="1" kern="0" dirty="0">
                <a:solidFill>
                  <a:srgbClr val="003366"/>
                </a:solidFill>
                <a:latin typeface="黑体" pitchFamily="49" charset="-122"/>
                <a:ea typeface="黑体" pitchFamily="49" charset="-122"/>
              </a:rPr>
              <a:t>运用数据</a:t>
            </a:r>
            <a:endParaRPr lang="ko-KR" altLang="en-US" sz="1500" b="1" kern="0" dirty="0">
              <a:solidFill>
                <a:srgbClr val="003366"/>
              </a:solidFill>
              <a:latin typeface="黑体" pitchFamily="49" charset="-122"/>
              <a:ea typeface="黑体" pitchFamily="49" charset="-122"/>
            </a:endParaRPr>
          </a:p>
        </p:txBody>
      </p:sp>
      <p:grpSp>
        <p:nvGrpSpPr>
          <p:cNvPr id="43" name="组合 42"/>
          <p:cNvGrpSpPr>
            <a:grpSpLocks/>
          </p:cNvGrpSpPr>
          <p:nvPr/>
        </p:nvGrpSpPr>
        <p:grpSpPr bwMode="auto">
          <a:xfrm>
            <a:off x="2831298" y="1747343"/>
            <a:ext cx="2525713" cy="414337"/>
            <a:chOff x="3979863" y="2876225"/>
            <a:chExt cx="3367517" cy="552884"/>
          </a:xfrm>
        </p:grpSpPr>
        <p:sp>
          <p:nvSpPr>
            <p:cNvPr id="44" name="加号 43"/>
            <p:cNvSpPr/>
            <p:nvPr/>
          </p:nvSpPr>
          <p:spPr>
            <a:xfrm>
              <a:off x="3979863" y="2876225"/>
              <a:ext cx="590533" cy="493571"/>
            </a:xfrm>
            <a:prstGeom prst="mathPl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324">
                <a:defRPr/>
              </a:pPr>
              <a:endParaRPr lang="zh-CN" altLang="en-US" dirty="0">
                <a:solidFill>
                  <a:prstClr val="white"/>
                </a:solidFill>
              </a:endParaRPr>
            </a:p>
          </p:txBody>
        </p:sp>
        <p:sp>
          <p:nvSpPr>
            <p:cNvPr id="45" name="加号 44"/>
            <p:cNvSpPr/>
            <p:nvPr/>
          </p:nvSpPr>
          <p:spPr>
            <a:xfrm>
              <a:off x="6756847" y="2935538"/>
              <a:ext cx="590533" cy="493571"/>
            </a:xfrm>
            <a:prstGeom prst="mathPl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324">
                <a:defRPr/>
              </a:pPr>
              <a:endParaRPr lang="zh-CN" altLang="en-US" dirty="0">
                <a:solidFill>
                  <a:prstClr val="white"/>
                </a:solidFill>
              </a:endParaRPr>
            </a:p>
          </p:txBody>
        </p:sp>
      </p:grpSp>
    </p:spTree>
    <p:extLst>
      <p:ext uri="{BB962C8B-B14F-4D97-AF65-F5344CB8AC3E}">
        <p14:creationId xmlns:p14="http://schemas.microsoft.com/office/powerpoint/2010/main" val="42045063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ppt_x"/>
                                          </p:val>
                                        </p:tav>
                                        <p:tav tm="100000">
                                          <p:val>
                                            <p:strVal val="#ppt_x"/>
                                          </p:val>
                                        </p:tav>
                                      </p:tavLst>
                                    </p:anim>
                                    <p:anim calcmode="lin" valueType="num">
                                      <p:cBhvr additive="base">
                                        <p:cTn id="8"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anim calcmode="lin" valueType="num">
                                      <p:cBhvr additive="base">
                                        <p:cTn id="13" dur="500" fill="hold"/>
                                        <p:tgtEl>
                                          <p:spTgt spid="40"/>
                                        </p:tgtEl>
                                        <p:attrNameLst>
                                          <p:attrName>ppt_x</p:attrName>
                                        </p:attrNameLst>
                                      </p:cBhvr>
                                      <p:tavLst>
                                        <p:tav tm="0">
                                          <p:val>
                                            <p:strVal val="#ppt_x"/>
                                          </p:val>
                                        </p:tav>
                                        <p:tav tm="100000">
                                          <p:val>
                                            <p:strVal val="#ppt_x"/>
                                          </p:val>
                                        </p:tav>
                                      </p:tavLst>
                                    </p:anim>
                                    <p:anim calcmode="lin" valueType="num">
                                      <p:cBhvr additive="base">
                                        <p:cTn id="14" dur="500" fill="hold"/>
                                        <p:tgtEl>
                                          <p:spTgt spid="40"/>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anim calcmode="lin" valueType="num">
                                      <p:cBhvr additive="base">
                                        <p:cTn id="17" dur="500" fill="hold"/>
                                        <p:tgtEl>
                                          <p:spTgt spid="41"/>
                                        </p:tgtEl>
                                        <p:attrNameLst>
                                          <p:attrName>ppt_x</p:attrName>
                                        </p:attrNameLst>
                                      </p:cBhvr>
                                      <p:tavLst>
                                        <p:tav tm="0">
                                          <p:val>
                                            <p:strVal val="#ppt_x"/>
                                          </p:val>
                                        </p:tav>
                                        <p:tav tm="100000">
                                          <p:val>
                                            <p:strVal val="#ppt_x"/>
                                          </p:val>
                                        </p:tav>
                                      </p:tavLst>
                                    </p:anim>
                                    <p:anim calcmode="lin" valueType="num">
                                      <p:cBhvr additive="base">
                                        <p:cTn id="18" dur="500" fill="hold"/>
                                        <p:tgtEl>
                                          <p:spTgt spid="41"/>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42"/>
                                        </p:tgtEl>
                                        <p:attrNameLst>
                                          <p:attrName>style.visibility</p:attrName>
                                        </p:attrNameLst>
                                      </p:cBhvr>
                                      <p:to>
                                        <p:strVal val="visible"/>
                                      </p:to>
                                    </p:set>
                                    <p:anim calcmode="lin" valueType="num">
                                      <p:cBhvr additive="base">
                                        <p:cTn id="21" dur="500" fill="hold"/>
                                        <p:tgtEl>
                                          <p:spTgt spid="42"/>
                                        </p:tgtEl>
                                        <p:attrNameLst>
                                          <p:attrName>ppt_x</p:attrName>
                                        </p:attrNameLst>
                                      </p:cBhvr>
                                      <p:tavLst>
                                        <p:tav tm="0">
                                          <p:val>
                                            <p:strVal val="#ppt_x"/>
                                          </p:val>
                                        </p:tav>
                                        <p:tav tm="100000">
                                          <p:val>
                                            <p:strVal val="#ppt_x"/>
                                          </p:val>
                                        </p:tav>
                                      </p:tavLst>
                                    </p:anim>
                                    <p:anim calcmode="lin" valueType="num">
                                      <p:cBhvr additive="base">
                                        <p:cTn id="22"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5" name="Rectangle 70">
            <a:extLst>
              <a:ext uri="{FF2B5EF4-FFF2-40B4-BE49-F238E27FC236}">
                <a16:creationId xmlns:a16="http://schemas.microsoft.com/office/drawing/2014/main" id="{E3E375AE-652E-4099-8EB7-5BB501EC8A4D}"/>
              </a:ext>
            </a:extLst>
          </p:cNvPr>
          <p:cNvSpPr>
            <a:spLocks noChangeArrowheads="1"/>
          </p:cNvSpPr>
          <p:nvPr/>
        </p:nvSpPr>
        <p:spPr bwMode="auto">
          <a:xfrm>
            <a:off x="2133578" y="1131590"/>
            <a:ext cx="106631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2813"/>
            <a:r>
              <a:rPr lang="zh-CN" altLang="en-US" sz="1600" b="1" noProof="1">
                <a:latin typeface="微软雅黑" panose="020B0503020204020204" pitchFamily="34" charset="-122"/>
                <a:ea typeface="微软雅黑" panose="020B0503020204020204" pitchFamily="34" charset="-122"/>
                <a:cs typeface="Lato Light" pitchFamily="34" charset="0"/>
              </a:rPr>
              <a:t>管理活动 </a:t>
            </a:r>
            <a:endParaRPr lang="en-US" altLang="zh-CN" sz="1600" b="1" noProof="1">
              <a:latin typeface="微软雅黑" panose="020B0503020204020204" pitchFamily="34" charset="-122"/>
              <a:ea typeface="微软雅黑" panose="020B0503020204020204" pitchFamily="34" charset="-122"/>
              <a:cs typeface="Lato Light" pitchFamily="34" charset="0"/>
            </a:endParaRPr>
          </a:p>
        </p:txBody>
      </p:sp>
      <p:sp>
        <p:nvSpPr>
          <p:cNvPr id="16" name="Rectangle 23">
            <a:extLst>
              <a:ext uri="{FF2B5EF4-FFF2-40B4-BE49-F238E27FC236}">
                <a16:creationId xmlns:a16="http://schemas.microsoft.com/office/drawing/2014/main" id="{21906A80-C078-43CB-987C-4B1521925536}"/>
              </a:ext>
            </a:extLst>
          </p:cNvPr>
          <p:cNvSpPr/>
          <p:nvPr/>
        </p:nvSpPr>
        <p:spPr>
          <a:xfrm>
            <a:off x="2154786" y="1462013"/>
            <a:ext cx="6769814" cy="830997"/>
          </a:xfrm>
          <a:prstGeom prst="rect">
            <a:avLst/>
          </a:prstGeom>
        </p:spPr>
        <p:txBody>
          <a:bodyPr wrap="square">
            <a:spAutoFit/>
          </a:bodyPr>
          <a:lstStyle/>
          <a:p>
            <a:pPr algn="just">
              <a:defRPr/>
            </a:pPr>
            <a:r>
              <a:rPr lang="zh-CN" altLang="en-US" sz="1200" noProof="1">
                <a:latin typeface="微软雅黑" panose="020B0503020204020204" pitchFamily="34" charset="-122"/>
                <a:ea typeface="微软雅黑" panose="020B0503020204020204" pitchFamily="34" charset="-122"/>
              </a:rPr>
              <a:t>博蒙特</a:t>
            </a:r>
            <a:r>
              <a:rPr lang="en-US" altLang="zh-CN" sz="1200" noProof="1">
                <a:latin typeface="微软雅黑" panose="020B0503020204020204" pitchFamily="34" charset="-122"/>
                <a:ea typeface="微软雅黑" panose="020B0503020204020204" pitchFamily="34" charset="-122"/>
              </a:rPr>
              <a:t>(J.R.Beaumont)</a:t>
            </a:r>
            <a:r>
              <a:rPr lang="zh-CN" altLang="en-US" sz="1200" noProof="1">
                <a:latin typeface="微软雅黑" panose="020B0503020204020204" pitchFamily="34" charset="-122"/>
                <a:ea typeface="微软雅黑" panose="020B0503020204020204" pitchFamily="34" charset="-122"/>
              </a:rPr>
              <a:t>和萨瑟兰（</a:t>
            </a:r>
            <a:r>
              <a:rPr lang="en-US" altLang="zh-CN" sz="1200" noProof="1">
                <a:latin typeface="微软雅黑" panose="020B0503020204020204" pitchFamily="34" charset="-122"/>
                <a:ea typeface="微软雅黑" panose="020B0503020204020204" pitchFamily="34" charset="-122"/>
              </a:rPr>
              <a:t>E.Sutherland</a:t>
            </a:r>
            <a:r>
              <a:rPr lang="zh-CN" altLang="en-US" sz="1200" noProof="1">
                <a:latin typeface="微软雅黑" panose="020B0503020204020204" pitchFamily="34" charset="-122"/>
                <a:ea typeface="微软雅黑" panose="020B0503020204020204" pitchFamily="34" charset="-122"/>
              </a:rPr>
              <a:t>） ：信息资源管理是一个集合词，它包含了所有能够确保信息利用的管理活动。</a:t>
            </a:r>
          </a:p>
          <a:p>
            <a:pPr algn="just">
              <a:defRPr/>
            </a:pPr>
            <a:r>
              <a:rPr lang="zh-CN" altLang="en-US" sz="1200" noProof="1">
                <a:latin typeface="微软雅黑" panose="020B0503020204020204" pitchFamily="34" charset="-122"/>
                <a:ea typeface="微软雅黑" panose="020B0503020204020204" pitchFamily="34" charset="-122"/>
              </a:rPr>
              <a:t>麦克劳德</a:t>
            </a:r>
            <a:r>
              <a:rPr lang="en-US" altLang="zh-CN" sz="1200" noProof="1">
                <a:latin typeface="微软雅黑" panose="020B0503020204020204" pitchFamily="34" charset="-122"/>
                <a:ea typeface="微软雅黑" panose="020B0503020204020204" pitchFamily="34" charset="-122"/>
              </a:rPr>
              <a:t>(R.Mcleod Jr.)</a:t>
            </a:r>
            <a:r>
              <a:rPr lang="zh-CN" altLang="en-US" sz="1200" noProof="1">
                <a:latin typeface="微软雅黑" panose="020B0503020204020204" pitchFamily="34" charset="-122"/>
                <a:ea typeface="微软雅黑" panose="020B0503020204020204" pitchFamily="34" charset="-122"/>
              </a:rPr>
              <a:t>：信息资源管理是公司各层次的管理者为确认、获取和管理满足公司信息需求的信息资源而从事的活动。</a:t>
            </a:r>
          </a:p>
        </p:txBody>
      </p:sp>
      <p:sp>
        <p:nvSpPr>
          <p:cNvPr id="17" name="Freeform 5">
            <a:extLst>
              <a:ext uri="{FF2B5EF4-FFF2-40B4-BE49-F238E27FC236}">
                <a16:creationId xmlns:a16="http://schemas.microsoft.com/office/drawing/2014/main" id="{540D96A6-18DE-4905-9E90-F7AC1A71C330}"/>
              </a:ext>
            </a:extLst>
          </p:cNvPr>
          <p:cNvSpPr>
            <a:spLocks noEditPoints="1"/>
          </p:cNvSpPr>
          <p:nvPr/>
        </p:nvSpPr>
        <p:spPr bwMode="auto">
          <a:xfrm>
            <a:off x="1187624" y="3372714"/>
            <a:ext cx="327025" cy="327025"/>
          </a:xfrm>
          <a:custGeom>
            <a:avLst/>
            <a:gdLst>
              <a:gd name="T0" fmla="*/ 2147483647 w 1116"/>
              <a:gd name="T1" fmla="*/ 2147483647 h 1117"/>
              <a:gd name="T2" fmla="*/ 2147483647 w 1116"/>
              <a:gd name="T3" fmla="*/ 2147483647 h 1117"/>
              <a:gd name="T4" fmla="*/ 2147483647 w 1116"/>
              <a:gd name="T5" fmla="*/ 2147483647 h 1117"/>
              <a:gd name="T6" fmla="*/ 2147483647 w 1116"/>
              <a:gd name="T7" fmla="*/ 2147483647 h 1117"/>
              <a:gd name="T8" fmla="*/ 2147483647 w 1116"/>
              <a:gd name="T9" fmla="*/ 2147483647 h 1117"/>
              <a:gd name="T10" fmla="*/ 2147483647 w 1116"/>
              <a:gd name="T11" fmla="*/ 2147483647 h 1117"/>
              <a:gd name="T12" fmla="*/ 2147483647 w 1116"/>
              <a:gd name="T13" fmla="*/ 2147483647 h 1117"/>
              <a:gd name="T14" fmla="*/ 2147483647 w 1116"/>
              <a:gd name="T15" fmla="*/ 2147483647 h 1117"/>
              <a:gd name="T16" fmla="*/ 2147483647 w 1116"/>
              <a:gd name="T17" fmla="*/ 2147483647 h 1117"/>
              <a:gd name="T18" fmla="*/ 2147483647 w 1116"/>
              <a:gd name="T19" fmla="*/ 2147483647 h 1117"/>
              <a:gd name="T20" fmla="*/ 2147483647 w 1116"/>
              <a:gd name="T21" fmla="*/ 2147483647 h 1117"/>
              <a:gd name="T22" fmla="*/ 2147483647 w 1116"/>
              <a:gd name="T23" fmla="*/ 2147483647 h 1117"/>
              <a:gd name="T24" fmla="*/ 2147483647 w 1116"/>
              <a:gd name="T25" fmla="*/ 2147483647 h 1117"/>
              <a:gd name="T26" fmla="*/ 2147483647 w 1116"/>
              <a:gd name="T27" fmla="*/ 2147483647 h 1117"/>
              <a:gd name="T28" fmla="*/ 2147483647 w 1116"/>
              <a:gd name="T29" fmla="*/ 2147483647 h 1117"/>
              <a:gd name="T30" fmla="*/ 2147483647 w 1116"/>
              <a:gd name="T31" fmla="*/ 2147483647 h 1117"/>
              <a:gd name="T32" fmla="*/ 2147483647 w 1116"/>
              <a:gd name="T33" fmla="*/ 2147483647 h 1117"/>
              <a:gd name="T34" fmla="*/ 2147483647 w 1116"/>
              <a:gd name="T35" fmla="*/ 2147483647 h 1117"/>
              <a:gd name="T36" fmla="*/ 2147483647 w 1116"/>
              <a:gd name="T37" fmla="*/ 2147483647 h 1117"/>
              <a:gd name="T38" fmla="*/ 2147483647 w 1116"/>
              <a:gd name="T39" fmla="*/ 2147483647 h 1117"/>
              <a:gd name="T40" fmla="*/ 2147483647 w 1116"/>
              <a:gd name="T41" fmla="*/ 2147483647 h 1117"/>
              <a:gd name="T42" fmla="*/ 2147483647 w 1116"/>
              <a:gd name="T43" fmla="*/ 2147483647 h 1117"/>
              <a:gd name="T44" fmla="*/ 2147483647 w 1116"/>
              <a:gd name="T45" fmla="*/ 2147483647 h 1117"/>
              <a:gd name="T46" fmla="*/ 2147483647 w 1116"/>
              <a:gd name="T47" fmla="*/ 2147483647 h 1117"/>
              <a:gd name="T48" fmla="*/ 2147483647 w 1116"/>
              <a:gd name="T49" fmla="*/ 2147483647 h 1117"/>
              <a:gd name="T50" fmla="*/ 2147483647 w 1116"/>
              <a:gd name="T51" fmla="*/ 2147483647 h 1117"/>
              <a:gd name="T52" fmla="*/ 2147483647 w 1116"/>
              <a:gd name="T53" fmla="*/ 2147483647 h 1117"/>
              <a:gd name="T54" fmla="*/ 2147483647 w 1116"/>
              <a:gd name="T55" fmla="*/ 2147483647 h 1117"/>
              <a:gd name="T56" fmla="*/ 2147483647 w 1116"/>
              <a:gd name="T57" fmla="*/ 2147483647 h 1117"/>
              <a:gd name="T58" fmla="*/ 2147483647 w 1116"/>
              <a:gd name="T59" fmla="*/ 2147483647 h 1117"/>
              <a:gd name="T60" fmla="*/ 2147483647 w 1116"/>
              <a:gd name="T61" fmla="*/ 2147483647 h 1117"/>
              <a:gd name="T62" fmla="*/ 2147483647 w 1116"/>
              <a:gd name="T63" fmla="*/ 2147483647 h 1117"/>
              <a:gd name="T64" fmla="*/ 2147483647 w 1116"/>
              <a:gd name="T65" fmla="*/ 2147483647 h 1117"/>
              <a:gd name="T66" fmla="*/ 2147483647 w 1116"/>
              <a:gd name="T67" fmla="*/ 2147483647 h 1117"/>
              <a:gd name="T68" fmla="*/ 2147483647 w 1116"/>
              <a:gd name="T69" fmla="*/ 2147483647 h 1117"/>
              <a:gd name="T70" fmla="*/ 2147483647 w 1116"/>
              <a:gd name="T71" fmla="*/ 2147483647 h 1117"/>
              <a:gd name="T72" fmla="*/ 2147483647 w 1116"/>
              <a:gd name="T73" fmla="*/ 2147483647 h 1117"/>
              <a:gd name="T74" fmla="*/ 2147483647 w 1116"/>
              <a:gd name="T75" fmla="*/ 2147483647 h 1117"/>
              <a:gd name="T76" fmla="*/ 2147483647 w 1116"/>
              <a:gd name="T77" fmla="*/ 2147483647 h 1117"/>
              <a:gd name="T78" fmla="*/ 2147483647 w 1116"/>
              <a:gd name="T79" fmla="*/ 2147483647 h 1117"/>
              <a:gd name="T80" fmla="*/ 2147483647 w 1116"/>
              <a:gd name="T81" fmla="*/ 2147483647 h 1117"/>
              <a:gd name="T82" fmla="*/ 2147483647 w 1116"/>
              <a:gd name="T83" fmla="*/ 2147483647 h 1117"/>
              <a:gd name="T84" fmla="*/ 2147483647 w 1116"/>
              <a:gd name="T85" fmla="*/ 2147483647 h 1117"/>
              <a:gd name="T86" fmla="*/ 2147483647 w 1116"/>
              <a:gd name="T87" fmla="*/ 2147483647 h 1117"/>
              <a:gd name="T88" fmla="*/ 2147483647 w 1116"/>
              <a:gd name="T89" fmla="*/ 2147483647 h 1117"/>
              <a:gd name="T90" fmla="*/ 2147483647 w 1116"/>
              <a:gd name="T91" fmla="*/ 2147483647 h 1117"/>
              <a:gd name="T92" fmla="*/ 2147483647 w 1116"/>
              <a:gd name="T93" fmla="*/ 2147483647 h 1117"/>
              <a:gd name="T94" fmla="*/ 2147483647 w 1116"/>
              <a:gd name="T95" fmla="*/ 2147483647 h 1117"/>
              <a:gd name="T96" fmla="*/ 2147483647 w 1116"/>
              <a:gd name="T97" fmla="*/ 2147483647 h 1117"/>
              <a:gd name="T98" fmla="*/ 0 w 1116"/>
              <a:gd name="T99" fmla="*/ 2147483647 h 1117"/>
              <a:gd name="T100" fmla="*/ 2147483647 w 1116"/>
              <a:gd name="T101" fmla="*/ 2147483647 h 1117"/>
              <a:gd name="T102" fmla="*/ 2147483647 w 1116"/>
              <a:gd name="T103" fmla="*/ 2147483647 h 1117"/>
              <a:gd name="T104" fmla="*/ 2147483647 w 1116"/>
              <a:gd name="T105" fmla="*/ 2147483647 h 1117"/>
              <a:gd name="T106" fmla="*/ 2147483647 w 1116"/>
              <a:gd name="T107" fmla="*/ 2147483647 h 1117"/>
              <a:gd name="T108" fmla="*/ 2147483647 w 1116"/>
              <a:gd name="T109" fmla="*/ 2147483647 h 1117"/>
              <a:gd name="T110" fmla="*/ 2147483647 w 1116"/>
              <a:gd name="T111" fmla="*/ 2147483647 h 1117"/>
              <a:gd name="T112" fmla="*/ 2147483647 w 1116"/>
              <a:gd name="T113" fmla="*/ 2147483647 h 1117"/>
              <a:gd name="T114" fmla="*/ 2147483647 w 1116"/>
              <a:gd name="T115" fmla="*/ 2147483647 h 1117"/>
              <a:gd name="T116" fmla="*/ 2147483647 w 1116"/>
              <a:gd name="T117" fmla="*/ 2147483647 h 1117"/>
              <a:gd name="T118" fmla="*/ 2147483647 w 1116"/>
              <a:gd name="T119" fmla="*/ 2147483647 h 111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116"/>
              <a:gd name="T181" fmla="*/ 0 h 1117"/>
              <a:gd name="T182" fmla="*/ 1116 w 1116"/>
              <a:gd name="T183" fmla="*/ 1117 h 111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116" h="1117">
                <a:moveTo>
                  <a:pt x="900" y="903"/>
                </a:moveTo>
                <a:lnTo>
                  <a:pt x="871" y="883"/>
                </a:lnTo>
                <a:lnTo>
                  <a:pt x="840" y="864"/>
                </a:lnTo>
                <a:lnTo>
                  <a:pt x="823" y="856"/>
                </a:lnTo>
                <a:lnTo>
                  <a:pt x="807" y="848"/>
                </a:lnTo>
                <a:lnTo>
                  <a:pt x="790" y="841"/>
                </a:lnTo>
                <a:lnTo>
                  <a:pt x="774" y="834"/>
                </a:lnTo>
                <a:lnTo>
                  <a:pt x="784" y="804"/>
                </a:lnTo>
                <a:lnTo>
                  <a:pt x="795" y="774"/>
                </a:lnTo>
                <a:lnTo>
                  <a:pt x="804" y="742"/>
                </a:lnTo>
                <a:lnTo>
                  <a:pt x="811" y="710"/>
                </a:lnTo>
                <a:lnTo>
                  <a:pt x="818" y="677"/>
                </a:lnTo>
                <a:lnTo>
                  <a:pt x="822" y="645"/>
                </a:lnTo>
                <a:lnTo>
                  <a:pt x="825" y="610"/>
                </a:lnTo>
                <a:lnTo>
                  <a:pt x="828" y="577"/>
                </a:lnTo>
                <a:lnTo>
                  <a:pt x="1043" y="577"/>
                </a:lnTo>
                <a:lnTo>
                  <a:pt x="1041" y="601"/>
                </a:lnTo>
                <a:lnTo>
                  <a:pt x="1039" y="623"/>
                </a:lnTo>
                <a:lnTo>
                  <a:pt x="1035" y="647"/>
                </a:lnTo>
                <a:lnTo>
                  <a:pt x="1031" y="670"/>
                </a:lnTo>
                <a:lnTo>
                  <a:pt x="1025" y="691"/>
                </a:lnTo>
                <a:lnTo>
                  <a:pt x="1018" y="714"/>
                </a:lnTo>
                <a:lnTo>
                  <a:pt x="1010" y="735"/>
                </a:lnTo>
                <a:lnTo>
                  <a:pt x="1002" y="756"/>
                </a:lnTo>
                <a:lnTo>
                  <a:pt x="992" y="777"/>
                </a:lnTo>
                <a:lnTo>
                  <a:pt x="981" y="796"/>
                </a:lnTo>
                <a:lnTo>
                  <a:pt x="970" y="816"/>
                </a:lnTo>
                <a:lnTo>
                  <a:pt x="957" y="834"/>
                </a:lnTo>
                <a:lnTo>
                  <a:pt x="944" y="852"/>
                </a:lnTo>
                <a:lnTo>
                  <a:pt x="930" y="870"/>
                </a:lnTo>
                <a:lnTo>
                  <a:pt x="916" y="887"/>
                </a:lnTo>
                <a:lnTo>
                  <a:pt x="900" y="903"/>
                </a:lnTo>
                <a:close/>
                <a:moveTo>
                  <a:pt x="73" y="577"/>
                </a:moveTo>
                <a:lnTo>
                  <a:pt x="289" y="577"/>
                </a:lnTo>
                <a:lnTo>
                  <a:pt x="291" y="610"/>
                </a:lnTo>
                <a:lnTo>
                  <a:pt x="294" y="645"/>
                </a:lnTo>
                <a:lnTo>
                  <a:pt x="298" y="677"/>
                </a:lnTo>
                <a:lnTo>
                  <a:pt x="305" y="710"/>
                </a:lnTo>
                <a:lnTo>
                  <a:pt x="312" y="742"/>
                </a:lnTo>
                <a:lnTo>
                  <a:pt x="321" y="774"/>
                </a:lnTo>
                <a:lnTo>
                  <a:pt x="331" y="804"/>
                </a:lnTo>
                <a:lnTo>
                  <a:pt x="343" y="834"/>
                </a:lnTo>
                <a:lnTo>
                  <a:pt x="325" y="841"/>
                </a:lnTo>
                <a:lnTo>
                  <a:pt x="309" y="848"/>
                </a:lnTo>
                <a:lnTo>
                  <a:pt x="293" y="856"/>
                </a:lnTo>
                <a:lnTo>
                  <a:pt x="277" y="864"/>
                </a:lnTo>
                <a:lnTo>
                  <a:pt x="245" y="883"/>
                </a:lnTo>
                <a:lnTo>
                  <a:pt x="215" y="903"/>
                </a:lnTo>
                <a:lnTo>
                  <a:pt x="200" y="887"/>
                </a:lnTo>
                <a:lnTo>
                  <a:pt x="185" y="870"/>
                </a:lnTo>
                <a:lnTo>
                  <a:pt x="171" y="852"/>
                </a:lnTo>
                <a:lnTo>
                  <a:pt x="158" y="834"/>
                </a:lnTo>
                <a:lnTo>
                  <a:pt x="146" y="816"/>
                </a:lnTo>
                <a:lnTo>
                  <a:pt x="134" y="796"/>
                </a:lnTo>
                <a:lnTo>
                  <a:pt x="123" y="777"/>
                </a:lnTo>
                <a:lnTo>
                  <a:pt x="114" y="756"/>
                </a:lnTo>
                <a:lnTo>
                  <a:pt x="105" y="735"/>
                </a:lnTo>
                <a:lnTo>
                  <a:pt x="98" y="714"/>
                </a:lnTo>
                <a:lnTo>
                  <a:pt x="91" y="691"/>
                </a:lnTo>
                <a:lnTo>
                  <a:pt x="86" y="670"/>
                </a:lnTo>
                <a:lnTo>
                  <a:pt x="80" y="647"/>
                </a:lnTo>
                <a:lnTo>
                  <a:pt x="77" y="623"/>
                </a:lnTo>
                <a:lnTo>
                  <a:pt x="75" y="601"/>
                </a:lnTo>
                <a:lnTo>
                  <a:pt x="73" y="577"/>
                </a:lnTo>
                <a:close/>
                <a:moveTo>
                  <a:pt x="196" y="236"/>
                </a:moveTo>
                <a:lnTo>
                  <a:pt x="211" y="248"/>
                </a:lnTo>
                <a:lnTo>
                  <a:pt x="227" y="258"/>
                </a:lnTo>
                <a:lnTo>
                  <a:pt x="243" y="269"/>
                </a:lnTo>
                <a:lnTo>
                  <a:pt x="260" y="280"/>
                </a:lnTo>
                <a:lnTo>
                  <a:pt x="277" y="290"/>
                </a:lnTo>
                <a:lnTo>
                  <a:pt x="294" y="298"/>
                </a:lnTo>
                <a:lnTo>
                  <a:pt x="312" y="307"/>
                </a:lnTo>
                <a:lnTo>
                  <a:pt x="330" y="315"/>
                </a:lnTo>
                <a:lnTo>
                  <a:pt x="321" y="342"/>
                </a:lnTo>
                <a:lnTo>
                  <a:pt x="314" y="369"/>
                </a:lnTo>
                <a:lnTo>
                  <a:pt x="306" y="396"/>
                </a:lnTo>
                <a:lnTo>
                  <a:pt x="301" y="424"/>
                </a:lnTo>
                <a:lnTo>
                  <a:pt x="296" y="453"/>
                </a:lnTo>
                <a:lnTo>
                  <a:pt x="293" y="482"/>
                </a:lnTo>
                <a:lnTo>
                  <a:pt x="290" y="511"/>
                </a:lnTo>
                <a:lnTo>
                  <a:pt x="289" y="540"/>
                </a:lnTo>
                <a:lnTo>
                  <a:pt x="73" y="540"/>
                </a:lnTo>
                <a:lnTo>
                  <a:pt x="74" y="519"/>
                </a:lnTo>
                <a:lnTo>
                  <a:pt x="76" y="497"/>
                </a:lnTo>
                <a:lnTo>
                  <a:pt x="79" y="477"/>
                </a:lnTo>
                <a:lnTo>
                  <a:pt x="83" y="455"/>
                </a:lnTo>
                <a:lnTo>
                  <a:pt x="89" y="434"/>
                </a:lnTo>
                <a:lnTo>
                  <a:pt x="94" y="415"/>
                </a:lnTo>
                <a:lnTo>
                  <a:pt x="101" y="394"/>
                </a:lnTo>
                <a:lnTo>
                  <a:pt x="108" y="375"/>
                </a:lnTo>
                <a:lnTo>
                  <a:pt x="117" y="356"/>
                </a:lnTo>
                <a:lnTo>
                  <a:pt x="126" y="337"/>
                </a:lnTo>
                <a:lnTo>
                  <a:pt x="135" y="319"/>
                </a:lnTo>
                <a:lnTo>
                  <a:pt x="146" y="302"/>
                </a:lnTo>
                <a:lnTo>
                  <a:pt x="158" y="284"/>
                </a:lnTo>
                <a:lnTo>
                  <a:pt x="170" y="268"/>
                </a:lnTo>
                <a:lnTo>
                  <a:pt x="182" y="252"/>
                </a:lnTo>
                <a:lnTo>
                  <a:pt x="196" y="236"/>
                </a:lnTo>
                <a:close/>
                <a:moveTo>
                  <a:pt x="576" y="540"/>
                </a:moveTo>
                <a:lnTo>
                  <a:pt x="576" y="360"/>
                </a:lnTo>
                <a:lnTo>
                  <a:pt x="599" y="359"/>
                </a:lnTo>
                <a:lnTo>
                  <a:pt x="621" y="357"/>
                </a:lnTo>
                <a:lnTo>
                  <a:pt x="644" y="353"/>
                </a:lnTo>
                <a:lnTo>
                  <a:pt x="667" y="350"/>
                </a:lnTo>
                <a:lnTo>
                  <a:pt x="688" y="346"/>
                </a:lnTo>
                <a:lnTo>
                  <a:pt x="710" y="340"/>
                </a:lnTo>
                <a:lnTo>
                  <a:pt x="732" y="334"/>
                </a:lnTo>
                <a:lnTo>
                  <a:pt x="752" y="328"/>
                </a:lnTo>
                <a:lnTo>
                  <a:pt x="761" y="352"/>
                </a:lnTo>
                <a:lnTo>
                  <a:pt x="768" y="378"/>
                </a:lnTo>
                <a:lnTo>
                  <a:pt x="775" y="404"/>
                </a:lnTo>
                <a:lnTo>
                  <a:pt x="780" y="430"/>
                </a:lnTo>
                <a:lnTo>
                  <a:pt x="784" y="457"/>
                </a:lnTo>
                <a:lnTo>
                  <a:pt x="788" y="485"/>
                </a:lnTo>
                <a:lnTo>
                  <a:pt x="790" y="512"/>
                </a:lnTo>
                <a:lnTo>
                  <a:pt x="791" y="540"/>
                </a:lnTo>
                <a:lnTo>
                  <a:pt x="576" y="540"/>
                </a:lnTo>
                <a:close/>
                <a:moveTo>
                  <a:pt x="739" y="821"/>
                </a:moveTo>
                <a:lnTo>
                  <a:pt x="720" y="816"/>
                </a:lnTo>
                <a:lnTo>
                  <a:pt x="700" y="810"/>
                </a:lnTo>
                <a:lnTo>
                  <a:pt x="680" y="806"/>
                </a:lnTo>
                <a:lnTo>
                  <a:pt x="659" y="802"/>
                </a:lnTo>
                <a:lnTo>
                  <a:pt x="639" y="798"/>
                </a:lnTo>
                <a:lnTo>
                  <a:pt x="618" y="796"/>
                </a:lnTo>
                <a:lnTo>
                  <a:pt x="598" y="794"/>
                </a:lnTo>
                <a:lnTo>
                  <a:pt x="576" y="794"/>
                </a:lnTo>
                <a:lnTo>
                  <a:pt x="576" y="577"/>
                </a:lnTo>
                <a:lnTo>
                  <a:pt x="791" y="577"/>
                </a:lnTo>
                <a:lnTo>
                  <a:pt x="790" y="609"/>
                </a:lnTo>
                <a:lnTo>
                  <a:pt x="787" y="642"/>
                </a:lnTo>
                <a:lnTo>
                  <a:pt x="782" y="673"/>
                </a:lnTo>
                <a:lnTo>
                  <a:pt x="776" y="704"/>
                </a:lnTo>
                <a:lnTo>
                  <a:pt x="769" y="735"/>
                </a:lnTo>
                <a:lnTo>
                  <a:pt x="761" y="764"/>
                </a:lnTo>
                <a:lnTo>
                  <a:pt x="751" y="793"/>
                </a:lnTo>
                <a:lnTo>
                  <a:pt x="739" y="821"/>
                </a:lnTo>
                <a:close/>
                <a:moveTo>
                  <a:pt x="759" y="866"/>
                </a:moveTo>
                <a:lnTo>
                  <a:pt x="789" y="879"/>
                </a:lnTo>
                <a:lnTo>
                  <a:pt x="818" y="893"/>
                </a:lnTo>
                <a:lnTo>
                  <a:pt x="846" y="910"/>
                </a:lnTo>
                <a:lnTo>
                  <a:pt x="873" y="928"/>
                </a:lnTo>
                <a:lnTo>
                  <a:pt x="861" y="938"/>
                </a:lnTo>
                <a:lnTo>
                  <a:pt x="848" y="947"/>
                </a:lnTo>
                <a:lnTo>
                  <a:pt x="835" y="957"/>
                </a:lnTo>
                <a:lnTo>
                  <a:pt x="821" y="967"/>
                </a:lnTo>
                <a:lnTo>
                  <a:pt x="807" y="976"/>
                </a:lnTo>
                <a:lnTo>
                  <a:pt x="793" y="983"/>
                </a:lnTo>
                <a:lnTo>
                  <a:pt x="779" y="991"/>
                </a:lnTo>
                <a:lnTo>
                  <a:pt x="764" y="998"/>
                </a:lnTo>
                <a:lnTo>
                  <a:pt x="750" y="1005"/>
                </a:lnTo>
                <a:lnTo>
                  <a:pt x="734" y="1011"/>
                </a:lnTo>
                <a:lnTo>
                  <a:pt x="719" y="1017"/>
                </a:lnTo>
                <a:lnTo>
                  <a:pt x="703" y="1022"/>
                </a:lnTo>
                <a:lnTo>
                  <a:pt x="687" y="1026"/>
                </a:lnTo>
                <a:lnTo>
                  <a:pt x="671" y="1031"/>
                </a:lnTo>
                <a:lnTo>
                  <a:pt x="655" y="1035"/>
                </a:lnTo>
                <a:lnTo>
                  <a:pt x="638" y="1037"/>
                </a:lnTo>
                <a:lnTo>
                  <a:pt x="656" y="1019"/>
                </a:lnTo>
                <a:lnTo>
                  <a:pt x="673" y="999"/>
                </a:lnTo>
                <a:lnTo>
                  <a:pt x="689" y="980"/>
                </a:lnTo>
                <a:lnTo>
                  <a:pt x="705" y="958"/>
                </a:lnTo>
                <a:lnTo>
                  <a:pt x="720" y="937"/>
                </a:lnTo>
                <a:lnTo>
                  <a:pt x="734" y="914"/>
                </a:lnTo>
                <a:lnTo>
                  <a:pt x="747" y="890"/>
                </a:lnTo>
                <a:lnTo>
                  <a:pt x="759" y="866"/>
                </a:lnTo>
                <a:close/>
                <a:moveTo>
                  <a:pt x="576" y="1044"/>
                </a:moveTo>
                <a:lnTo>
                  <a:pt x="576" y="830"/>
                </a:lnTo>
                <a:lnTo>
                  <a:pt x="595" y="831"/>
                </a:lnTo>
                <a:lnTo>
                  <a:pt x="615" y="832"/>
                </a:lnTo>
                <a:lnTo>
                  <a:pt x="633" y="834"/>
                </a:lnTo>
                <a:lnTo>
                  <a:pt x="652" y="837"/>
                </a:lnTo>
                <a:lnTo>
                  <a:pt x="671" y="841"/>
                </a:lnTo>
                <a:lnTo>
                  <a:pt x="688" y="844"/>
                </a:lnTo>
                <a:lnTo>
                  <a:pt x="707" y="849"/>
                </a:lnTo>
                <a:lnTo>
                  <a:pt x="725" y="855"/>
                </a:lnTo>
                <a:lnTo>
                  <a:pt x="710" y="882"/>
                </a:lnTo>
                <a:lnTo>
                  <a:pt x="695" y="909"/>
                </a:lnTo>
                <a:lnTo>
                  <a:pt x="678" y="933"/>
                </a:lnTo>
                <a:lnTo>
                  <a:pt x="660" y="958"/>
                </a:lnTo>
                <a:lnTo>
                  <a:pt x="641" y="982"/>
                </a:lnTo>
                <a:lnTo>
                  <a:pt x="621" y="1004"/>
                </a:lnTo>
                <a:lnTo>
                  <a:pt x="600" y="1024"/>
                </a:lnTo>
                <a:lnTo>
                  <a:pt x="578" y="1044"/>
                </a:lnTo>
                <a:lnTo>
                  <a:pt x="576" y="1044"/>
                </a:lnTo>
                <a:close/>
                <a:moveTo>
                  <a:pt x="478" y="1037"/>
                </a:moveTo>
                <a:lnTo>
                  <a:pt x="462" y="1035"/>
                </a:lnTo>
                <a:lnTo>
                  <a:pt x="445" y="1031"/>
                </a:lnTo>
                <a:lnTo>
                  <a:pt x="429" y="1026"/>
                </a:lnTo>
                <a:lnTo>
                  <a:pt x="413" y="1022"/>
                </a:lnTo>
                <a:lnTo>
                  <a:pt x="398" y="1017"/>
                </a:lnTo>
                <a:lnTo>
                  <a:pt x="382" y="1011"/>
                </a:lnTo>
                <a:lnTo>
                  <a:pt x="366" y="1005"/>
                </a:lnTo>
                <a:lnTo>
                  <a:pt x="351" y="998"/>
                </a:lnTo>
                <a:lnTo>
                  <a:pt x="337" y="991"/>
                </a:lnTo>
                <a:lnTo>
                  <a:pt x="322" y="983"/>
                </a:lnTo>
                <a:lnTo>
                  <a:pt x="308" y="976"/>
                </a:lnTo>
                <a:lnTo>
                  <a:pt x="294" y="967"/>
                </a:lnTo>
                <a:lnTo>
                  <a:pt x="281" y="957"/>
                </a:lnTo>
                <a:lnTo>
                  <a:pt x="268" y="947"/>
                </a:lnTo>
                <a:lnTo>
                  <a:pt x="255" y="938"/>
                </a:lnTo>
                <a:lnTo>
                  <a:pt x="242" y="928"/>
                </a:lnTo>
                <a:lnTo>
                  <a:pt x="269" y="910"/>
                </a:lnTo>
                <a:lnTo>
                  <a:pt x="298" y="893"/>
                </a:lnTo>
                <a:lnTo>
                  <a:pt x="328" y="879"/>
                </a:lnTo>
                <a:lnTo>
                  <a:pt x="358" y="866"/>
                </a:lnTo>
                <a:lnTo>
                  <a:pt x="370" y="890"/>
                </a:lnTo>
                <a:lnTo>
                  <a:pt x="383" y="914"/>
                </a:lnTo>
                <a:lnTo>
                  <a:pt x="397" y="937"/>
                </a:lnTo>
                <a:lnTo>
                  <a:pt x="412" y="958"/>
                </a:lnTo>
                <a:lnTo>
                  <a:pt x="427" y="980"/>
                </a:lnTo>
                <a:lnTo>
                  <a:pt x="443" y="999"/>
                </a:lnTo>
                <a:lnTo>
                  <a:pt x="460" y="1019"/>
                </a:lnTo>
                <a:lnTo>
                  <a:pt x="478" y="1037"/>
                </a:lnTo>
                <a:close/>
                <a:moveTo>
                  <a:pt x="540" y="577"/>
                </a:moveTo>
                <a:lnTo>
                  <a:pt x="540" y="794"/>
                </a:lnTo>
                <a:lnTo>
                  <a:pt x="519" y="794"/>
                </a:lnTo>
                <a:lnTo>
                  <a:pt x="498" y="796"/>
                </a:lnTo>
                <a:lnTo>
                  <a:pt x="477" y="798"/>
                </a:lnTo>
                <a:lnTo>
                  <a:pt x="456" y="802"/>
                </a:lnTo>
                <a:lnTo>
                  <a:pt x="436" y="806"/>
                </a:lnTo>
                <a:lnTo>
                  <a:pt x="416" y="810"/>
                </a:lnTo>
                <a:lnTo>
                  <a:pt x="396" y="816"/>
                </a:lnTo>
                <a:lnTo>
                  <a:pt x="376" y="821"/>
                </a:lnTo>
                <a:lnTo>
                  <a:pt x="365" y="793"/>
                </a:lnTo>
                <a:lnTo>
                  <a:pt x="356" y="764"/>
                </a:lnTo>
                <a:lnTo>
                  <a:pt x="347" y="735"/>
                </a:lnTo>
                <a:lnTo>
                  <a:pt x="339" y="704"/>
                </a:lnTo>
                <a:lnTo>
                  <a:pt x="334" y="673"/>
                </a:lnTo>
                <a:lnTo>
                  <a:pt x="330" y="642"/>
                </a:lnTo>
                <a:lnTo>
                  <a:pt x="326" y="609"/>
                </a:lnTo>
                <a:lnTo>
                  <a:pt x="324" y="577"/>
                </a:lnTo>
                <a:lnTo>
                  <a:pt x="540" y="577"/>
                </a:lnTo>
                <a:close/>
                <a:moveTo>
                  <a:pt x="364" y="328"/>
                </a:moveTo>
                <a:lnTo>
                  <a:pt x="385" y="334"/>
                </a:lnTo>
                <a:lnTo>
                  <a:pt x="406" y="340"/>
                </a:lnTo>
                <a:lnTo>
                  <a:pt x="428" y="346"/>
                </a:lnTo>
                <a:lnTo>
                  <a:pt x="450" y="350"/>
                </a:lnTo>
                <a:lnTo>
                  <a:pt x="472" y="353"/>
                </a:lnTo>
                <a:lnTo>
                  <a:pt x="494" y="357"/>
                </a:lnTo>
                <a:lnTo>
                  <a:pt x="517" y="359"/>
                </a:lnTo>
                <a:lnTo>
                  <a:pt x="540" y="360"/>
                </a:lnTo>
                <a:lnTo>
                  <a:pt x="540" y="540"/>
                </a:lnTo>
                <a:lnTo>
                  <a:pt x="324" y="540"/>
                </a:lnTo>
                <a:lnTo>
                  <a:pt x="326" y="512"/>
                </a:lnTo>
                <a:lnTo>
                  <a:pt x="329" y="485"/>
                </a:lnTo>
                <a:lnTo>
                  <a:pt x="332" y="457"/>
                </a:lnTo>
                <a:lnTo>
                  <a:pt x="336" y="430"/>
                </a:lnTo>
                <a:lnTo>
                  <a:pt x="342" y="404"/>
                </a:lnTo>
                <a:lnTo>
                  <a:pt x="348" y="378"/>
                </a:lnTo>
                <a:lnTo>
                  <a:pt x="356" y="352"/>
                </a:lnTo>
                <a:lnTo>
                  <a:pt x="364" y="328"/>
                </a:lnTo>
                <a:close/>
                <a:moveTo>
                  <a:pt x="344" y="282"/>
                </a:moveTo>
                <a:lnTo>
                  <a:pt x="328" y="275"/>
                </a:lnTo>
                <a:lnTo>
                  <a:pt x="311" y="267"/>
                </a:lnTo>
                <a:lnTo>
                  <a:pt x="295" y="258"/>
                </a:lnTo>
                <a:lnTo>
                  <a:pt x="279" y="250"/>
                </a:lnTo>
                <a:lnTo>
                  <a:pt x="264" y="240"/>
                </a:lnTo>
                <a:lnTo>
                  <a:pt x="249" y="230"/>
                </a:lnTo>
                <a:lnTo>
                  <a:pt x="235" y="221"/>
                </a:lnTo>
                <a:lnTo>
                  <a:pt x="221" y="210"/>
                </a:lnTo>
                <a:lnTo>
                  <a:pt x="234" y="198"/>
                </a:lnTo>
                <a:lnTo>
                  <a:pt x="248" y="186"/>
                </a:lnTo>
                <a:lnTo>
                  <a:pt x="262" y="174"/>
                </a:lnTo>
                <a:lnTo>
                  <a:pt x="276" y="163"/>
                </a:lnTo>
                <a:lnTo>
                  <a:pt x="291" y="154"/>
                </a:lnTo>
                <a:lnTo>
                  <a:pt x="306" y="144"/>
                </a:lnTo>
                <a:lnTo>
                  <a:pt x="322" y="134"/>
                </a:lnTo>
                <a:lnTo>
                  <a:pt x="338" y="126"/>
                </a:lnTo>
                <a:lnTo>
                  <a:pt x="355" y="118"/>
                </a:lnTo>
                <a:lnTo>
                  <a:pt x="371" y="110"/>
                </a:lnTo>
                <a:lnTo>
                  <a:pt x="388" y="104"/>
                </a:lnTo>
                <a:lnTo>
                  <a:pt x="405" y="97"/>
                </a:lnTo>
                <a:lnTo>
                  <a:pt x="424" y="92"/>
                </a:lnTo>
                <a:lnTo>
                  <a:pt x="441" y="88"/>
                </a:lnTo>
                <a:lnTo>
                  <a:pt x="459" y="83"/>
                </a:lnTo>
                <a:lnTo>
                  <a:pt x="478" y="80"/>
                </a:lnTo>
                <a:lnTo>
                  <a:pt x="458" y="102"/>
                </a:lnTo>
                <a:lnTo>
                  <a:pt x="438" y="124"/>
                </a:lnTo>
                <a:lnTo>
                  <a:pt x="419" y="148"/>
                </a:lnTo>
                <a:lnTo>
                  <a:pt x="402" y="173"/>
                </a:lnTo>
                <a:lnTo>
                  <a:pt x="386" y="199"/>
                </a:lnTo>
                <a:lnTo>
                  <a:pt x="371" y="225"/>
                </a:lnTo>
                <a:lnTo>
                  <a:pt x="357" y="253"/>
                </a:lnTo>
                <a:lnTo>
                  <a:pt x="344" y="282"/>
                </a:lnTo>
                <a:close/>
                <a:moveTo>
                  <a:pt x="540" y="74"/>
                </a:moveTo>
                <a:lnTo>
                  <a:pt x="540" y="324"/>
                </a:lnTo>
                <a:lnTo>
                  <a:pt x="519" y="323"/>
                </a:lnTo>
                <a:lnTo>
                  <a:pt x="498" y="321"/>
                </a:lnTo>
                <a:lnTo>
                  <a:pt x="477" y="318"/>
                </a:lnTo>
                <a:lnTo>
                  <a:pt x="456" y="315"/>
                </a:lnTo>
                <a:lnTo>
                  <a:pt x="437" y="311"/>
                </a:lnTo>
                <a:lnTo>
                  <a:pt x="416" y="306"/>
                </a:lnTo>
                <a:lnTo>
                  <a:pt x="397" y="301"/>
                </a:lnTo>
                <a:lnTo>
                  <a:pt x="377" y="294"/>
                </a:lnTo>
                <a:lnTo>
                  <a:pt x="392" y="262"/>
                </a:lnTo>
                <a:lnTo>
                  <a:pt x="409" y="230"/>
                </a:lnTo>
                <a:lnTo>
                  <a:pt x="427" y="200"/>
                </a:lnTo>
                <a:lnTo>
                  <a:pt x="446" y="172"/>
                </a:lnTo>
                <a:lnTo>
                  <a:pt x="467" y="145"/>
                </a:lnTo>
                <a:lnTo>
                  <a:pt x="490" y="119"/>
                </a:lnTo>
                <a:lnTo>
                  <a:pt x="513" y="95"/>
                </a:lnTo>
                <a:lnTo>
                  <a:pt x="538" y="74"/>
                </a:lnTo>
                <a:lnTo>
                  <a:pt x="539" y="74"/>
                </a:lnTo>
                <a:lnTo>
                  <a:pt x="540" y="74"/>
                </a:lnTo>
                <a:close/>
                <a:moveTo>
                  <a:pt x="638" y="80"/>
                </a:moveTo>
                <a:lnTo>
                  <a:pt x="656" y="83"/>
                </a:lnTo>
                <a:lnTo>
                  <a:pt x="674" y="88"/>
                </a:lnTo>
                <a:lnTo>
                  <a:pt x="693" y="92"/>
                </a:lnTo>
                <a:lnTo>
                  <a:pt x="710" y="97"/>
                </a:lnTo>
                <a:lnTo>
                  <a:pt x="727" y="104"/>
                </a:lnTo>
                <a:lnTo>
                  <a:pt x="744" y="110"/>
                </a:lnTo>
                <a:lnTo>
                  <a:pt x="762" y="118"/>
                </a:lnTo>
                <a:lnTo>
                  <a:pt x="778" y="126"/>
                </a:lnTo>
                <a:lnTo>
                  <a:pt x="794" y="134"/>
                </a:lnTo>
                <a:lnTo>
                  <a:pt x="809" y="144"/>
                </a:lnTo>
                <a:lnTo>
                  <a:pt x="825" y="154"/>
                </a:lnTo>
                <a:lnTo>
                  <a:pt x="841" y="163"/>
                </a:lnTo>
                <a:lnTo>
                  <a:pt x="855" y="174"/>
                </a:lnTo>
                <a:lnTo>
                  <a:pt x="869" y="186"/>
                </a:lnTo>
                <a:lnTo>
                  <a:pt x="883" y="198"/>
                </a:lnTo>
                <a:lnTo>
                  <a:pt x="896" y="210"/>
                </a:lnTo>
                <a:lnTo>
                  <a:pt x="882" y="221"/>
                </a:lnTo>
                <a:lnTo>
                  <a:pt x="867" y="230"/>
                </a:lnTo>
                <a:lnTo>
                  <a:pt x="851" y="240"/>
                </a:lnTo>
                <a:lnTo>
                  <a:pt x="836" y="250"/>
                </a:lnTo>
                <a:lnTo>
                  <a:pt x="821" y="258"/>
                </a:lnTo>
                <a:lnTo>
                  <a:pt x="805" y="267"/>
                </a:lnTo>
                <a:lnTo>
                  <a:pt x="789" y="275"/>
                </a:lnTo>
                <a:lnTo>
                  <a:pt x="773" y="282"/>
                </a:lnTo>
                <a:lnTo>
                  <a:pt x="760" y="253"/>
                </a:lnTo>
                <a:lnTo>
                  <a:pt x="746" y="225"/>
                </a:lnTo>
                <a:lnTo>
                  <a:pt x="730" y="199"/>
                </a:lnTo>
                <a:lnTo>
                  <a:pt x="714" y="173"/>
                </a:lnTo>
                <a:lnTo>
                  <a:pt x="696" y="148"/>
                </a:lnTo>
                <a:lnTo>
                  <a:pt x="678" y="124"/>
                </a:lnTo>
                <a:lnTo>
                  <a:pt x="658" y="102"/>
                </a:lnTo>
                <a:lnTo>
                  <a:pt x="638" y="80"/>
                </a:lnTo>
                <a:close/>
                <a:moveTo>
                  <a:pt x="578" y="74"/>
                </a:moveTo>
                <a:lnTo>
                  <a:pt x="603" y="95"/>
                </a:lnTo>
                <a:lnTo>
                  <a:pt x="627" y="119"/>
                </a:lnTo>
                <a:lnTo>
                  <a:pt x="648" y="145"/>
                </a:lnTo>
                <a:lnTo>
                  <a:pt x="670" y="172"/>
                </a:lnTo>
                <a:lnTo>
                  <a:pt x="689" y="200"/>
                </a:lnTo>
                <a:lnTo>
                  <a:pt x="708" y="230"/>
                </a:lnTo>
                <a:lnTo>
                  <a:pt x="724" y="262"/>
                </a:lnTo>
                <a:lnTo>
                  <a:pt x="739" y="294"/>
                </a:lnTo>
                <a:lnTo>
                  <a:pt x="720" y="301"/>
                </a:lnTo>
                <a:lnTo>
                  <a:pt x="699" y="306"/>
                </a:lnTo>
                <a:lnTo>
                  <a:pt x="680" y="311"/>
                </a:lnTo>
                <a:lnTo>
                  <a:pt x="659" y="315"/>
                </a:lnTo>
                <a:lnTo>
                  <a:pt x="639" y="318"/>
                </a:lnTo>
                <a:lnTo>
                  <a:pt x="618" y="321"/>
                </a:lnTo>
                <a:lnTo>
                  <a:pt x="598" y="323"/>
                </a:lnTo>
                <a:lnTo>
                  <a:pt x="576" y="324"/>
                </a:lnTo>
                <a:lnTo>
                  <a:pt x="576" y="74"/>
                </a:lnTo>
                <a:lnTo>
                  <a:pt x="577" y="74"/>
                </a:lnTo>
                <a:lnTo>
                  <a:pt x="578" y="74"/>
                </a:lnTo>
                <a:close/>
                <a:moveTo>
                  <a:pt x="538" y="1044"/>
                </a:moveTo>
                <a:lnTo>
                  <a:pt x="517" y="1024"/>
                </a:lnTo>
                <a:lnTo>
                  <a:pt x="495" y="1004"/>
                </a:lnTo>
                <a:lnTo>
                  <a:pt x="476" y="982"/>
                </a:lnTo>
                <a:lnTo>
                  <a:pt x="456" y="958"/>
                </a:lnTo>
                <a:lnTo>
                  <a:pt x="438" y="933"/>
                </a:lnTo>
                <a:lnTo>
                  <a:pt x="422" y="909"/>
                </a:lnTo>
                <a:lnTo>
                  <a:pt x="405" y="882"/>
                </a:lnTo>
                <a:lnTo>
                  <a:pt x="391" y="855"/>
                </a:lnTo>
                <a:lnTo>
                  <a:pt x="410" y="849"/>
                </a:lnTo>
                <a:lnTo>
                  <a:pt x="427" y="844"/>
                </a:lnTo>
                <a:lnTo>
                  <a:pt x="445" y="841"/>
                </a:lnTo>
                <a:lnTo>
                  <a:pt x="464" y="837"/>
                </a:lnTo>
                <a:lnTo>
                  <a:pt x="483" y="834"/>
                </a:lnTo>
                <a:lnTo>
                  <a:pt x="501" y="832"/>
                </a:lnTo>
                <a:lnTo>
                  <a:pt x="521" y="831"/>
                </a:lnTo>
                <a:lnTo>
                  <a:pt x="540" y="830"/>
                </a:lnTo>
                <a:lnTo>
                  <a:pt x="540" y="1044"/>
                </a:lnTo>
                <a:lnTo>
                  <a:pt x="538" y="1044"/>
                </a:lnTo>
                <a:close/>
                <a:moveTo>
                  <a:pt x="1043" y="540"/>
                </a:moveTo>
                <a:lnTo>
                  <a:pt x="828" y="540"/>
                </a:lnTo>
                <a:lnTo>
                  <a:pt x="825" y="511"/>
                </a:lnTo>
                <a:lnTo>
                  <a:pt x="823" y="482"/>
                </a:lnTo>
                <a:lnTo>
                  <a:pt x="820" y="453"/>
                </a:lnTo>
                <a:lnTo>
                  <a:pt x="816" y="424"/>
                </a:lnTo>
                <a:lnTo>
                  <a:pt x="809" y="396"/>
                </a:lnTo>
                <a:lnTo>
                  <a:pt x="803" y="369"/>
                </a:lnTo>
                <a:lnTo>
                  <a:pt x="795" y="342"/>
                </a:lnTo>
                <a:lnTo>
                  <a:pt x="786" y="315"/>
                </a:lnTo>
                <a:lnTo>
                  <a:pt x="804" y="307"/>
                </a:lnTo>
                <a:lnTo>
                  <a:pt x="821" y="298"/>
                </a:lnTo>
                <a:lnTo>
                  <a:pt x="840" y="290"/>
                </a:lnTo>
                <a:lnTo>
                  <a:pt x="856" y="280"/>
                </a:lnTo>
                <a:lnTo>
                  <a:pt x="873" y="269"/>
                </a:lnTo>
                <a:lnTo>
                  <a:pt x="889" y="258"/>
                </a:lnTo>
                <a:lnTo>
                  <a:pt x="904" y="248"/>
                </a:lnTo>
                <a:lnTo>
                  <a:pt x="921" y="236"/>
                </a:lnTo>
                <a:lnTo>
                  <a:pt x="933" y="252"/>
                </a:lnTo>
                <a:lnTo>
                  <a:pt x="946" y="268"/>
                </a:lnTo>
                <a:lnTo>
                  <a:pt x="958" y="284"/>
                </a:lnTo>
                <a:lnTo>
                  <a:pt x="970" y="302"/>
                </a:lnTo>
                <a:lnTo>
                  <a:pt x="980" y="319"/>
                </a:lnTo>
                <a:lnTo>
                  <a:pt x="990" y="337"/>
                </a:lnTo>
                <a:lnTo>
                  <a:pt x="999" y="356"/>
                </a:lnTo>
                <a:lnTo>
                  <a:pt x="1007" y="375"/>
                </a:lnTo>
                <a:lnTo>
                  <a:pt x="1014" y="394"/>
                </a:lnTo>
                <a:lnTo>
                  <a:pt x="1022" y="415"/>
                </a:lnTo>
                <a:lnTo>
                  <a:pt x="1027" y="434"/>
                </a:lnTo>
                <a:lnTo>
                  <a:pt x="1033" y="455"/>
                </a:lnTo>
                <a:lnTo>
                  <a:pt x="1036" y="477"/>
                </a:lnTo>
                <a:lnTo>
                  <a:pt x="1039" y="497"/>
                </a:lnTo>
                <a:lnTo>
                  <a:pt x="1041" y="519"/>
                </a:lnTo>
                <a:lnTo>
                  <a:pt x="1043" y="540"/>
                </a:lnTo>
                <a:close/>
                <a:moveTo>
                  <a:pt x="558" y="0"/>
                </a:moveTo>
                <a:lnTo>
                  <a:pt x="530" y="1"/>
                </a:lnTo>
                <a:lnTo>
                  <a:pt x="501" y="4"/>
                </a:lnTo>
                <a:lnTo>
                  <a:pt x="473" y="7"/>
                </a:lnTo>
                <a:lnTo>
                  <a:pt x="445" y="12"/>
                </a:lnTo>
                <a:lnTo>
                  <a:pt x="418" y="19"/>
                </a:lnTo>
                <a:lnTo>
                  <a:pt x="392" y="26"/>
                </a:lnTo>
                <a:lnTo>
                  <a:pt x="366" y="35"/>
                </a:lnTo>
                <a:lnTo>
                  <a:pt x="341" y="45"/>
                </a:lnTo>
                <a:lnTo>
                  <a:pt x="316" y="55"/>
                </a:lnTo>
                <a:lnTo>
                  <a:pt x="292" y="68"/>
                </a:lnTo>
                <a:lnTo>
                  <a:pt x="268" y="81"/>
                </a:lnTo>
                <a:lnTo>
                  <a:pt x="245" y="96"/>
                </a:lnTo>
                <a:lnTo>
                  <a:pt x="224" y="112"/>
                </a:lnTo>
                <a:lnTo>
                  <a:pt x="203" y="128"/>
                </a:lnTo>
                <a:lnTo>
                  <a:pt x="183" y="146"/>
                </a:lnTo>
                <a:lnTo>
                  <a:pt x="163" y="164"/>
                </a:lnTo>
                <a:lnTo>
                  <a:pt x="145" y="184"/>
                </a:lnTo>
                <a:lnTo>
                  <a:pt x="128" y="203"/>
                </a:lnTo>
                <a:lnTo>
                  <a:pt x="110" y="225"/>
                </a:lnTo>
                <a:lnTo>
                  <a:pt x="95" y="247"/>
                </a:lnTo>
                <a:lnTo>
                  <a:pt x="80" y="269"/>
                </a:lnTo>
                <a:lnTo>
                  <a:pt x="67" y="293"/>
                </a:lnTo>
                <a:lnTo>
                  <a:pt x="55" y="317"/>
                </a:lnTo>
                <a:lnTo>
                  <a:pt x="44" y="342"/>
                </a:lnTo>
                <a:lnTo>
                  <a:pt x="34" y="366"/>
                </a:lnTo>
                <a:lnTo>
                  <a:pt x="25" y="392"/>
                </a:lnTo>
                <a:lnTo>
                  <a:pt x="18" y="419"/>
                </a:lnTo>
                <a:lnTo>
                  <a:pt x="11" y="446"/>
                </a:lnTo>
                <a:lnTo>
                  <a:pt x="7" y="473"/>
                </a:lnTo>
                <a:lnTo>
                  <a:pt x="2" y="501"/>
                </a:lnTo>
                <a:lnTo>
                  <a:pt x="0" y="529"/>
                </a:lnTo>
                <a:lnTo>
                  <a:pt x="0" y="559"/>
                </a:lnTo>
                <a:lnTo>
                  <a:pt x="0" y="588"/>
                </a:lnTo>
                <a:lnTo>
                  <a:pt x="2" y="616"/>
                </a:lnTo>
                <a:lnTo>
                  <a:pt x="7" y="644"/>
                </a:lnTo>
                <a:lnTo>
                  <a:pt x="11" y="671"/>
                </a:lnTo>
                <a:lnTo>
                  <a:pt x="18" y="698"/>
                </a:lnTo>
                <a:lnTo>
                  <a:pt x="25" y="725"/>
                </a:lnTo>
                <a:lnTo>
                  <a:pt x="34" y="751"/>
                </a:lnTo>
                <a:lnTo>
                  <a:pt x="44" y="776"/>
                </a:lnTo>
                <a:lnTo>
                  <a:pt x="55" y="801"/>
                </a:lnTo>
                <a:lnTo>
                  <a:pt x="67" y="824"/>
                </a:lnTo>
                <a:lnTo>
                  <a:pt x="80" y="848"/>
                </a:lnTo>
                <a:lnTo>
                  <a:pt x="95" y="871"/>
                </a:lnTo>
                <a:lnTo>
                  <a:pt x="110" y="892"/>
                </a:lnTo>
                <a:lnTo>
                  <a:pt x="128" y="914"/>
                </a:lnTo>
                <a:lnTo>
                  <a:pt x="145" y="933"/>
                </a:lnTo>
                <a:lnTo>
                  <a:pt x="163" y="953"/>
                </a:lnTo>
                <a:lnTo>
                  <a:pt x="183" y="972"/>
                </a:lnTo>
                <a:lnTo>
                  <a:pt x="203" y="990"/>
                </a:lnTo>
                <a:lnTo>
                  <a:pt x="224" y="1006"/>
                </a:lnTo>
                <a:lnTo>
                  <a:pt x="245" y="1021"/>
                </a:lnTo>
                <a:lnTo>
                  <a:pt x="268" y="1036"/>
                </a:lnTo>
                <a:lnTo>
                  <a:pt x="292" y="1049"/>
                </a:lnTo>
                <a:lnTo>
                  <a:pt x="316" y="1062"/>
                </a:lnTo>
                <a:lnTo>
                  <a:pt x="341" y="1073"/>
                </a:lnTo>
                <a:lnTo>
                  <a:pt x="366" y="1082"/>
                </a:lnTo>
                <a:lnTo>
                  <a:pt x="392" y="1091"/>
                </a:lnTo>
                <a:lnTo>
                  <a:pt x="418" y="1099"/>
                </a:lnTo>
                <a:lnTo>
                  <a:pt x="445" y="1105"/>
                </a:lnTo>
                <a:lnTo>
                  <a:pt x="473" y="1111"/>
                </a:lnTo>
                <a:lnTo>
                  <a:pt x="501" y="1114"/>
                </a:lnTo>
                <a:lnTo>
                  <a:pt x="530" y="1116"/>
                </a:lnTo>
                <a:lnTo>
                  <a:pt x="558" y="1117"/>
                </a:lnTo>
                <a:lnTo>
                  <a:pt x="587" y="1116"/>
                </a:lnTo>
                <a:lnTo>
                  <a:pt x="615" y="1114"/>
                </a:lnTo>
                <a:lnTo>
                  <a:pt x="643" y="1111"/>
                </a:lnTo>
                <a:lnTo>
                  <a:pt x="670" y="1105"/>
                </a:lnTo>
                <a:lnTo>
                  <a:pt x="697" y="1099"/>
                </a:lnTo>
                <a:lnTo>
                  <a:pt x="724" y="1091"/>
                </a:lnTo>
                <a:lnTo>
                  <a:pt x="750" y="1082"/>
                </a:lnTo>
                <a:lnTo>
                  <a:pt x="775" y="1073"/>
                </a:lnTo>
                <a:lnTo>
                  <a:pt x="800" y="1062"/>
                </a:lnTo>
                <a:lnTo>
                  <a:pt x="824" y="1049"/>
                </a:lnTo>
                <a:lnTo>
                  <a:pt x="847" y="1036"/>
                </a:lnTo>
                <a:lnTo>
                  <a:pt x="870" y="1021"/>
                </a:lnTo>
                <a:lnTo>
                  <a:pt x="891" y="1006"/>
                </a:lnTo>
                <a:lnTo>
                  <a:pt x="913" y="990"/>
                </a:lnTo>
                <a:lnTo>
                  <a:pt x="933" y="972"/>
                </a:lnTo>
                <a:lnTo>
                  <a:pt x="953" y="953"/>
                </a:lnTo>
                <a:lnTo>
                  <a:pt x="971" y="933"/>
                </a:lnTo>
                <a:lnTo>
                  <a:pt x="989" y="914"/>
                </a:lnTo>
                <a:lnTo>
                  <a:pt x="1005" y="892"/>
                </a:lnTo>
                <a:lnTo>
                  <a:pt x="1021" y="871"/>
                </a:lnTo>
                <a:lnTo>
                  <a:pt x="1035" y="848"/>
                </a:lnTo>
                <a:lnTo>
                  <a:pt x="1049" y="824"/>
                </a:lnTo>
                <a:lnTo>
                  <a:pt x="1061" y="801"/>
                </a:lnTo>
                <a:lnTo>
                  <a:pt x="1072" y="776"/>
                </a:lnTo>
                <a:lnTo>
                  <a:pt x="1083" y="751"/>
                </a:lnTo>
                <a:lnTo>
                  <a:pt x="1091" y="725"/>
                </a:lnTo>
                <a:lnTo>
                  <a:pt x="1099" y="698"/>
                </a:lnTo>
                <a:lnTo>
                  <a:pt x="1104" y="671"/>
                </a:lnTo>
                <a:lnTo>
                  <a:pt x="1110" y="644"/>
                </a:lnTo>
                <a:lnTo>
                  <a:pt x="1113" y="616"/>
                </a:lnTo>
                <a:lnTo>
                  <a:pt x="1115" y="588"/>
                </a:lnTo>
                <a:lnTo>
                  <a:pt x="1116" y="559"/>
                </a:lnTo>
                <a:lnTo>
                  <a:pt x="1115" y="529"/>
                </a:lnTo>
                <a:lnTo>
                  <a:pt x="1113" y="501"/>
                </a:lnTo>
                <a:lnTo>
                  <a:pt x="1110" y="473"/>
                </a:lnTo>
                <a:lnTo>
                  <a:pt x="1104" y="446"/>
                </a:lnTo>
                <a:lnTo>
                  <a:pt x="1099" y="419"/>
                </a:lnTo>
                <a:lnTo>
                  <a:pt x="1091" y="392"/>
                </a:lnTo>
                <a:lnTo>
                  <a:pt x="1083" y="366"/>
                </a:lnTo>
                <a:lnTo>
                  <a:pt x="1072" y="342"/>
                </a:lnTo>
                <a:lnTo>
                  <a:pt x="1061" y="317"/>
                </a:lnTo>
                <a:lnTo>
                  <a:pt x="1049" y="293"/>
                </a:lnTo>
                <a:lnTo>
                  <a:pt x="1035" y="269"/>
                </a:lnTo>
                <a:lnTo>
                  <a:pt x="1021" y="247"/>
                </a:lnTo>
                <a:lnTo>
                  <a:pt x="1005" y="225"/>
                </a:lnTo>
                <a:lnTo>
                  <a:pt x="989" y="203"/>
                </a:lnTo>
                <a:lnTo>
                  <a:pt x="971" y="184"/>
                </a:lnTo>
                <a:lnTo>
                  <a:pt x="953" y="164"/>
                </a:lnTo>
                <a:lnTo>
                  <a:pt x="933" y="146"/>
                </a:lnTo>
                <a:lnTo>
                  <a:pt x="913" y="128"/>
                </a:lnTo>
                <a:lnTo>
                  <a:pt x="891" y="112"/>
                </a:lnTo>
                <a:lnTo>
                  <a:pt x="870" y="96"/>
                </a:lnTo>
                <a:lnTo>
                  <a:pt x="847" y="81"/>
                </a:lnTo>
                <a:lnTo>
                  <a:pt x="824" y="68"/>
                </a:lnTo>
                <a:lnTo>
                  <a:pt x="800" y="55"/>
                </a:lnTo>
                <a:lnTo>
                  <a:pt x="775" y="45"/>
                </a:lnTo>
                <a:lnTo>
                  <a:pt x="750" y="35"/>
                </a:lnTo>
                <a:lnTo>
                  <a:pt x="724" y="26"/>
                </a:lnTo>
                <a:lnTo>
                  <a:pt x="697" y="19"/>
                </a:lnTo>
                <a:lnTo>
                  <a:pt x="670" y="12"/>
                </a:lnTo>
                <a:lnTo>
                  <a:pt x="643" y="7"/>
                </a:lnTo>
                <a:lnTo>
                  <a:pt x="615" y="4"/>
                </a:lnTo>
                <a:lnTo>
                  <a:pt x="587" y="1"/>
                </a:lnTo>
                <a:lnTo>
                  <a:pt x="558" y="0"/>
                </a:lnTo>
                <a:close/>
              </a:path>
            </a:pathLst>
          </a:custGeom>
          <a:solidFill>
            <a:schemeClr val="accent2">
              <a:lumMod val="75000"/>
            </a:schemeClr>
          </a:solidFill>
          <a:ln>
            <a:solidFill>
              <a:schemeClr val="accent2">
                <a:lumMod val="75000"/>
              </a:schemeClr>
            </a:solidFill>
          </a:ln>
        </p:spPr>
        <p:txBody>
          <a:bodyPr/>
          <a:lstStyle/>
          <a:p>
            <a:endParaRPr lang="zh-CN" altLang="en-US">
              <a:solidFill>
                <a:srgbClr val="6964A0"/>
              </a:solidFill>
            </a:endParaRPr>
          </a:p>
        </p:txBody>
      </p:sp>
      <p:grpSp>
        <p:nvGrpSpPr>
          <p:cNvPr id="18" name="Group 33">
            <a:extLst>
              <a:ext uri="{FF2B5EF4-FFF2-40B4-BE49-F238E27FC236}">
                <a16:creationId xmlns:a16="http://schemas.microsoft.com/office/drawing/2014/main" id="{50BC0FF5-5052-484D-A7C2-CEF3AF6223EC}"/>
              </a:ext>
            </a:extLst>
          </p:cNvPr>
          <p:cNvGrpSpPr/>
          <p:nvPr/>
        </p:nvGrpSpPr>
        <p:grpSpPr>
          <a:xfrm>
            <a:off x="1236361" y="2424553"/>
            <a:ext cx="293210" cy="372513"/>
            <a:chOff x="3720306" y="3668315"/>
            <a:chExt cx="314325" cy="457200"/>
          </a:xfrm>
          <a:solidFill>
            <a:schemeClr val="accent2">
              <a:lumMod val="75000"/>
            </a:schemeClr>
          </a:solidFill>
        </p:grpSpPr>
        <p:sp>
          <p:nvSpPr>
            <p:cNvPr id="19" name="Freeform 114">
              <a:extLst>
                <a:ext uri="{FF2B5EF4-FFF2-40B4-BE49-F238E27FC236}">
                  <a16:creationId xmlns:a16="http://schemas.microsoft.com/office/drawing/2014/main" id="{DEDDB69E-34ED-4324-B229-CAFCDF3E3759}"/>
                </a:ext>
              </a:extLst>
            </p:cNvPr>
            <p:cNvSpPr>
              <a:spLocks noEditPoints="1"/>
            </p:cNvSpPr>
            <p:nvPr/>
          </p:nvSpPr>
          <p:spPr bwMode="auto">
            <a:xfrm>
              <a:off x="3720306" y="3668315"/>
              <a:ext cx="314325" cy="457200"/>
            </a:xfrm>
            <a:custGeom>
              <a:avLst/>
              <a:gdLst>
                <a:gd name="T0" fmla="*/ 184 w 793"/>
                <a:gd name="T1" fmla="*/ 669 h 1152"/>
                <a:gd name="T2" fmla="*/ 103 w 793"/>
                <a:gd name="T3" fmla="*/ 514 h 1152"/>
                <a:gd name="T4" fmla="*/ 78 w 793"/>
                <a:gd name="T5" fmla="*/ 439 h 1152"/>
                <a:gd name="T6" fmla="*/ 75 w 793"/>
                <a:gd name="T7" fmla="*/ 363 h 1152"/>
                <a:gd name="T8" fmla="*/ 92 w 793"/>
                <a:gd name="T9" fmla="*/ 284 h 1152"/>
                <a:gd name="T10" fmla="*/ 128 w 793"/>
                <a:gd name="T11" fmla="*/ 215 h 1152"/>
                <a:gd name="T12" fmla="*/ 180 w 793"/>
                <a:gd name="T13" fmla="*/ 156 h 1152"/>
                <a:gd name="T14" fmla="*/ 242 w 793"/>
                <a:gd name="T15" fmla="*/ 112 h 1152"/>
                <a:gd name="T16" fmla="*/ 316 w 793"/>
                <a:gd name="T17" fmla="*/ 82 h 1152"/>
                <a:gd name="T18" fmla="*/ 397 w 793"/>
                <a:gd name="T19" fmla="*/ 72 h 1152"/>
                <a:gd name="T20" fmla="*/ 478 w 793"/>
                <a:gd name="T21" fmla="*/ 82 h 1152"/>
                <a:gd name="T22" fmla="*/ 551 w 793"/>
                <a:gd name="T23" fmla="*/ 112 h 1152"/>
                <a:gd name="T24" fmla="*/ 615 w 793"/>
                <a:gd name="T25" fmla="*/ 156 h 1152"/>
                <a:gd name="T26" fmla="*/ 666 w 793"/>
                <a:gd name="T27" fmla="*/ 215 h 1152"/>
                <a:gd name="T28" fmla="*/ 701 w 793"/>
                <a:gd name="T29" fmla="*/ 284 h 1152"/>
                <a:gd name="T30" fmla="*/ 720 w 793"/>
                <a:gd name="T31" fmla="*/ 363 h 1152"/>
                <a:gd name="T32" fmla="*/ 717 w 793"/>
                <a:gd name="T33" fmla="*/ 438 h 1152"/>
                <a:gd name="T34" fmla="*/ 691 w 793"/>
                <a:gd name="T35" fmla="*/ 513 h 1152"/>
                <a:gd name="T36" fmla="*/ 610 w 793"/>
                <a:gd name="T37" fmla="*/ 669 h 1152"/>
                <a:gd name="T38" fmla="*/ 397 w 793"/>
                <a:gd name="T39" fmla="*/ 1080 h 1152"/>
                <a:gd name="T40" fmla="*/ 346 w 793"/>
                <a:gd name="T41" fmla="*/ 1067 h 1152"/>
                <a:gd name="T42" fmla="*/ 469 w 793"/>
                <a:gd name="T43" fmla="*/ 1036 h 1152"/>
                <a:gd name="T44" fmla="*/ 445 w 793"/>
                <a:gd name="T45" fmla="*/ 1071 h 1152"/>
                <a:gd name="T46" fmla="*/ 412 w 793"/>
                <a:gd name="T47" fmla="*/ 1079 h 1152"/>
                <a:gd name="T48" fmla="*/ 263 w 793"/>
                <a:gd name="T49" fmla="*/ 846 h 1152"/>
                <a:gd name="T50" fmla="*/ 528 w 793"/>
                <a:gd name="T51" fmla="*/ 857 h 1152"/>
                <a:gd name="T52" fmla="*/ 307 w 793"/>
                <a:gd name="T53" fmla="*/ 986 h 1152"/>
                <a:gd name="T54" fmla="*/ 290 w 793"/>
                <a:gd name="T55" fmla="*/ 931 h 1152"/>
                <a:gd name="T56" fmla="*/ 496 w 793"/>
                <a:gd name="T57" fmla="*/ 958 h 1152"/>
                <a:gd name="T58" fmla="*/ 376 w 793"/>
                <a:gd name="T59" fmla="*/ 0 h 1152"/>
                <a:gd name="T60" fmla="*/ 279 w 793"/>
                <a:gd name="T61" fmla="*/ 18 h 1152"/>
                <a:gd name="T62" fmla="*/ 192 w 793"/>
                <a:gd name="T63" fmla="*/ 58 h 1152"/>
                <a:gd name="T64" fmla="*/ 117 w 793"/>
                <a:gd name="T65" fmla="*/ 116 h 1152"/>
                <a:gd name="T66" fmla="*/ 59 w 793"/>
                <a:gd name="T67" fmla="*/ 190 h 1152"/>
                <a:gd name="T68" fmla="*/ 19 w 793"/>
                <a:gd name="T69" fmla="*/ 278 h 1152"/>
                <a:gd name="T70" fmla="*/ 2 w 793"/>
                <a:gd name="T71" fmla="*/ 375 h 1152"/>
                <a:gd name="T72" fmla="*/ 7 w 793"/>
                <a:gd name="T73" fmla="*/ 451 h 1152"/>
                <a:gd name="T74" fmla="*/ 59 w 793"/>
                <a:gd name="T75" fmla="*/ 589 h 1152"/>
                <a:gd name="T76" fmla="*/ 160 w 793"/>
                <a:gd name="T77" fmla="*/ 778 h 1152"/>
                <a:gd name="T78" fmla="*/ 234 w 793"/>
                <a:gd name="T79" fmla="*/ 994 h 1152"/>
                <a:gd name="T80" fmla="*/ 270 w 793"/>
                <a:gd name="T81" fmla="*/ 1086 h 1152"/>
                <a:gd name="T82" fmla="*/ 302 w 793"/>
                <a:gd name="T83" fmla="*/ 1125 h 1152"/>
                <a:gd name="T84" fmla="*/ 347 w 793"/>
                <a:gd name="T85" fmla="*/ 1146 h 1152"/>
                <a:gd name="T86" fmla="*/ 411 w 793"/>
                <a:gd name="T87" fmla="*/ 1152 h 1152"/>
                <a:gd name="T88" fmla="*/ 467 w 793"/>
                <a:gd name="T89" fmla="*/ 1140 h 1152"/>
                <a:gd name="T90" fmla="*/ 507 w 793"/>
                <a:gd name="T91" fmla="*/ 1111 h 1152"/>
                <a:gd name="T92" fmla="*/ 535 w 793"/>
                <a:gd name="T93" fmla="*/ 1066 h 1152"/>
                <a:gd name="T94" fmla="*/ 578 w 793"/>
                <a:gd name="T95" fmla="*/ 935 h 1152"/>
                <a:gd name="T96" fmla="*/ 633 w 793"/>
                <a:gd name="T97" fmla="*/ 779 h 1152"/>
                <a:gd name="T98" fmla="*/ 735 w 793"/>
                <a:gd name="T99" fmla="*/ 589 h 1152"/>
                <a:gd name="T100" fmla="*/ 787 w 793"/>
                <a:gd name="T101" fmla="*/ 451 h 1152"/>
                <a:gd name="T102" fmla="*/ 792 w 793"/>
                <a:gd name="T103" fmla="*/ 375 h 1152"/>
                <a:gd name="T104" fmla="*/ 775 w 793"/>
                <a:gd name="T105" fmla="*/ 278 h 1152"/>
                <a:gd name="T106" fmla="*/ 736 w 793"/>
                <a:gd name="T107" fmla="*/ 190 h 1152"/>
                <a:gd name="T108" fmla="*/ 677 w 793"/>
                <a:gd name="T109" fmla="*/ 116 h 1152"/>
                <a:gd name="T110" fmla="*/ 602 w 793"/>
                <a:gd name="T111" fmla="*/ 58 h 1152"/>
                <a:gd name="T112" fmla="*/ 515 w 793"/>
                <a:gd name="T113" fmla="*/ 18 h 1152"/>
                <a:gd name="T114" fmla="*/ 417 w 793"/>
                <a:gd name="T115" fmla="*/ 0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93" h="1152">
                  <a:moveTo>
                    <a:pt x="565" y="756"/>
                  </a:moveTo>
                  <a:lnTo>
                    <a:pt x="229" y="756"/>
                  </a:lnTo>
                  <a:lnTo>
                    <a:pt x="215" y="727"/>
                  </a:lnTo>
                  <a:lnTo>
                    <a:pt x="200" y="698"/>
                  </a:lnTo>
                  <a:lnTo>
                    <a:pt x="184" y="669"/>
                  </a:lnTo>
                  <a:lnTo>
                    <a:pt x="169" y="640"/>
                  </a:lnTo>
                  <a:lnTo>
                    <a:pt x="151" y="608"/>
                  </a:lnTo>
                  <a:lnTo>
                    <a:pt x="133" y="577"/>
                  </a:lnTo>
                  <a:lnTo>
                    <a:pt x="117" y="545"/>
                  </a:lnTo>
                  <a:lnTo>
                    <a:pt x="103" y="514"/>
                  </a:lnTo>
                  <a:lnTo>
                    <a:pt x="97" y="498"/>
                  </a:lnTo>
                  <a:lnTo>
                    <a:pt x="91" y="483"/>
                  </a:lnTo>
                  <a:lnTo>
                    <a:pt x="86" y="468"/>
                  </a:lnTo>
                  <a:lnTo>
                    <a:pt x="81" y="453"/>
                  </a:lnTo>
                  <a:lnTo>
                    <a:pt x="78" y="439"/>
                  </a:lnTo>
                  <a:lnTo>
                    <a:pt x="75" y="424"/>
                  </a:lnTo>
                  <a:lnTo>
                    <a:pt x="74" y="410"/>
                  </a:lnTo>
                  <a:lnTo>
                    <a:pt x="73" y="396"/>
                  </a:lnTo>
                  <a:lnTo>
                    <a:pt x="74" y="379"/>
                  </a:lnTo>
                  <a:lnTo>
                    <a:pt x="75" y="363"/>
                  </a:lnTo>
                  <a:lnTo>
                    <a:pt x="77" y="347"/>
                  </a:lnTo>
                  <a:lnTo>
                    <a:pt x="79" y="331"/>
                  </a:lnTo>
                  <a:lnTo>
                    <a:pt x="84" y="315"/>
                  </a:lnTo>
                  <a:lnTo>
                    <a:pt x="88" y="300"/>
                  </a:lnTo>
                  <a:lnTo>
                    <a:pt x="92" y="284"/>
                  </a:lnTo>
                  <a:lnTo>
                    <a:pt x="99" y="270"/>
                  </a:lnTo>
                  <a:lnTo>
                    <a:pt x="105" y="255"/>
                  </a:lnTo>
                  <a:lnTo>
                    <a:pt x="112" y="241"/>
                  </a:lnTo>
                  <a:lnTo>
                    <a:pt x="120" y="228"/>
                  </a:lnTo>
                  <a:lnTo>
                    <a:pt x="128" y="215"/>
                  </a:lnTo>
                  <a:lnTo>
                    <a:pt x="138" y="202"/>
                  </a:lnTo>
                  <a:lnTo>
                    <a:pt x="147" y="190"/>
                  </a:lnTo>
                  <a:lnTo>
                    <a:pt x="157" y="179"/>
                  </a:lnTo>
                  <a:lnTo>
                    <a:pt x="168" y="167"/>
                  </a:lnTo>
                  <a:lnTo>
                    <a:pt x="180" y="156"/>
                  </a:lnTo>
                  <a:lnTo>
                    <a:pt x="191" y="146"/>
                  </a:lnTo>
                  <a:lnTo>
                    <a:pt x="204" y="136"/>
                  </a:lnTo>
                  <a:lnTo>
                    <a:pt x="216" y="128"/>
                  </a:lnTo>
                  <a:lnTo>
                    <a:pt x="229" y="119"/>
                  </a:lnTo>
                  <a:lnTo>
                    <a:pt x="242" y="112"/>
                  </a:lnTo>
                  <a:lnTo>
                    <a:pt x="256" y="104"/>
                  </a:lnTo>
                  <a:lnTo>
                    <a:pt x="270" y="98"/>
                  </a:lnTo>
                  <a:lnTo>
                    <a:pt x="286" y="91"/>
                  </a:lnTo>
                  <a:lnTo>
                    <a:pt x="301" y="87"/>
                  </a:lnTo>
                  <a:lnTo>
                    <a:pt x="316" y="82"/>
                  </a:lnTo>
                  <a:lnTo>
                    <a:pt x="332" y="78"/>
                  </a:lnTo>
                  <a:lnTo>
                    <a:pt x="348" y="76"/>
                  </a:lnTo>
                  <a:lnTo>
                    <a:pt x="364" y="74"/>
                  </a:lnTo>
                  <a:lnTo>
                    <a:pt x="381" y="73"/>
                  </a:lnTo>
                  <a:lnTo>
                    <a:pt x="397" y="72"/>
                  </a:lnTo>
                  <a:lnTo>
                    <a:pt x="414" y="73"/>
                  </a:lnTo>
                  <a:lnTo>
                    <a:pt x="430" y="74"/>
                  </a:lnTo>
                  <a:lnTo>
                    <a:pt x="447" y="76"/>
                  </a:lnTo>
                  <a:lnTo>
                    <a:pt x="463" y="78"/>
                  </a:lnTo>
                  <a:lnTo>
                    <a:pt x="478" y="82"/>
                  </a:lnTo>
                  <a:lnTo>
                    <a:pt x="493" y="87"/>
                  </a:lnTo>
                  <a:lnTo>
                    <a:pt x="508" y="91"/>
                  </a:lnTo>
                  <a:lnTo>
                    <a:pt x="523" y="98"/>
                  </a:lnTo>
                  <a:lnTo>
                    <a:pt x="537" y="104"/>
                  </a:lnTo>
                  <a:lnTo>
                    <a:pt x="551" y="112"/>
                  </a:lnTo>
                  <a:lnTo>
                    <a:pt x="565" y="119"/>
                  </a:lnTo>
                  <a:lnTo>
                    <a:pt x="578" y="128"/>
                  </a:lnTo>
                  <a:lnTo>
                    <a:pt x="591" y="136"/>
                  </a:lnTo>
                  <a:lnTo>
                    <a:pt x="603" y="146"/>
                  </a:lnTo>
                  <a:lnTo>
                    <a:pt x="615" y="156"/>
                  </a:lnTo>
                  <a:lnTo>
                    <a:pt x="626" y="167"/>
                  </a:lnTo>
                  <a:lnTo>
                    <a:pt x="637" y="179"/>
                  </a:lnTo>
                  <a:lnTo>
                    <a:pt x="647" y="190"/>
                  </a:lnTo>
                  <a:lnTo>
                    <a:pt x="656" y="202"/>
                  </a:lnTo>
                  <a:lnTo>
                    <a:pt x="666" y="215"/>
                  </a:lnTo>
                  <a:lnTo>
                    <a:pt x="674" y="228"/>
                  </a:lnTo>
                  <a:lnTo>
                    <a:pt x="682" y="241"/>
                  </a:lnTo>
                  <a:lnTo>
                    <a:pt x="688" y="255"/>
                  </a:lnTo>
                  <a:lnTo>
                    <a:pt x="696" y="270"/>
                  </a:lnTo>
                  <a:lnTo>
                    <a:pt x="701" y="284"/>
                  </a:lnTo>
                  <a:lnTo>
                    <a:pt x="707" y="300"/>
                  </a:lnTo>
                  <a:lnTo>
                    <a:pt x="711" y="315"/>
                  </a:lnTo>
                  <a:lnTo>
                    <a:pt x="714" y="331"/>
                  </a:lnTo>
                  <a:lnTo>
                    <a:pt x="718" y="347"/>
                  </a:lnTo>
                  <a:lnTo>
                    <a:pt x="720" y="363"/>
                  </a:lnTo>
                  <a:lnTo>
                    <a:pt x="721" y="379"/>
                  </a:lnTo>
                  <a:lnTo>
                    <a:pt x="721" y="396"/>
                  </a:lnTo>
                  <a:lnTo>
                    <a:pt x="721" y="410"/>
                  </a:lnTo>
                  <a:lnTo>
                    <a:pt x="719" y="424"/>
                  </a:lnTo>
                  <a:lnTo>
                    <a:pt x="717" y="438"/>
                  </a:lnTo>
                  <a:lnTo>
                    <a:pt x="712" y="453"/>
                  </a:lnTo>
                  <a:lnTo>
                    <a:pt x="708" y="468"/>
                  </a:lnTo>
                  <a:lnTo>
                    <a:pt x="704" y="483"/>
                  </a:lnTo>
                  <a:lnTo>
                    <a:pt x="697" y="498"/>
                  </a:lnTo>
                  <a:lnTo>
                    <a:pt x="691" y="513"/>
                  </a:lnTo>
                  <a:lnTo>
                    <a:pt x="677" y="545"/>
                  </a:lnTo>
                  <a:lnTo>
                    <a:pt x="660" y="577"/>
                  </a:lnTo>
                  <a:lnTo>
                    <a:pt x="643" y="608"/>
                  </a:lnTo>
                  <a:lnTo>
                    <a:pt x="626" y="641"/>
                  </a:lnTo>
                  <a:lnTo>
                    <a:pt x="610" y="669"/>
                  </a:lnTo>
                  <a:lnTo>
                    <a:pt x="594" y="698"/>
                  </a:lnTo>
                  <a:lnTo>
                    <a:pt x="579" y="727"/>
                  </a:lnTo>
                  <a:lnTo>
                    <a:pt x="565" y="756"/>
                  </a:lnTo>
                  <a:lnTo>
                    <a:pt x="565" y="756"/>
                  </a:lnTo>
                  <a:close/>
                  <a:moveTo>
                    <a:pt x="397" y="1080"/>
                  </a:moveTo>
                  <a:lnTo>
                    <a:pt x="384" y="1079"/>
                  </a:lnTo>
                  <a:lnTo>
                    <a:pt x="373" y="1078"/>
                  </a:lnTo>
                  <a:lnTo>
                    <a:pt x="363" y="1076"/>
                  </a:lnTo>
                  <a:lnTo>
                    <a:pt x="355" y="1073"/>
                  </a:lnTo>
                  <a:lnTo>
                    <a:pt x="346" y="1067"/>
                  </a:lnTo>
                  <a:lnTo>
                    <a:pt x="339" y="1059"/>
                  </a:lnTo>
                  <a:lnTo>
                    <a:pt x="332" y="1049"/>
                  </a:lnTo>
                  <a:lnTo>
                    <a:pt x="326" y="1035"/>
                  </a:lnTo>
                  <a:lnTo>
                    <a:pt x="478" y="1016"/>
                  </a:lnTo>
                  <a:lnTo>
                    <a:pt x="469" y="1036"/>
                  </a:lnTo>
                  <a:lnTo>
                    <a:pt x="462" y="1051"/>
                  </a:lnTo>
                  <a:lnTo>
                    <a:pt x="457" y="1057"/>
                  </a:lnTo>
                  <a:lnTo>
                    <a:pt x="454" y="1062"/>
                  </a:lnTo>
                  <a:lnTo>
                    <a:pt x="450" y="1066"/>
                  </a:lnTo>
                  <a:lnTo>
                    <a:pt x="445" y="1071"/>
                  </a:lnTo>
                  <a:lnTo>
                    <a:pt x="440" y="1073"/>
                  </a:lnTo>
                  <a:lnTo>
                    <a:pt x="436" y="1075"/>
                  </a:lnTo>
                  <a:lnTo>
                    <a:pt x="430" y="1077"/>
                  </a:lnTo>
                  <a:lnTo>
                    <a:pt x="425" y="1078"/>
                  </a:lnTo>
                  <a:lnTo>
                    <a:pt x="412" y="1079"/>
                  </a:lnTo>
                  <a:lnTo>
                    <a:pt x="397" y="1080"/>
                  </a:lnTo>
                  <a:close/>
                  <a:moveTo>
                    <a:pt x="279" y="897"/>
                  </a:moveTo>
                  <a:lnTo>
                    <a:pt x="275" y="881"/>
                  </a:lnTo>
                  <a:lnTo>
                    <a:pt x="269" y="863"/>
                  </a:lnTo>
                  <a:lnTo>
                    <a:pt x="263" y="846"/>
                  </a:lnTo>
                  <a:lnTo>
                    <a:pt x="258" y="828"/>
                  </a:lnTo>
                  <a:lnTo>
                    <a:pt x="537" y="828"/>
                  </a:lnTo>
                  <a:lnTo>
                    <a:pt x="534" y="837"/>
                  </a:lnTo>
                  <a:lnTo>
                    <a:pt x="531" y="847"/>
                  </a:lnTo>
                  <a:lnTo>
                    <a:pt x="528" y="857"/>
                  </a:lnTo>
                  <a:lnTo>
                    <a:pt x="524" y="867"/>
                  </a:lnTo>
                  <a:lnTo>
                    <a:pt x="279" y="897"/>
                  </a:lnTo>
                  <a:close/>
                  <a:moveTo>
                    <a:pt x="491" y="978"/>
                  </a:moveTo>
                  <a:lnTo>
                    <a:pt x="312" y="1000"/>
                  </a:lnTo>
                  <a:lnTo>
                    <a:pt x="307" y="986"/>
                  </a:lnTo>
                  <a:lnTo>
                    <a:pt x="302" y="970"/>
                  </a:lnTo>
                  <a:lnTo>
                    <a:pt x="296" y="952"/>
                  </a:lnTo>
                  <a:lnTo>
                    <a:pt x="290" y="932"/>
                  </a:lnTo>
                  <a:lnTo>
                    <a:pt x="290" y="931"/>
                  </a:lnTo>
                  <a:lnTo>
                    <a:pt x="290" y="931"/>
                  </a:lnTo>
                  <a:lnTo>
                    <a:pt x="512" y="903"/>
                  </a:lnTo>
                  <a:lnTo>
                    <a:pt x="508" y="919"/>
                  </a:lnTo>
                  <a:lnTo>
                    <a:pt x="504" y="936"/>
                  </a:lnTo>
                  <a:lnTo>
                    <a:pt x="499" y="946"/>
                  </a:lnTo>
                  <a:lnTo>
                    <a:pt x="496" y="958"/>
                  </a:lnTo>
                  <a:lnTo>
                    <a:pt x="493" y="968"/>
                  </a:lnTo>
                  <a:lnTo>
                    <a:pt x="491" y="978"/>
                  </a:lnTo>
                  <a:lnTo>
                    <a:pt x="491" y="978"/>
                  </a:lnTo>
                  <a:close/>
                  <a:moveTo>
                    <a:pt x="397" y="0"/>
                  </a:moveTo>
                  <a:lnTo>
                    <a:pt x="376" y="0"/>
                  </a:lnTo>
                  <a:lnTo>
                    <a:pt x="357" y="1"/>
                  </a:lnTo>
                  <a:lnTo>
                    <a:pt x="336" y="5"/>
                  </a:lnTo>
                  <a:lnTo>
                    <a:pt x="317" y="8"/>
                  </a:lnTo>
                  <a:lnTo>
                    <a:pt x="299" y="12"/>
                  </a:lnTo>
                  <a:lnTo>
                    <a:pt x="279" y="18"/>
                  </a:lnTo>
                  <a:lnTo>
                    <a:pt x="261" y="24"/>
                  </a:lnTo>
                  <a:lnTo>
                    <a:pt x="242" y="31"/>
                  </a:lnTo>
                  <a:lnTo>
                    <a:pt x="225" y="39"/>
                  </a:lnTo>
                  <a:lnTo>
                    <a:pt x="208" y="48"/>
                  </a:lnTo>
                  <a:lnTo>
                    <a:pt x="192" y="58"/>
                  </a:lnTo>
                  <a:lnTo>
                    <a:pt x="175" y="67"/>
                  </a:lnTo>
                  <a:lnTo>
                    <a:pt x="160" y="78"/>
                  </a:lnTo>
                  <a:lnTo>
                    <a:pt x="145" y="90"/>
                  </a:lnTo>
                  <a:lnTo>
                    <a:pt x="131" y="103"/>
                  </a:lnTo>
                  <a:lnTo>
                    <a:pt x="117" y="116"/>
                  </a:lnTo>
                  <a:lnTo>
                    <a:pt x="104" y="130"/>
                  </a:lnTo>
                  <a:lnTo>
                    <a:pt x="91" y="144"/>
                  </a:lnTo>
                  <a:lnTo>
                    <a:pt x="79" y="159"/>
                  </a:lnTo>
                  <a:lnTo>
                    <a:pt x="69" y="174"/>
                  </a:lnTo>
                  <a:lnTo>
                    <a:pt x="59" y="190"/>
                  </a:lnTo>
                  <a:lnTo>
                    <a:pt x="49" y="207"/>
                  </a:lnTo>
                  <a:lnTo>
                    <a:pt x="40" y="224"/>
                  </a:lnTo>
                  <a:lnTo>
                    <a:pt x="32" y="242"/>
                  </a:lnTo>
                  <a:lnTo>
                    <a:pt x="25" y="260"/>
                  </a:lnTo>
                  <a:lnTo>
                    <a:pt x="19" y="278"/>
                  </a:lnTo>
                  <a:lnTo>
                    <a:pt x="13" y="297"/>
                  </a:lnTo>
                  <a:lnTo>
                    <a:pt x="9" y="316"/>
                  </a:lnTo>
                  <a:lnTo>
                    <a:pt x="6" y="335"/>
                  </a:lnTo>
                  <a:lnTo>
                    <a:pt x="3" y="356"/>
                  </a:lnTo>
                  <a:lnTo>
                    <a:pt x="2" y="375"/>
                  </a:lnTo>
                  <a:lnTo>
                    <a:pt x="0" y="396"/>
                  </a:lnTo>
                  <a:lnTo>
                    <a:pt x="2" y="410"/>
                  </a:lnTo>
                  <a:lnTo>
                    <a:pt x="3" y="424"/>
                  </a:lnTo>
                  <a:lnTo>
                    <a:pt x="5" y="437"/>
                  </a:lnTo>
                  <a:lnTo>
                    <a:pt x="7" y="451"/>
                  </a:lnTo>
                  <a:lnTo>
                    <a:pt x="13" y="479"/>
                  </a:lnTo>
                  <a:lnTo>
                    <a:pt x="22" y="506"/>
                  </a:lnTo>
                  <a:lnTo>
                    <a:pt x="33" y="534"/>
                  </a:lnTo>
                  <a:lnTo>
                    <a:pt x="46" y="561"/>
                  </a:lnTo>
                  <a:lnTo>
                    <a:pt x="59" y="589"/>
                  </a:lnTo>
                  <a:lnTo>
                    <a:pt x="74" y="617"/>
                  </a:lnTo>
                  <a:lnTo>
                    <a:pt x="103" y="671"/>
                  </a:lnTo>
                  <a:lnTo>
                    <a:pt x="133" y="725"/>
                  </a:lnTo>
                  <a:lnTo>
                    <a:pt x="147" y="752"/>
                  </a:lnTo>
                  <a:lnTo>
                    <a:pt x="160" y="778"/>
                  </a:lnTo>
                  <a:lnTo>
                    <a:pt x="172" y="804"/>
                  </a:lnTo>
                  <a:lnTo>
                    <a:pt x="182" y="830"/>
                  </a:lnTo>
                  <a:lnTo>
                    <a:pt x="206" y="901"/>
                  </a:lnTo>
                  <a:lnTo>
                    <a:pt x="225" y="965"/>
                  </a:lnTo>
                  <a:lnTo>
                    <a:pt x="234" y="994"/>
                  </a:lnTo>
                  <a:lnTo>
                    <a:pt x="242" y="1020"/>
                  </a:lnTo>
                  <a:lnTo>
                    <a:pt x="251" y="1045"/>
                  </a:lnTo>
                  <a:lnTo>
                    <a:pt x="260" y="1066"/>
                  </a:lnTo>
                  <a:lnTo>
                    <a:pt x="265" y="1076"/>
                  </a:lnTo>
                  <a:lnTo>
                    <a:pt x="270" y="1086"/>
                  </a:lnTo>
                  <a:lnTo>
                    <a:pt x="276" y="1094"/>
                  </a:lnTo>
                  <a:lnTo>
                    <a:pt x="281" y="1103"/>
                  </a:lnTo>
                  <a:lnTo>
                    <a:pt x="288" y="1111"/>
                  </a:lnTo>
                  <a:lnTo>
                    <a:pt x="295" y="1118"/>
                  </a:lnTo>
                  <a:lnTo>
                    <a:pt x="302" y="1125"/>
                  </a:lnTo>
                  <a:lnTo>
                    <a:pt x="310" y="1130"/>
                  </a:lnTo>
                  <a:lnTo>
                    <a:pt x="318" y="1135"/>
                  </a:lnTo>
                  <a:lnTo>
                    <a:pt x="328" y="1140"/>
                  </a:lnTo>
                  <a:lnTo>
                    <a:pt x="337" y="1143"/>
                  </a:lnTo>
                  <a:lnTo>
                    <a:pt x="347" y="1146"/>
                  </a:lnTo>
                  <a:lnTo>
                    <a:pt x="359" y="1148"/>
                  </a:lnTo>
                  <a:lnTo>
                    <a:pt x="371" y="1151"/>
                  </a:lnTo>
                  <a:lnTo>
                    <a:pt x="383" y="1152"/>
                  </a:lnTo>
                  <a:lnTo>
                    <a:pt x="397" y="1152"/>
                  </a:lnTo>
                  <a:lnTo>
                    <a:pt x="411" y="1152"/>
                  </a:lnTo>
                  <a:lnTo>
                    <a:pt x="424" y="1151"/>
                  </a:lnTo>
                  <a:lnTo>
                    <a:pt x="436" y="1148"/>
                  </a:lnTo>
                  <a:lnTo>
                    <a:pt x="448" y="1146"/>
                  </a:lnTo>
                  <a:lnTo>
                    <a:pt x="457" y="1143"/>
                  </a:lnTo>
                  <a:lnTo>
                    <a:pt x="467" y="1140"/>
                  </a:lnTo>
                  <a:lnTo>
                    <a:pt x="477" y="1135"/>
                  </a:lnTo>
                  <a:lnTo>
                    <a:pt x="485" y="1130"/>
                  </a:lnTo>
                  <a:lnTo>
                    <a:pt x="493" y="1125"/>
                  </a:lnTo>
                  <a:lnTo>
                    <a:pt x="501" y="1118"/>
                  </a:lnTo>
                  <a:lnTo>
                    <a:pt x="507" y="1111"/>
                  </a:lnTo>
                  <a:lnTo>
                    <a:pt x="513" y="1103"/>
                  </a:lnTo>
                  <a:lnTo>
                    <a:pt x="519" y="1095"/>
                  </a:lnTo>
                  <a:lnTo>
                    <a:pt x="524" y="1086"/>
                  </a:lnTo>
                  <a:lnTo>
                    <a:pt x="530" y="1077"/>
                  </a:lnTo>
                  <a:lnTo>
                    <a:pt x="535" y="1066"/>
                  </a:lnTo>
                  <a:lnTo>
                    <a:pt x="544" y="1045"/>
                  </a:lnTo>
                  <a:lnTo>
                    <a:pt x="552" y="1021"/>
                  </a:lnTo>
                  <a:lnTo>
                    <a:pt x="561" y="994"/>
                  </a:lnTo>
                  <a:lnTo>
                    <a:pt x="570" y="966"/>
                  </a:lnTo>
                  <a:lnTo>
                    <a:pt x="578" y="935"/>
                  </a:lnTo>
                  <a:lnTo>
                    <a:pt x="588" y="902"/>
                  </a:lnTo>
                  <a:lnTo>
                    <a:pt x="599" y="868"/>
                  </a:lnTo>
                  <a:lnTo>
                    <a:pt x="612" y="831"/>
                  </a:lnTo>
                  <a:lnTo>
                    <a:pt x="621" y="805"/>
                  </a:lnTo>
                  <a:lnTo>
                    <a:pt x="633" y="779"/>
                  </a:lnTo>
                  <a:lnTo>
                    <a:pt x="646" y="753"/>
                  </a:lnTo>
                  <a:lnTo>
                    <a:pt x="660" y="726"/>
                  </a:lnTo>
                  <a:lnTo>
                    <a:pt x="691" y="672"/>
                  </a:lnTo>
                  <a:lnTo>
                    <a:pt x="721" y="617"/>
                  </a:lnTo>
                  <a:lnTo>
                    <a:pt x="735" y="589"/>
                  </a:lnTo>
                  <a:lnTo>
                    <a:pt x="749" y="561"/>
                  </a:lnTo>
                  <a:lnTo>
                    <a:pt x="761" y="533"/>
                  </a:lnTo>
                  <a:lnTo>
                    <a:pt x="772" y="506"/>
                  </a:lnTo>
                  <a:lnTo>
                    <a:pt x="780" y="478"/>
                  </a:lnTo>
                  <a:lnTo>
                    <a:pt x="787" y="451"/>
                  </a:lnTo>
                  <a:lnTo>
                    <a:pt x="790" y="437"/>
                  </a:lnTo>
                  <a:lnTo>
                    <a:pt x="791" y="423"/>
                  </a:lnTo>
                  <a:lnTo>
                    <a:pt x="792" y="410"/>
                  </a:lnTo>
                  <a:lnTo>
                    <a:pt x="793" y="396"/>
                  </a:lnTo>
                  <a:lnTo>
                    <a:pt x="792" y="375"/>
                  </a:lnTo>
                  <a:lnTo>
                    <a:pt x="791" y="356"/>
                  </a:lnTo>
                  <a:lnTo>
                    <a:pt x="789" y="335"/>
                  </a:lnTo>
                  <a:lnTo>
                    <a:pt x="785" y="316"/>
                  </a:lnTo>
                  <a:lnTo>
                    <a:pt x="780" y="297"/>
                  </a:lnTo>
                  <a:lnTo>
                    <a:pt x="775" y="278"/>
                  </a:lnTo>
                  <a:lnTo>
                    <a:pt x="769" y="260"/>
                  </a:lnTo>
                  <a:lnTo>
                    <a:pt x="762" y="242"/>
                  </a:lnTo>
                  <a:lnTo>
                    <a:pt x="754" y="224"/>
                  </a:lnTo>
                  <a:lnTo>
                    <a:pt x="746" y="207"/>
                  </a:lnTo>
                  <a:lnTo>
                    <a:pt x="736" y="190"/>
                  </a:lnTo>
                  <a:lnTo>
                    <a:pt x="725" y="174"/>
                  </a:lnTo>
                  <a:lnTo>
                    <a:pt x="714" y="159"/>
                  </a:lnTo>
                  <a:lnTo>
                    <a:pt x="703" y="144"/>
                  </a:lnTo>
                  <a:lnTo>
                    <a:pt x="691" y="130"/>
                  </a:lnTo>
                  <a:lnTo>
                    <a:pt x="677" y="116"/>
                  </a:lnTo>
                  <a:lnTo>
                    <a:pt x="664" y="103"/>
                  </a:lnTo>
                  <a:lnTo>
                    <a:pt x="648" y="90"/>
                  </a:lnTo>
                  <a:lnTo>
                    <a:pt x="633" y="78"/>
                  </a:lnTo>
                  <a:lnTo>
                    <a:pt x="618" y="67"/>
                  </a:lnTo>
                  <a:lnTo>
                    <a:pt x="602" y="58"/>
                  </a:lnTo>
                  <a:lnTo>
                    <a:pt x="586" y="48"/>
                  </a:lnTo>
                  <a:lnTo>
                    <a:pt x="569" y="39"/>
                  </a:lnTo>
                  <a:lnTo>
                    <a:pt x="551" y="31"/>
                  </a:lnTo>
                  <a:lnTo>
                    <a:pt x="533" y="24"/>
                  </a:lnTo>
                  <a:lnTo>
                    <a:pt x="515" y="18"/>
                  </a:lnTo>
                  <a:lnTo>
                    <a:pt x="496" y="12"/>
                  </a:lnTo>
                  <a:lnTo>
                    <a:pt x="477" y="8"/>
                  </a:lnTo>
                  <a:lnTo>
                    <a:pt x="457" y="5"/>
                  </a:lnTo>
                  <a:lnTo>
                    <a:pt x="438" y="1"/>
                  </a:lnTo>
                  <a:lnTo>
                    <a:pt x="417" y="0"/>
                  </a:lnTo>
                  <a:lnTo>
                    <a:pt x="397" y="0"/>
                  </a:lnTo>
                  <a:close/>
                </a:path>
              </a:pathLst>
            </a:custGeom>
            <a:grpFill/>
            <a:ln>
              <a:solidFill>
                <a:schemeClr val="accent2">
                  <a:lumMod val="75000"/>
                </a:schemeClr>
              </a:solidFill>
            </a:ln>
          </p:spPr>
          <p:txBody>
            <a:bodyPr/>
            <a:lstStyle/>
            <a:p>
              <a:pPr eaLnBrk="1" fontAlgn="auto" hangingPunct="1">
                <a:spcBef>
                  <a:spcPts val="0"/>
                </a:spcBef>
                <a:spcAft>
                  <a:spcPts val="0"/>
                </a:spcAft>
                <a:defRPr/>
              </a:pPr>
              <a:endParaRPr lang="en-US">
                <a:solidFill>
                  <a:srgbClr val="6964A0"/>
                </a:solidFill>
                <a:latin typeface="+mn-lt"/>
              </a:endParaRPr>
            </a:p>
          </p:txBody>
        </p:sp>
        <p:sp>
          <p:nvSpPr>
            <p:cNvPr id="20" name="Freeform 115">
              <a:extLst>
                <a:ext uri="{FF2B5EF4-FFF2-40B4-BE49-F238E27FC236}">
                  <a16:creationId xmlns:a16="http://schemas.microsoft.com/office/drawing/2014/main" id="{89EAF3E2-C214-4472-9202-58B571ACFFEF}"/>
                </a:ext>
              </a:extLst>
            </p:cNvPr>
            <p:cNvSpPr>
              <a:spLocks/>
            </p:cNvSpPr>
            <p:nvPr/>
          </p:nvSpPr>
          <p:spPr bwMode="auto">
            <a:xfrm>
              <a:off x="3791743" y="3739753"/>
              <a:ext cx="93663" cy="93663"/>
            </a:xfrm>
            <a:custGeom>
              <a:avLst/>
              <a:gdLst>
                <a:gd name="T0" fmla="*/ 205 w 234"/>
                <a:gd name="T1" fmla="*/ 1 h 234"/>
                <a:gd name="T2" fmla="*/ 183 w 234"/>
                <a:gd name="T3" fmla="*/ 3 h 234"/>
                <a:gd name="T4" fmla="*/ 152 w 234"/>
                <a:gd name="T5" fmla="*/ 9 h 234"/>
                <a:gd name="T6" fmla="*/ 113 w 234"/>
                <a:gd name="T7" fmla="*/ 26 h 234"/>
                <a:gd name="T8" fmla="*/ 79 w 234"/>
                <a:gd name="T9" fmla="*/ 49 h 234"/>
                <a:gd name="T10" fmla="*/ 50 w 234"/>
                <a:gd name="T11" fmla="*/ 78 h 234"/>
                <a:gd name="T12" fmla="*/ 26 w 234"/>
                <a:gd name="T13" fmla="*/ 113 h 234"/>
                <a:gd name="T14" fmla="*/ 10 w 234"/>
                <a:gd name="T15" fmla="*/ 152 h 234"/>
                <a:gd name="T16" fmla="*/ 2 w 234"/>
                <a:gd name="T17" fmla="*/ 183 h 234"/>
                <a:gd name="T18" fmla="*/ 0 w 234"/>
                <a:gd name="T19" fmla="*/ 205 h 234"/>
                <a:gd name="T20" fmla="*/ 0 w 234"/>
                <a:gd name="T21" fmla="*/ 220 h 234"/>
                <a:gd name="T22" fmla="*/ 3 w 234"/>
                <a:gd name="T23" fmla="*/ 226 h 234"/>
                <a:gd name="T24" fmla="*/ 7 w 234"/>
                <a:gd name="T25" fmla="*/ 231 h 234"/>
                <a:gd name="T26" fmla="*/ 14 w 234"/>
                <a:gd name="T27" fmla="*/ 234 h 234"/>
                <a:gd name="T28" fmla="*/ 21 w 234"/>
                <a:gd name="T29" fmla="*/ 234 h 234"/>
                <a:gd name="T30" fmla="*/ 28 w 234"/>
                <a:gd name="T31" fmla="*/ 231 h 234"/>
                <a:gd name="T32" fmla="*/ 33 w 234"/>
                <a:gd name="T33" fmla="*/ 226 h 234"/>
                <a:gd name="T34" fmla="*/ 35 w 234"/>
                <a:gd name="T35" fmla="*/ 220 h 234"/>
                <a:gd name="T36" fmla="*/ 37 w 234"/>
                <a:gd name="T37" fmla="*/ 197 h 234"/>
                <a:gd name="T38" fmla="*/ 44 w 234"/>
                <a:gd name="T39" fmla="*/ 163 h 234"/>
                <a:gd name="T40" fmla="*/ 58 w 234"/>
                <a:gd name="T41" fmla="*/ 130 h 234"/>
                <a:gd name="T42" fmla="*/ 78 w 234"/>
                <a:gd name="T43" fmla="*/ 101 h 234"/>
                <a:gd name="T44" fmla="*/ 101 w 234"/>
                <a:gd name="T45" fmla="*/ 77 h 234"/>
                <a:gd name="T46" fmla="*/ 131 w 234"/>
                <a:gd name="T47" fmla="*/ 58 h 234"/>
                <a:gd name="T48" fmla="*/ 163 w 234"/>
                <a:gd name="T49" fmla="*/ 44 h 234"/>
                <a:gd name="T50" fmla="*/ 197 w 234"/>
                <a:gd name="T51" fmla="*/ 36 h 234"/>
                <a:gd name="T52" fmla="*/ 219 w 234"/>
                <a:gd name="T53" fmla="*/ 35 h 234"/>
                <a:gd name="T54" fmla="*/ 226 w 234"/>
                <a:gd name="T55" fmla="*/ 33 h 234"/>
                <a:gd name="T56" fmla="*/ 231 w 234"/>
                <a:gd name="T57" fmla="*/ 28 h 234"/>
                <a:gd name="T58" fmla="*/ 233 w 234"/>
                <a:gd name="T59" fmla="*/ 21 h 234"/>
                <a:gd name="T60" fmla="*/ 233 w 234"/>
                <a:gd name="T61" fmla="*/ 15 h 234"/>
                <a:gd name="T62" fmla="*/ 231 w 234"/>
                <a:gd name="T63" fmla="*/ 8 h 234"/>
                <a:gd name="T64" fmla="*/ 226 w 234"/>
                <a:gd name="T65" fmla="*/ 3 h 234"/>
                <a:gd name="T66" fmla="*/ 219 w 234"/>
                <a:gd name="T67" fmla="*/ 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4" h="234">
                  <a:moveTo>
                    <a:pt x="216" y="0"/>
                  </a:moveTo>
                  <a:lnTo>
                    <a:pt x="205" y="1"/>
                  </a:lnTo>
                  <a:lnTo>
                    <a:pt x="194" y="1"/>
                  </a:lnTo>
                  <a:lnTo>
                    <a:pt x="183" y="3"/>
                  </a:lnTo>
                  <a:lnTo>
                    <a:pt x="173" y="4"/>
                  </a:lnTo>
                  <a:lnTo>
                    <a:pt x="152" y="9"/>
                  </a:lnTo>
                  <a:lnTo>
                    <a:pt x="132" y="17"/>
                  </a:lnTo>
                  <a:lnTo>
                    <a:pt x="113" y="26"/>
                  </a:lnTo>
                  <a:lnTo>
                    <a:pt x="95" y="36"/>
                  </a:lnTo>
                  <a:lnTo>
                    <a:pt x="79" y="49"/>
                  </a:lnTo>
                  <a:lnTo>
                    <a:pt x="64" y="63"/>
                  </a:lnTo>
                  <a:lnTo>
                    <a:pt x="50" y="78"/>
                  </a:lnTo>
                  <a:lnTo>
                    <a:pt x="37" y="95"/>
                  </a:lnTo>
                  <a:lnTo>
                    <a:pt x="26" y="113"/>
                  </a:lnTo>
                  <a:lnTo>
                    <a:pt x="17" y="131"/>
                  </a:lnTo>
                  <a:lnTo>
                    <a:pt x="10" y="152"/>
                  </a:lnTo>
                  <a:lnTo>
                    <a:pt x="4" y="172"/>
                  </a:lnTo>
                  <a:lnTo>
                    <a:pt x="2" y="183"/>
                  </a:lnTo>
                  <a:lnTo>
                    <a:pt x="1" y="194"/>
                  </a:lnTo>
                  <a:lnTo>
                    <a:pt x="0" y="205"/>
                  </a:lnTo>
                  <a:lnTo>
                    <a:pt x="0" y="216"/>
                  </a:lnTo>
                  <a:lnTo>
                    <a:pt x="0" y="220"/>
                  </a:lnTo>
                  <a:lnTo>
                    <a:pt x="1" y="223"/>
                  </a:lnTo>
                  <a:lnTo>
                    <a:pt x="3" y="226"/>
                  </a:lnTo>
                  <a:lnTo>
                    <a:pt x="5" y="229"/>
                  </a:lnTo>
                  <a:lnTo>
                    <a:pt x="7" y="231"/>
                  </a:lnTo>
                  <a:lnTo>
                    <a:pt x="11" y="233"/>
                  </a:lnTo>
                  <a:lnTo>
                    <a:pt x="14" y="234"/>
                  </a:lnTo>
                  <a:lnTo>
                    <a:pt x="18" y="234"/>
                  </a:lnTo>
                  <a:lnTo>
                    <a:pt x="21" y="234"/>
                  </a:lnTo>
                  <a:lnTo>
                    <a:pt x="25" y="233"/>
                  </a:lnTo>
                  <a:lnTo>
                    <a:pt x="28" y="231"/>
                  </a:lnTo>
                  <a:lnTo>
                    <a:pt x="31" y="229"/>
                  </a:lnTo>
                  <a:lnTo>
                    <a:pt x="33" y="226"/>
                  </a:lnTo>
                  <a:lnTo>
                    <a:pt x="34" y="223"/>
                  </a:lnTo>
                  <a:lnTo>
                    <a:pt x="35" y="220"/>
                  </a:lnTo>
                  <a:lnTo>
                    <a:pt x="35" y="216"/>
                  </a:lnTo>
                  <a:lnTo>
                    <a:pt x="37" y="197"/>
                  </a:lnTo>
                  <a:lnTo>
                    <a:pt x="40" y="180"/>
                  </a:lnTo>
                  <a:lnTo>
                    <a:pt x="44" y="163"/>
                  </a:lnTo>
                  <a:lnTo>
                    <a:pt x="51" y="145"/>
                  </a:lnTo>
                  <a:lnTo>
                    <a:pt x="58" y="130"/>
                  </a:lnTo>
                  <a:lnTo>
                    <a:pt x="67" y="115"/>
                  </a:lnTo>
                  <a:lnTo>
                    <a:pt x="78" y="101"/>
                  </a:lnTo>
                  <a:lnTo>
                    <a:pt x="88" y="88"/>
                  </a:lnTo>
                  <a:lnTo>
                    <a:pt x="101" y="77"/>
                  </a:lnTo>
                  <a:lnTo>
                    <a:pt x="115" y="67"/>
                  </a:lnTo>
                  <a:lnTo>
                    <a:pt x="131" y="58"/>
                  </a:lnTo>
                  <a:lnTo>
                    <a:pt x="146" y="50"/>
                  </a:lnTo>
                  <a:lnTo>
                    <a:pt x="163" y="44"/>
                  </a:lnTo>
                  <a:lnTo>
                    <a:pt x="180" y="40"/>
                  </a:lnTo>
                  <a:lnTo>
                    <a:pt x="197" y="36"/>
                  </a:lnTo>
                  <a:lnTo>
                    <a:pt x="216" y="36"/>
                  </a:lnTo>
                  <a:lnTo>
                    <a:pt x="219" y="35"/>
                  </a:lnTo>
                  <a:lnTo>
                    <a:pt x="223" y="34"/>
                  </a:lnTo>
                  <a:lnTo>
                    <a:pt x="226" y="33"/>
                  </a:lnTo>
                  <a:lnTo>
                    <a:pt x="229" y="31"/>
                  </a:lnTo>
                  <a:lnTo>
                    <a:pt x="231" y="28"/>
                  </a:lnTo>
                  <a:lnTo>
                    <a:pt x="232" y="24"/>
                  </a:lnTo>
                  <a:lnTo>
                    <a:pt x="233" y="21"/>
                  </a:lnTo>
                  <a:lnTo>
                    <a:pt x="234" y="18"/>
                  </a:lnTo>
                  <a:lnTo>
                    <a:pt x="233" y="15"/>
                  </a:lnTo>
                  <a:lnTo>
                    <a:pt x="232" y="10"/>
                  </a:lnTo>
                  <a:lnTo>
                    <a:pt x="231" y="8"/>
                  </a:lnTo>
                  <a:lnTo>
                    <a:pt x="229" y="5"/>
                  </a:lnTo>
                  <a:lnTo>
                    <a:pt x="226" y="3"/>
                  </a:lnTo>
                  <a:lnTo>
                    <a:pt x="223" y="2"/>
                  </a:lnTo>
                  <a:lnTo>
                    <a:pt x="219" y="1"/>
                  </a:lnTo>
                  <a:lnTo>
                    <a:pt x="216" y="0"/>
                  </a:lnTo>
                  <a:close/>
                </a:path>
              </a:pathLst>
            </a:custGeom>
            <a:grpFill/>
            <a:ln>
              <a:solidFill>
                <a:schemeClr val="accent2">
                  <a:lumMod val="75000"/>
                </a:schemeClr>
              </a:solidFill>
            </a:ln>
          </p:spPr>
          <p:txBody>
            <a:bodyPr/>
            <a:lstStyle/>
            <a:p>
              <a:pPr eaLnBrk="1" fontAlgn="auto" hangingPunct="1">
                <a:spcBef>
                  <a:spcPts val="0"/>
                </a:spcBef>
                <a:spcAft>
                  <a:spcPts val="0"/>
                </a:spcAft>
                <a:defRPr/>
              </a:pPr>
              <a:endParaRPr lang="en-US">
                <a:solidFill>
                  <a:srgbClr val="6964A0"/>
                </a:solidFill>
                <a:latin typeface="+mn-lt"/>
              </a:endParaRPr>
            </a:p>
          </p:txBody>
        </p:sp>
      </p:grpSp>
      <p:sp>
        <p:nvSpPr>
          <p:cNvPr id="25" name="Rectangle 42">
            <a:extLst>
              <a:ext uri="{FF2B5EF4-FFF2-40B4-BE49-F238E27FC236}">
                <a16:creationId xmlns:a16="http://schemas.microsoft.com/office/drawing/2014/main" id="{6F902D4D-080C-4609-8E39-5A5AF0FEBB39}"/>
              </a:ext>
            </a:extLst>
          </p:cNvPr>
          <p:cNvSpPr>
            <a:spLocks noChangeArrowheads="1"/>
          </p:cNvSpPr>
          <p:nvPr/>
        </p:nvSpPr>
        <p:spPr bwMode="auto">
          <a:xfrm>
            <a:off x="2154786" y="3385225"/>
            <a:ext cx="106631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2813"/>
            <a:r>
              <a:rPr lang="zh-CN" altLang="en-US" sz="1600" b="1" noProof="1">
                <a:latin typeface="微软雅黑" panose="020B0503020204020204" pitchFamily="34" charset="-122"/>
                <a:ea typeface="微软雅黑" panose="020B0503020204020204" pitchFamily="34" charset="-122"/>
                <a:cs typeface="Lato Light" pitchFamily="34" charset="0"/>
              </a:rPr>
              <a:t>系统方法 </a:t>
            </a:r>
            <a:endParaRPr lang="en-US" altLang="zh-CN" sz="1600" b="1" noProof="1">
              <a:latin typeface="微软雅黑" panose="020B0503020204020204" pitchFamily="34" charset="-122"/>
              <a:ea typeface="微软雅黑" panose="020B0503020204020204" pitchFamily="34" charset="-122"/>
              <a:cs typeface="Lato Light" pitchFamily="34" charset="0"/>
            </a:endParaRPr>
          </a:p>
        </p:txBody>
      </p:sp>
      <p:sp>
        <p:nvSpPr>
          <p:cNvPr id="26" name="Rectangle 43">
            <a:extLst>
              <a:ext uri="{FF2B5EF4-FFF2-40B4-BE49-F238E27FC236}">
                <a16:creationId xmlns:a16="http://schemas.microsoft.com/office/drawing/2014/main" id="{D856983A-8747-4320-9A41-2092A62AA203}"/>
              </a:ext>
            </a:extLst>
          </p:cNvPr>
          <p:cNvSpPr/>
          <p:nvPr/>
        </p:nvSpPr>
        <p:spPr>
          <a:xfrm>
            <a:off x="2154786" y="3720893"/>
            <a:ext cx="6769814" cy="646331"/>
          </a:xfrm>
          <a:prstGeom prst="rect">
            <a:avLst/>
          </a:prstGeom>
        </p:spPr>
        <p:txBody>
          <a:bodyPr wrap="square">
            <a:spAutoFit/>
          </a:bodyPr>
          <a:lstStyle/>
          <a:p>
            <a:pPr algn="just">
              <a:defRPr/>
            </a:pPr>
            <a:r>
              <a:rPr lang="zh-CN" altLang="en-US" sz="1200" noProof="1">
                <a:latin typeface="微软雅黑" panose="020B0503020204020204" pitchFamily="34" charset="-122"/>
                <a:ea typeface="微软雅黑" panose="020B0503020204020204" pitchFamily="34" charset="-122"/>
              </a:rPr>
              <a:t>里克斯（</a:t>
            </a:r>
            <a:r>
              <a:rPr lang="en-US" altLang="zh-CN" sz="1200" noProof="1">
                <a:latin typeface="微软雅黑" panose="020B0503020204020204" pitchFamily="34" charset="-122"/>
                <a:ea typeface="微软雅黑" panose="020B0503020204020204" pitchFamily="34" charset="-122"/>
              </a:rPr>
              <a:t>B.R.Ricks</a:t>
            </a:r>
            <a:r>
              <a:rPr lang="zh-CN" altLang="en-US" sz="1200" noProof="1">
                <a:latin typeface="微软雅黑" panose="020B0503020204020204" pitchFamily="34" charset="-122"/>
                <a:ea typeface="微软雅黑" panose="020B0503020204020204" pitchFamily="34" charset="-122"/>
              </a:rPr>
              <a:t>）和高（</a:t>
            </a:r>
            <a:r>
              <a:rPr lang="en-US" altLang="zh-CN" sz="1200" noProof="1">
                <a:latin typeface="微软雅黑" panose="020B0503020204020204" pitchFamily="34" charset="-122"/>
                <a:ea typeface="微软雅黑" panose="020B0503020204020204" pitchFamily="34" charset="-122"/>
              </a:rPr>
              <a:t>K.F.Gow</a:t>
            </a:r>
            <a:r>
              <a:rPr lang="zh-CN" altLang="en-US" sz="1200" noProof="1">
                <a:latin typeface="微软雅黑" panose="020B0503020204020204" pitchFamily="34" charset="-122"/>
                <a:ea typeface="微软雅黑" panose="020B0503020204020204" pitchFamily="34" charset="-122"/>
              </a:rPr>
              <a:t>） ：信息资源管理是为了有效地利用（信息资源）这一重要的组织资源而实施规划、组织、用人、指挥、控制的系统方法。</a:t>
            </a:r>
            <a:endParaRPr lang="en-US" altLang="zh-CN" sz="1200" noProof="1">
              <a:latin typeface="微软雅黑" panose="020B0503020204020204" pitchFamily="34" charset="-122"/>
              <a:ea typeface="微软雅黑" panose="020B0503020204020204" pitchFamily="34" charset="-122"/>
            </a:endParaRPr>
          </a:p>
          <a:p>
            <a:pPr algn="just">
              <a:defRPr/>
            </a:pPr>
            <a:r>
              <a:rPr lang="zh-CN" altLang="en-US" sz="1200" noProof="1">
                <a:latin typeface="微软雅黑" panose="020B0503020204020204" pitchFamily="34" charset="-122"/>
                <a:ea typeface="微软雅黑" panose="020B0503020204020204" pitchFamily="34" charset="-122"/>
              </a:rPr>
              <a:t>伍德（</a:t>
            </a:r>
            <a:r>
              <a:rPr lang="en-US" altLang="zh-CN" sz="1200" noProof="1">
                <a:latin typeface="微软雅黑" panose="020B0503020204020204" pitchFamily="34" charset="-122"/>
                <a:ea typeface="微软雅黑" panose="020B0503020204020204" pitchFamily="34" charset="-122"/>
              </a:rPr>
              <a:t>G.Wood</a:t>
            </a:r>
            <a:r>
              <a:rPr lang="zh-CN" altLang="en-US" sz="1200" noProof="1">
                <a:latin typeface="微软雅黑" panose="020B0503020204020204" pitchFamily="34" charset="-122"/>
                <a:ea typeface="微软雅黑" panose="020B0503020204020204" pitchFamily="34" charset="-122"/>
              </a:rPr>
              <a:t>） ：信息资源管理是信息管理中几种有效方法的综合。 </a:t>
            </a:r>
          </a:p>
        </p:txBody>
      </p:sp>
      <p:sp>
        <p:nvSpPr>
          <p:cNvPr id="27" name="Rectangle 44">
            <a:extLst>
              <a:ext uri="{FF2B5EF4-FFF2-40B4-BE49-F238E27FC236}">
                <a16:creationId xmlns:a16="http://schemas.microsoft.com/office/drawing/2014/main" id="{4876B5E5-73E5-47B9-8A06-C274DBE63E27}"/>
              </a:ext>
            </a:extLst>
          </p:cNvPr>
          <p:cNvSpPr>
            <a:spLocks noChangeArrowheads="1"/>
          </p:cNvSpPr>
          <p:nvPr/>
        </p:nvSpPr>
        <p:spPr bwMode="auto">
          <a:xfrm>
            <a:off x="2164928" y="2427734"/>
            <a:ext cx="106631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2813"/>
            <a:r>
              <a:rPr lang="zh-CN" altLang="en-US" sz="1600" b="1" noProof="1">
                <a:latin typeface="微软雅黑" panose="020B0503020204020204" pitchFamily="34" charset="-122"/>
                <a:ea typeface="微软雅黑" panose="020B0503020204020204" pitchFamily="34" charset="-122"/>
                <a:cs typeface="Lato Light" pitchFamily="34" charset="0"/>
              </a:rPr>
              <a:t>管理手段 </a:t>
            </a:r>
            <a:endParaRPr lang="en-US" altLang="zh-CN" sz="1600" b="1" noProof="1">
              <a:latin typeface="微软雅黑" panose="020B0503020204020204" pitchFamily="34" charset="-122"/>
              <a:ea typeface="微软雅黑" panose="020B0503020204020204" pitchFamily="34" charset="-122"/>
              <a:cs typeface="Lato Light" pitchFamily="34" charset="0"/>
            </a:endParaRPr>
          </a:p>
        </p:txBody>
      </p:sp>
      <p:sp>
        <p:nvSpPr>
          <p:cNvPr id="28" name="Rectangle 45">
            <a:extLst>
              <a:ext uri="{FF2B5EF4-FFF2-40B4-BE49-F238E27FC236}">
                <a16:creationId xmlns:a16="http://schemas.microsoft.com/office/drawing/2014/main" id="{DD7D8CC5-94D3-482D-AF16-28F81F7FF2B8}"/>
              </a:ext>
            </a:extLst>
          </p:cNvPr>
          <p:cNvSpPr/>
          <p:nvPr/>
        </p:nvSpPr>
        <p:spPr>
          <a:xfrm>
            <a:off x="2133578" y="2767152"/>
            <a:ext cx="6702861" cy="461962"/>
          </a:xfrm>
          <a:prstGeom prst="rect">
            <a:avLst/>
          </a:prstGeom>
        </p:spPr>
        <p:txBody>
          <a:bodyPr wrap="square">
            <a:spAutoFit/>
          </a:bodyPr>
          <a:lstStyle/>
          <a:p>
            <a:pPr algn="just">
              <a:defRPr/>
            </a:pPr>
            <a:r>
              <a:rPr lang="zh-CN" altLang="en-US" sz="1200" noProof="1">
                <a:latin typeface="微软雅黑" panose="020B0503020204020204" pitchFamily="34" charset="-122"/>
                <a:ea typeface="微软雅黑" panose="020B0503020204020204" pitchFamily="34" charset="-122"/>
              </a:rPr>
              <a:t>莱维坦</a:t>
            </a:r>
            <a:r>
              <a:rPr lang="en-US" altLang="zh-CN" sz="1200" noProof="1">
                <a:latin typeface="微软雅黑" panose="020B0503020204020204" pitchFamily="34" charset="-122"/>
                <a:ea typeface="微软雅黑" panose="020B0503020204020204" pitchFamily="34" charset="-122"/>
              </a:rPr>
              <a:t>(K.B.Levitan)</a:t>
            </a:r>
            <a:r>
              <a:rPr lang="zh-CN" altLang="en-US" sz="1200" noProof="1">
                <a:latin typeface="微软雅黑" panose="020B0503020204020204" pitchFamily="34" charset="-122"/>
                <a:ea typeface="微软雅黑" panose="020B0503020204020204" pitchFamily="34" charset="-122"/>
              </a:rPr>
              <a:t>与迪宁</a:t>
            </a:r>
            <a:r>
              <a:rPr lang="en-US" altLang="zh-CN" sz="1200" noProof="1">
                <a:latin typeface="微软雅黑" panose="020B0503020204020204" pitchFamily="34" charset="-122"/>
                <a:ea typeface="微软雅黑" panose="020B0503020204020204" pitchFamily="34" charset="-122"/>
              </a:rPr>
              <a:t>(J.Dineen) </a:t>
            </a:r>
            <a:r>
              <a:rPr lang="zh-CN" altLang="en-US" sz="1200" noProof="1">
                <a:latin typeface="微软雅黑" panose="020B0503020204020204" pitchFamily="34" charset="-122"/>
                <a:ea typeface="微软雅黑" panose="020B0503020204020204" pitchFamily="34" charset="-122"/>
              </a:rPr>
              <a:t>：信息资源管理为一种集成化的管理手段，主张从管理对象的角度来探讨信息资源管理。 </a:t>
            </a:r>
            <a:endParaRPr lang="en-US" sz="1200" noProof="1">
              <a:latin typeface="微软雅黑" panose="020B0503020204020204" pitchFamily="34" charset="-122"/>
              <a:ea typeface="微软雅黑" panose="020B0503020204020204" pitchFamily="34" charset="-122"/>
            </a:endParaRPr>
          </a:p>
        </p:txBody>
      </p:sp>
      <p:cxnSp>
        <p:nvCxnSpPr>
          <p:cNvPr id="31" name="Straight Connector 16">
            <a:extLst>
              <a:ext uri="{FF2B5EF4-FFF2-40B4-BE49-F238E27FC236}">
                <a16:creationId xmlns:a16="http://schemas.microsoft.com/office/drawing/2014/main" id="{D1B295B2-F5E1-46B6-B7B0-412084E5869B}"/>
              </a:ext>
            </a:extLst>
          </p:cNvPr>
          <p:cNvCxnSpPr>
            <a:cxnSpLocks/>
          </p:cNvCxnSpPr>
          <p:nvPr/>
        </p:nvCxnSpPr>
        <p:spPr>
          <a:xfrm>
            <a:off x="2023919" y="1203598"/>
            <a:ext cx="0" cy="3170267"/>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nvGrpSpPr>
          <p:cNvPr id="29" name="Group 85">
            <a:extLst>
              <a:ext uri="{FF2B5EF4-FFF2-40B4-BE49-F238E27FC236}">
                <a16:creationId xmlns:a16="http://schemas.microsoft.com/office/drawing/2014/main" id="{8DF0D28C-7875-4573-B1A4-CC10A8D74206}"/>
              </a:ext>
            </a:extLst>
          </p:cNvPr>
          <p:cNvGrpSpPr/>
          <p:nvPr/>
        </p:nvGrpSpPr>
        <p:grpSpPr>
          <a:xfrm>
            <a:off x="1207307" y="1243992"/>
            <a:ext cx="371819" cy="321281"/>
            <a:chOff x="504994" y="5962425"/>
            <a:chExt cx="449901" cy="388750"/>
          </a:xfrm>
          <a:solidFill>
            <a:schemeClr val="accent2">
              <a:lumMod val="75000"/>
            </a:schemeClr>
          </a:solidFill>
        </p:grpSpPr>
        <p:sp>
          <p:nvSpPr>
            <p:cNvPr id="30" name="Freeform 591">
              <a:extLst>
                <a:ext uri="{FF2B5EF4-FFF2-40B4-BE49-F238E27FC236}">
                  <a16:creationId xmlns:a16="http://schemas.microsoft.com/office/drawing/2014/main" id="{F2E7257F-C9D2-4E23-A08E-A0C255A4512E}"/>
                </a:ext>
              </a:extLst>
            </p:cNvPr>
            <p:cNvSpPr>
              <a:spLocks noEditPoints="1"/>
            </p:cNvSpPr>
            <p:nvPr/>
          </p:nvSpPr>
          <p:spPr bwMode="auto">
            <a:xfrm>
              <a:off x="504994" y="5962425"/>
              <a:ext cx="449901" cy="388750"/>
            </a:xfrm>
            <a:custGeom>
              <a:avLst/>
              <a:gdLst>
                <a:gd name="T0" fmla="*/ 55 w 927"/>
                <a:gd name="T1" fmla="*/ 39 h 800"/>
                <a:gd name="T2" fmla="*/ 48 w 927"/>
                <a:gd name="T3" fmla="*/ 42 h 800"/>
                <a:gd name="T4" fmla="*/ 42 w 927"/>
                <a:gd name="T5" fmla="*/ 46 h 800"/>
                <a:gd name="T6" fmla="*/ 39 w 927"/>
                <a:gd name="T7" fmla="*/ 54 h 800"/>
                <a:gd name="T8" fmla="*/ 39 w 927"/>
                <a:gd name="T9" fmla="*/ 559 h 800"/>
                <a:gd name="T10" fmla="*/ 40 w 927"/>
                <a:gd name="T11" fmla="*/ 568 h 800"/>
                <a:gd name="T12" fmla="*/ 45 w 927"/>
                <a:gd name="T13" fmla="*/ 573 h 800"/>
                <a:gd name="T14" fmla="*/ 50 w 927"/>
                <a:gd name="T15" fmla="*/ 578 h 800"/>
                <a:gd name="T16" fmla="*/ 58 w 927"/>
                <a:gd name="T17" fmla="*/ 579 h 800"/>
                <a:gd name="T18" fmla="*/ 154 w 927"/>
                <a:gd name="T19" fmla="*/ 706 h 800"/>
                <a:gd name="T20" fmla="*/ 868 w 927"/>
                <a:gd name="T21" fmla="*/ 579 h 800"/>
                <a:gd name="T22" fmla="*/ 877 w 927"/>
                <a:gd name="T23" fmla="*/ 578 h 800"/>
                <a:gd name="T24" fmla="*/ 883 w 927"/>
                <a:gd name="T25" fmla="*/ 573 h 800"/>
                <a:gd name="T26" fmla="*/ 887 w 927"/>
                <a:gd name="T27" fmla="*/ 568 h 800"/>
                <a:gd name="T28" fmla="*/ 888 w 927"/>
                <a:gd name="T29" fmla="*/ 559 h 800"/>
                <a:gd name="T30" fmla="*/ 888 w 927"/>
                <a:gd name="T31" fmla="*/ 54 h 800"/>
                <a:gd name="T32" fmla="*/ 886 w 927"/>
                <a:gd name="T33" fmla="*/ 46 h 800"/>
                <a:gd name="T34" fmla="*/ 880 w 927"/>
                <a:gd name="T35" fmla="*/ 42 h 800"/>
                <a:gd name="T36" fmla="*/ 873 w 927"/>
                <a:gd name="T37" fmla="*/ 39 h 800"/>
                <a:gd name="T38" fmla="*/ 58 w 927"/>
                <a:gd name="T39" fmla="*/ 38 h 800"/>
                <a:gd name="T40" fmla="*/ 115 w 927"/>
                <a:gd name="T41" fmla="*/ 618 h 800"/>
                <a:gd name="T42" fmla="*/ 46 w 927"/>
                <a:gd name="T43" fmla="*/ 617 h 800"/>
                <a:gd name="T44" fmla="*/ 26 w 927"/>
                <a:gd name="T45" fmla="*/ 608 h 800"/>
                <a:gd name="T46" fmla="*/ 10 w 927"/>
                <a:gd name="T47" fmla="*/ 592 h 800"/>
                <a:gd name="T48" fmla="*/ 1 w 927"/>
                <a:gd name="T49" fmla="*/ 571 h 800"/>
                <a:gd name="T50" fmla="*/ 0 w 927"/>
                <a:gd name="T51" fmla="*/ 58 h 800"/>
                <a:gd name="T52" fmla="*/ 4 w 927"/>
                <a:gd name="T53" fmla="*/ 35 h 800"/>
                <a:gd name="T54" fmla="*/ 17 w 927"/>
                <a:gd name="T55" fmla="*/ 16 h 800"/>
                <a:gd name="T56" fmla="*/ 36 w 927"/>
                <a:gd name="T57" fmla="*/ 5 h 800"/>
                <a:gd name="T58" fmla="*/ 58 w 927"/>
                <a:gd name="T59" fmla="*/ 0 h 800"/>
                <a:gd name="T60" fmla="*/ 881 w 927"/>
                <a:gd name="T61" fmla="*/ 0 h 800"/>
                <a:gd name="T62" fmla="*/ 901 w 927"/>
                <a:gd name="T63" fmla="*/ 9 h 800"/>
                <a:gd name="T64" fmla="*/ 917 w 927"/>
                <a:gd name="T65" fmla="*/ 25 h 800"/>
                <a:gd name="T66" fmla="*/ 926 w 927"/>
                <a:gd name="T67" fmla="*/ 46 h 800"/>
                <a:gd name="T68" fmla="*/ 927 w 927"/>
                <a:gd name="T69" fmla="*/ 559 h 800"/>
                <a:gd name="T70" fmla="*/ 922 w 927"/>
                <a:gd name="T71" fmla="*/ 582 h 800"/>
                <a:gd name="T72" fmla="*/ 910 w 927"/>
                <a:gd name="T73" fmla="*/ 601 h 800"/>
                <a:gd name="T74" fmla="*/ 891 w 927"/>
                <a:gd name="T75" fmla="*/ 612 h 800"/>
                <a:gd name="T76" fmla="*/ 868 w 927"/>
                <a:gd name="T77" fmla="*/ 618 h 800"/>
                <a:gd name="T78" fmla="*/ 115 w 927"/>
                <a:gd name="T79" fmla="*/ 8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27" h="800">
                  <a:moveTo>
                    <a:pt x="58" y="38"/>
                  </a:moveTo>
                  <a:lnTo>
                    <a:pt x="55" y="39"/>
                  </a:lnTo>
                  <a:lnTo>
                    <a:pt x="50" y="39"/>
                  </a:lnTo>
                  <a:lnTo>
                    <a:pt x="48" y="42"/>
                  </a:lnTo>
                  <a:lnTo>
                    <a:pt x="45" y="43"/>
                  </a:lnTo>
                  <a:lnTo>
                    <a:pt x="42" y="46"/>
                  </a:lnTo>
                  <a:lnTo>
                    <a:pt x="40" y="51"/>
                  </a:lnTo>
                  <a:lnTo>
                    <a:pt x="39" y="54"/>
                  </a:lnTo>
                  <a:lnTo>
                    <a:pt x="39" y="58"/>
                  </a:lnTo>
                  <a:lnTo>
                    <a:pt x="39" y="559"/>
                  </a:lnTo>
                  <a:lnTo>
                    <a:pt x="39" y="563"/>
                  </a:lnTo>
                  <a:lnTo>
                    <a:pt x="40" y="568"/>
                  </a:lnTo>
                  <a:lnTo>
                    <a:pt x="42" y="571"/>
                  </a:lnTo>
                  <a:lnTo>
                    <a:pt x="45" y="573"/>
                  </a:lnTo>
                  <a:lnTo>
                    <a:pt x="48" y="575"/>
                  </a:lnTo>
                  <a:lnTo>
                    <a:pt x="50" y="578"/>
                  </a:lnTo>
                  <a:lnTo>
                    <a:pt x="55" y="579"/>
                  </a:lnTo>
                  <a:lnTo>
                    <a:pt x="58" y="579"/>
                  </a:lnTo>
                  <a:lnTo>
                    <a:pt x="154" y="579"/>
                  </a:lnTo>
                  <a:lnTo>
                    <a:pt x="154" y="706"/>
                  </a:lnTo>
                  <a:lnTo>
                    <a:pt x="282" y="579"/>
                  </a:lnTo>
                  <a:lnTo>
                    <a:pt x="868" y="579"/>
                  </a:lnTo>
                  <a:lnTo>
                    <a:pt x="873" y="579"/>
                  </a:lnTo>
                  <a:lnTo>
                    <a:pt x="877" y="578"/>
                  </a:lnTo>
                  <a:lnTo>
                    <a:pt x="880" y="575"/>
                  </a:lnTo>
                  <a:lnTo>
                    <a:pt x="883" y="573"/>
                  </a:lnTo>
                  <a:lnTo>
                    <a:pt x="886" y="571"/>
                  </a:lnTo>
                  <a:lnTo>
                    <a:pt x="887" y="568"/>
                  </a:lnTo>
                  <a:lnTo>
                    <a:pt x="888" y="563"/>
                  </a:lnTo>
                  <a:lnTo>
                    <a:pt x="888" y="559"/>
                  </a:lnTo>
                  <a:lnTo>
                    <a:pt x="888" y="58"/>
                  </a:lnTo>
                  <a:lnTo>
                    <a:pt x="888" y="54"/>
                  </a:lnTo>
                  <a:lnTo>
                    <a:pt x="887" y="51"/>
                  </a:lnTo>
                  <a:lnTo>
                    <a:pt x="886" y="46"/>
                  </a:lnTo>
                  <a:lnTo>
                    <a:pt x="883" y="43"/>
                  </a:lnTo>
                  <a:lnTo>
                    <a:pt x="880" y="42"/>
                  </a:lnTo>
                  <a:lnTo>
                    <a:pt x="877" y="39"/>
                  </a:lnTo>
                  <a:lnTo>
                    <a:pt x="873" y="39"/>
                  </a:lnTo>
                  <a:lnTo>
                    <a:pt x="868" y="38"/>
                  </a:lnTo>
                  <a:lnTo>
                    <a:pt x="58" y="38"/>
                  </a:lnTo>
                  <a:close/>
                  <a:moveTo>
                    <a:pt x="115" y="800"/>
                  </a:moveTo>
                  <a:lnTo>
                    <a:pt x="115" y="618"/>
                  </a:lnTo>
                  <a:lnTo>
                    <a:pt x="58" y="618"/>
                  </a:lnTo>
                  <a:lnTo>
                    <a:pt x="46" y="617"/>
                  </a:lnTo>
                  <a:lnTo>
                    <a:pt x="36" y="612"/>
                  </a:lnTo>
                  <a:lnTo>
                    <a:pt x="26" y="608"/>
                  </a:lnTo>
                  <a:lnTo>
                    <a:pt x="17" y="601"/>
                  </a:lnTo>
                  <a:lnTo>
                    <a:pt x="10" y="592"/>
                  </a:lnTo>
                  <a:lnTo>
                    <a:pt x="4" y="582"/>
                  </a:lnTo>
                  <a:lnTo>
                    <a:pt x="1" y="571"/>
                  </a:lnTo>
                  <a:lnTo>
                    <a:pt x="0" y="559"/>
                  </a:lnTo>
                  <a:lnTo>
                    <a:pt x="0" y="58"/>
                  </a:lnTo>
                  <a:lnTo>
                    <a:pt x="1" y="46"/>
                  </a:lnTo>
                  <a:lnTo>
                    <a:pt x="4" y="35"/>
                  </a:lnTo>
                  <a:lnTo>
                    <a:pt x="10" y="25"/>
                  </a:lnTo>
                  <a:lnTo>
                    <a:pt x="17" y="16"/>
                  </a:lnTo>
                  <a:lnTo>
                    <a:pt x="26" y="9"/>
                  </a:lnTo>
                  <a:lnTo>
                    <a:pt x="36" y="5"/>
                  </a:lnTo>
                  <a:lnTo>
                    <a:pt x="46" y="0"/>
                  </a:lnTo>
                  <a:lnTo>
                    <a:pt x="58" y="0"/>
                  </a:lnTo>
                  <a:lnTo>
                    <a:pt x="868" y="0"/>
                  </a:lnTo>
                  <a:lnTo>
                    <a:pt x="881" y="0"/>
                  </a:lnTo>
                  <a:lnTo>
                    <a:pt x="891" y="5"/>
                  </a:lnTo>
                  <a:lnTo>
                    <a:pt x="901" y="9"/>
                  </a:lnTo>
                  <a:lnTo>
                    <a:pt x="910" y="16"/>
                  </a:lnTo>
                  <a:lnTo>
                    <a:pt x="917" y="25"/>
                  </a:lnTo>
                  <a:lnTo>
                    <a:pt x="922" y="35"/>
                  </a:lnTo>
                  <a:lnTo>
                    <a:pt x="926" y="46"/>
                  </a:lnTo>
                  <a:lnTo>
                    <a:pt x="927" y="58"/>
                  </a:lnTo>
                  <a:lnTo>
                    <a:pt x="927" y="559"/>
                  </a:lnTo>
                  <a:lnTo>
                    <a:pt x="926" y="571"/>
                  </a:lnTo>
                  <a:lnTo>
                    <a:pt x="922" y="582"/>
                  </a:lnTo>
                  <a:lnTo>
                    <a:pt x="917" y="592"/>
                  </a:lnTo>
                  <a:lnTo>
                    <a:pt x="910" y="601"/>
                  </a:lnTo>
                  <a:lnTo>
                    <a:pt x="901" y="608"/>
                  </a:lnTo>
                  <a:lnTo>
                    <a:pt x="891" y="612"/>
                  </a:lnTo>
                  <a:lnTo>
                    <a:pt x="881" y="617"/>
                  </a:lnTo>
                  <a:lnTo>
                    <a:pt x="868" y="618"/>
                  </a:lnTo>
                  <a:lnTo>
                    <a:pt x="298" y="618"/>
                  </a:lnTo>
                  <a:lnTo>
                    <a:pt x="115" y="800"/>
                  </a:lnTo>
                  <a:close/>
                </a:path>
              </a:pathLst>
            </a:custGeom>
            <a:grpFill/>
            <a:ln>
              <a:solidFill>
                <a:schemeClr val="accent2">
                  <a:lumMod val="75000"/>
                </a:schemeClr>
              </a:solidFill>
            </a:ln>
          </p:spPr>
          <p:txBody>
            <a:bodyPr/>
            <a:lstStyle/>
            <a:p>
              <a:pPr eaLnBrk="1" fontAlgn="auto" hangingPunct="1">
                <a:spcBef>
                  <a:spcPts val="0"/>
                </a:spcBef>
                <a:spcAft>
                  <a:spcPts val="0"/>
                </a:spcAft>
                <a:defRPr/>
              </a:pPr>
              <a:endParaRPr lang="en-US">
                <a:solidFill>
                  <a:schemeClr val="bg1">
                    <a:lumMod val="50000"/>
                  </a:schemeClr>
                </a:solidFill>
                <a:latin typeface="+mn-lt"/>
              </a:endParaRPr>
            </a:p>
          </p:txBody>
        </p:sp>
        <p:sp>
          <p:nvSpPr>
            <p:cNvPr id="32" name="Freeform 592">
              <a:extLst>
                <a:ext uri="{FF2B5EF4-FFF2-40B4-BE49-F238E27FC236}">
                  <a16:creationId xmlns:a16="http://schemas.microsoft.com/office/drawing/2014/main" id="{1E6C74D0-226B-460A-895C-759A08FC8957}"/>
                </a:ext>
              </a:extLst>
            </p:cNvPr>
            <p:cNvSpPr>
              <a:spLocks/>
            </p:cNvSpPr>
            <p:nvPr/>
          </p:nvSpPr>
          <p:spPr bwMode="auto">
            <a:xfrm>
              <a:off x="636033" y="6093464"/>
              <a:ext cx="37856" cy="37856"/>
            </a:xfrm>
            <a:custGeom>
              <a:avLst/>
              <a:gdLst>
                <a:gd name="T0" fmla="*/ 39 w 76"/>
                <a:gd name="T1" fmla="*/ 0 h 77"/>
                <a:gd name="T2" fmla="*/ 46 w 76"/>
                <a:gd name="T3" fmla="*/ 1 h 77"/>
                <a:gd name="T4" fmla="*/ 53 w 76"/>
                <a:gd name="T5" fmla="*/ 2 h 77"/>
                <a:gd name="T6" fmla="*/ 60 w 76"/>
                <a:gd name="T7" fmla="*/ 7 h 77"/>
                <a:gd name="T8" fmla="*/ 66 w 76"/>
                <a:gd name="T9" fmla="*/ 11 h 77"/>
                <a:gd name="T10" fmla="*/ 70 w 76"/>
                <a:gd name="T11" fmla="*/ 17 h 77"/>
                <a:gd name="T12" fmla="*/ 73 w 76"/>
                <a:gd name="T13" fmla="*/ 24 h 77"/>
                <a:gd name="T14" fmla="*/ 76 w 76"/>
                <a:gd name="T15" fmla="*/ 31 h 77"/>
                <a:gd name="T16" fmla="*/ 76 w 76"/>
                <a:gd name="T17" fmla="*/ 38 h 77"/>
                <a:gd name="T18" fmla="*/ 76 w 76"/>
                <a:gd name="T19" fmla="*/ 46 h 77"/>
                <a:gd name="T20" fmla="*/ 73 w 76"/>
                <a:gd name="T21" fmla="*/ 53 h 77"/>
                <a:gd name="T22" fmla="*/ 70 w 76"/>
                <a:gd name="T23" fmla="*/ 60 h 77"/>
                <a:gd name="T24" fmla="*/ 66 w 76"/>
                <a:gd name="T25" fmla="*/ 66 h 77"/>
                <a:gd name="T26" fmla="*/ 60 w 76"/>
                <a:gd name="T27" fmla="*/ 70 h 77"/>
                <a:gd name="T28" fmla="*/ 53 w 76"/>
                <a:gd name="T29" fmla="*/ 74 h 77"/>
                <a:gd name="T30" fmla="*/ 46 w 76"/>
                <a:gd name="T31" fmla="*/ 76 h 77"/>
                <a:gd name="T32" fmla="*/ 39 w 76"/>
                <a:gd name="T33" fmla="*/ 77 h 77"/>
                <a:gd name="T34" fmla="*/ 30 w 76"/>
                <a:gd name="T35" fmla="*/ 76 h 77"/>
                <a:gd name="T36" fmla="*/ 23 w 76"/>
                <a:gd name="T37" fmla="*/ 74 h 77"/>
                <a:gd name="T38" fmla="*/ 17 w 76"/>
                <a:gd name="T39" fmla="*/ 70 h 77"/>
                <a:gd name="T40" fmla="*/ 11 w 76"/>
                <a:gd name="T41" fmla="*/ 66 h 77"/>
                <a:gd name="T42" fmla="*/ 5 w 76"/>
                <a:gd name="T43" fmla="*/ 60 h 77"/>
                <a:gd name="T44" fmla="*/ 3 w 76"/>
                <a:gd name="T45" fmla="*/ 53 h 77"/>
                <a:gd name="T46" fmla="*/ 0 w 76"/>
                <a:gd name="T47" fmla="*/ 46 h 77"/>
                <a:gd name="T48" fmla="*/ 0 w 76"/>
                <a:gd name="T49" fmla="*/ 38 h 77"/>
                <a:gd name="T50" fmla="*/ 0 w 76"/>
                <a:gd name="T51" fmla="*/ 31 h 77"/>
                <a:gd name="T52" fmla="*/ 3 w 76"/>
                <a:gd name="T53" fmla="*/ 24 h 77"/>
                <a:gd name="T54" fmla="*/ 5 w 76"/>
                <a:gd name="T55" fmla="*/ 17 h 77"/>
                <a:gd name="T56" fmla="*/ 11 w 76"/>
                <a:gd name="T57" fmla="*/ 11 h 77"/>
                <a:gd name="T58" fmla="*/ 17 w 76"/>
                <a:gd name="T59" fmla="*/ 7 h 77"/>
                <a:gd name="T60" fmla="*/ 23 w 76"/>
                <a:gd name="T61" fmla="*/ 2 h 77"/>
                <a:gd name="T62" fmla="*/ 30 w 76"/>
                <a:gd name="T63" fmla="*/ 1 h 77"/>
                <a:gd name="T64" fmla="*/ 39 w 76"/>
                <a:gd name="T6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77">
                  <a:moveTo>
                    <a:pt x="39" y="0"/>
                  </a:moveTo>
                  <a:lnTo>
                    <a:pt x="46" y="1"/>
                  </a:lnTo>
                  <a:lnTo>
                    <a:pt x="53" y="2"/>
                  </a:lnTo>
                  <a:lnTo>
                    <a:pt x="60" y="7"/>
                  </a:lnTo>
                  <a:lnTo>
                    <a:pt x="66" y="11"/>
                  </a:lnTo>
                  <a:lnTo>
                    <a:pt x="70" y="17"/>
                  </a:lnTo>
                  <a:lnTo>
                    <a:pt x="73" y="24"/>
                  </a:lnTo>
                  <a:lnTo>
                    <a:pt x="76" y="31"/>
                  </a:lnTo>
                  <a:lnTo>
                    <a:pt x="76" y="38"/>
                  </a:lnTo>
                  <a:lnTo>
                    <a:pt x="76" y="46"/>
                  </a:lnTo>
                  <a:lnTo>
                    <a:pt x="73" y="53"/>
                  </a:lnTo>
                  <a:lnTo>
                    <a:pt x="70" y="60"/>
                  </a:lnTo>
                  <a:lnTo>
                    <a:pt x="66" y="66"/>
                  </a:lnTo>
                  <a:lnTo>
                    <a:pt x="60" y="70"/>
                  </a:lnTo>
                  <a:lnTo>
                    <a:pt x="53" y="74"/>
                  </a:lnTo>
                  <a:lnTo>
                    <a:pt x="46" y="76"/>
                  </a:lnTo>
                  <a:lnTo>
                    <a:pt x="39" y="77"/>
                  </a:lnTo>
                  <a:lnTo>
                    <a:pt x="30" y="76"/>
                  </a:lnTo>
                  <a:lnTo>
                    <a:pt x="23" y="74"/>
                  </a:lnTo>
                  <a:lnTo>
                    <a:pt x="17" y="70"/>
                  </a:lnTo>
                  <a:lnTo>
                    <a:pt x="11" y="66"/>
                  </a:lnTo>
                  <a:lnTo>
                    <a:pt x="5" y="60"/>
                  </a:lnTo>
                  <a:lnTo>
                    <a:pt x="3" y="53"/>
                  </a:lnTo>
                  <a:lnTo>
                    <a:pt x="0" y="46"/>
                  </a:lnTo>
                  <a:lnTo>
                    <a:pt x="0" y="38"/>
                  </a:lnTo>
                  <a:lnTo>
                    <a:pt x="0" y="31"/>
                  </a:lnTo>
                  <a:lnTo>
                    <a:pt x="3" y="24"/>
                  </a:lnTo>
                  <a:lnTo>
                    <a:pt x="5" y="17"/>
                  </a:lnTo>
                  <a:lnTo>
                    <a:pt x="11" y="11"/>
                  </a:lnTo>
                  <a:lnTo>
                    <a:pt x="17" y="7"/>
                  </a:lnTo>
                  <a:lnTo>
                    <a:pt x="23" y="2"/>
                  </a:lnTo>
                  <a:lnTo>
                    <a:pt x="30" y="1"/>
                  </a:lnTo>
                  <a:lnTo>
                    <a:pt x="39" y="0"/>
                  </a:lnTo>
                  <a:close/>
                </a:path>
              </a:pathLst>
            </a:custGeom>
            <a:grpFill/>
            <a:ln>
              <a:solidFill>
                <a:schemeClr val="accent2">
                  <a:lumMod val="75000"/>
                </a:schemeClr>
              </a:solidFill>
            </a:ln>
          </p:spPr>
          <p:txBody>
            <a:bodyPr/>
            <a:lstStyle/>
            <a:p>
              <a:pPr eaLnBrk="1" fontAlgn="auto" hangingPunct="1">
                <a:spcBef>
                  <a:spcPts val="0"/>
                </a:spcBef>
                <a:spcAft>
                  <a:spcPts val="0"/>
                </a:spcAft>
                <a:defRPr/>
              </a:pPr>
              <a:endParaRPr lang="en-US">
                <a:solidFill>
                  <a:schemeClr val="bg1">
                    <a:lumMod val="50000"/>
                  </a:schemeClr>
                </a:solidFill>
                <a:latin typeface="+mn-lt"/>
              </a:endParaRPr>
            </a:p>
          </p:txBody>
        </p:sp>
        <p:sp>
          <p:nvSpPr>
            <p:cNvPr id="33" name="Freeform 593">
              <a:extLst>
                <a:ext uri="{FF2B5EF4-FFF2-40B4-BE49-F238E27FC236}">
                  <a16:creationId xmlns:a16="http://schemas.microsoft.com/office/drawing/2014/main" id="{7A79D389-5C53-4C7C-957B-33012A5CC1A3}"/>
                </a:ext>
              </a:extLst>
            </p:cNvPr>
            <p:cNvSpPr>
              <a:spLocks/>
            </p:cNvSpPr>
            <p:nvPr/>
          </p:nvSpPr>
          <p:spPr bwMode="auto">
            <a:xfrm>
              <a:off x="786000" y="6093464"/>
              <a:ext cx="37856" cy="37856"/>
            </a:xfrm>
            <a:custGeom>
              <a:avLst/>
              <a:gdLst>
                <a:gd name="T0" fmla="*/ 39 w 78"/>
                <a:gd name="T1" fmla="*/ 0 h 77"/>
                <a:gd name="T2" fmla="*/ 47 w 78"/>
                <a:gd name="T3" fmla="*/ 1 h 77"/>
                <a:gd name="T4" fmla="*/ 55 w 78"/>
                <a:gd name="T5" fmla="*/ 2 h 77"/>
                <a:gd name="T6" fmla="*/ 60 w 78"/>
                <a:gd name="T7" fmla="*/ 7 h 77"/>
                <a:gd name="T8" fmla="*/ 66 w 78"/>
                <a:gd name="T9" fmla="*/ 11 h 77"/>
                <a:gd name="T10" fmla="*/ 70 w 78"/>
                <a:gd name="T11" fmla="*/ 17 h 77"/>
                <a:gd name="T12" fmla="*/ 75 w 78"/>
                <a:gd name="T13" fmla="*/ 24 h 77"/>
                <a:gd name="T14" fmla="*/ 76 w 78"/>
                <a:gd name="T15" fmla="*/ 31 h 77"/>
                <a:gd name="T16" fmla="*/ 78 w 78"/>
                <a:gd name="T17" fmla="*/ 38 h 77"/>
                <a:gd name="T18" fmla="*/ 76 w 78"/>
                <a:gd name="T19" fmla="*/ 46 h 77"/>
                <a:gd name="T20" fmla="*/ 75 w 78"/>
                <a:gd name="T21" fmla="*/ 53 h 77"/>
                <a:gd name="T22" fmla="*/ 70 w 78"/>
                <a:gd name="T23" fmla="*/ 60 h 77"/>
                <a:gd name="T24" fmla="*/ 66 w 78"/>
                <a:gd name="T25" fmla="*/ 66 h 77"/>
                <a:gd name="T26" fmla="*/ 60 w 78"/>
                <a:gd name="T27" fmla="*/ 70 h 77"/>
                <a:gd name="T28" fmla="*/ 55 w 78"/>
                <a:gd name="T29" fmla="*/ 74 h 77"/>
                <a:gd name="T30" fmla="*/ 47 w 78"/>
                <a:gd name="T31" fmla="*/ 76 h 77"/>
                <a:gd name="T32" fmla="*/ 39 w 78"/>
                <a:gd name="T33" fmla="*/ 77 h 77"/>
                <a:gd name="T34" fmla="*/ 32 w 78"/>
                <a:gd name="T35" fmla="*/ 76 h 77"/>
                <a:gd name="T36" fmla="*/ 24 w 78"/>
                <a:gd name="T37" fmla="*/ 74 h 77"/>
                <a:gd name="T38" fmla="*/ 17 w 78"/>
                <a:gd name="T39" fmla="*/ 70 h 77"/>
                <a:gd name="T40" fmla="*/ 11 w 78"/>
                <a:gd name="T41" fmla="*/ 66 h 77"/>
                <a:gd name="T42" fmla="*/ 7 w 78"/>
                <a:gd name="T43" fmla="*/ 60 h 77"/>
                <a:gd name="T44" fmla="*/ 3 w 78"/>
                <a:gd name="T45" fmla="*/ 53 h 77"/>
                <a:gd name="T46" fmla="*/ 1 w 78"/>
                <a:gd name="T47" fmla="*/ 46 h 77"/>
                <a:gd name="T48" fmla="*/ 0 w 78"/>
                <a:gd name="T49" fmla="*/ 38 h 77"/>
                <a:gd name="T50" fmla="*/ 1 w 78"/>
                <a:gd name="T51" fmla="*/ 31 h 77"/>
                <a:gd name="T52" fmla="*/ 3 w 78"/>
                <a:gd name="T53" fmla="*/ 24 h 77"/>
                <a:gd name="T54" fmla="*/ 7 w 78"/>
                <a:gd name="T55" fmla="*/ 17 h 77"/>
                <a:gd name="T56" fmla="*/ 11 w 78"/>
                <a:gd name="T57" fmla="*/ 11 h 77"/>
                <a:gd name="T58" fmla="*/ 17 w 78"/>
                <a:gd name="T59" fmla="*/ 7 h 77"/>
                <a:gd name="T60" fmla="*/ 24 w 78"/>
                <a:gd name="T61" fmla="*/ 2 h 77"/>
                <a:gd name="T62" fmla="*/ 32 w 78"/>
                <a:gd name="T63" fmla="*/ 1 h 77"/>
                <a:gd name="T64" fmla="*/ 39 w 78"/>
                <a:gd name="T6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8" h="77">
                  <a:moveTo>
                    <a:pt x="39" y="0"/>
                  </a:moveTo>
                  <a:lnTo>
                    <a:pt x="47" y="1"/>
                  </a:lnTo>
                  <a:lnTo>
                    <a:pt x="55" y="2"/>
                  </a:lnTo>
                  <a:lnTo>
                    <a:pt x="60" y="7"/>
                  </a:lnTo>
                  <a:lnTo>
                    <a:pt x="66" y="11"/>
                  </a:lnTo>
                  <a:lnTo>
                    <a:pt x="70" y="17"/>
                  </a:lnTo>
                  <a:lnTo>
                    <a:pt x="75" y="24"/>
                  </a:lnTo>
                  <a:lnTo>
                    <a:pt x="76" y="31"/>
                  </a:lnTo>
                  <a:lnTo>
                    <a:pt x="78" y="38"/>
                  </a:lnTo>
                  <a:lnTo>
                    <a:pt x="76" y="46"/>
                  </a:lnTo>
                  <a:lnTo>
                    <a:pt x="75" y="53"/>
                  </a:lnTo>
                  <a:lnTo>
                    <a:pt x="70" y="60"/>
                  </a:lnTo>
                  <a:lnTo>
                    <a:pt x="66" y="66"/>
                  </a:lnTo>
                  <a:lnTo>
                    <a:pt x="60" y="70"/>
                  </a:lnTo>
                  <a:lnTo>
                    <a:pt x="55" y="74"/>
                  </a:lnTo>
                  <a:lnTo>
                    <a:pt x="47" y="76"/>
                  </a:lnTo>
                  <a:lnTo>
                    <a:pt x="39" y="77"/>
                  </a:lnTo>
                  <a:lnTo>
                    <a:pt x="32" y="76"/>
                  </a:lnTo>
                  <a:lnTo>
                    <a:pt x="24" y="74"/>
                  </a:lnTo>
                  <a:lnTo>
                    <a:pt x="17" y="70"/>
                  </a:lnTo>
                  <a:lnTo>
                    <a:pt x="11" y="66"/>
                  </a:lnTo>
                  <a:lnTo>
                    <a:pt x="7" y="60"/>
                  </a:lnTo>
                  <a:lnTo>
                    <a:pt x="3" y="53"/>
                  </a:lnTo>
                  <a:lnTo>
                    <a:pt x="1" y="46"/>
                  </a:lnTo>
                  <a:lnTo>
                    <a:pt x="0" y="38"/>
                  </a:lnTo>
                  <a:lnTo>
                    <a:pt x="1" y="31"/>
                  </a:lnTo>
                  <a:lnTo>
                    <a:pt x="3" y="24"/>
                  </a:lnTo>
                  <a:lnTo>
                    <a:pt x="7" y="17"/>
                  </a:lnTo>
                  <a:lnTo>
                    <a:pt x="11" y="11"/>
                  </a:lnTo>
                  <a:lnTo>
                    <a:pt x="17" y="7"/>
                  </a:lnTo>
                  <a:lnTo>
                    <a:pt x="24" y="2"/>
                  </a:lnTo>
                  <a:lnTo>
                    <a:pt x="32" y="1"/>
                  </a:lnTo>
                  <a:lnTo>
                    <a:pt x="39" y="0"/>
                  </a:lnTo>
                  <a:close/>
                </a:path>
              </a:pathLst>
            </a:custGeom>
            <a:grpFill/>
            <a:ln>
              <a:solidFill>
                <a:schemeClr val="accent2">
                  <a:lumMod val="75000"/>
                </a:schemeClr>
              </a:solidFill>
            </a:ln>
          </p:spPr>
          <p:txBody>
            <a:bodyPr/>
            <a:lstStyle/>
            <a:p>
              <a:pPr eaLnBrk="1" fontAlgn="auto" hangingPunct="1">
                <a:spcBef>
                  <a:spcPts val="0"/>
                </a:spcBef>
                <a:spcAft>
                  <a:spcPts val="0"/>
                </a:spcAft>
                <a:defRPr/>
              </a:pPr>
              <a:endParaRPr lang="en-US">
                <a:solidFill>
                  <a:schemeClr val="bg1">
                    <a:lumMod val="50000"/>
                  </a:schemeClr>
                </a:solidFill>
                <a:latin typeface="+mn-lt"/>
              </a:endParaRPr>
            </a:p>
          </p:txBody>
        </p:sp>
        <p:sp>
          <p:nvSpPr>
            <p:cNvPr id="34" name="Freeform 594">
              <a:extLst>
                <a:ext uri="{FF2B5EF4-FFF2-40B4-BE49-F238E27FC236}">
                  <a16:creationId xmlns:a16="http://schemas.microsoft.com/office/drawing/2014/main" id="{2BE38225-034D-4020-8632-41F862C4CF7F}"/>
                </a:ext>
              </a:extLst>
            </p:cNvPr>
            <p:cNvSpPr>
              <a:spLocks/>
            </p:cNvSpPr>
            <p:nvPr/>
          </p:nvSpPr>
          <p:spPr bwMode="auto">
            <a:xfrm>
              <a:off x="711745" y="6093464"/>
              <a:ext cx="37856" cy="37856"/>
            </a:xfrm>
            <a:custGeom>
              <a:avLst/>
              <a:gdLst>
                <a:gd name="T0" fmla="*/ 39 w 78"/>
                <a:gd name="T1" fmla="*/ 0 h 77"/>
                <a:gd name="T2" fmla="*/ 46 w 78"/>
                <a:gd name="T3" fmla="*/ 1 h 77"/>
                <a:gd name="T4" fmla="*/ 53 w 78"/>
                <a:gd name="T5" fmla="*/ 2 h 77"/>
                <a:gd name="T6" fmla="*/ 60 w 78"/>
                <a:gd name="T7" fmla="*/ 7 h 77"/>
                <a:gd name="T8" fmla="*/ 66 w 78"/>
                <a:gd name="T9" fmla="*/ 11 h 77"/>
                <a:gd name="T10" fmla="*/ 70 w 78"/>
                <a:gd name="T11" fmla="*/ 17 h 77"/>
                <a:gd name="T12" fmla="*/ 75 w 78"/>
                <a:gd name="T13" fmla="*/ 24 h 77"/>
                <a:gd name="T14" fmla="*/ 76 w 78"/>
                <a:gd name="T15" fmla="*/ 31 h 77"/>
                <a:gd name="T16" fmla="*/ 78 w 78"/>
                <a:gd name="T17" fmla="*/ 38 h 77"/>
                <a:gd name="T18" fmla="*/ 76 w 78"/>
                <a:gd name="T19" fmla="*/ 46 h 77"/>
                <a:gd name="T20" fmla="*/ 75 w 78"/>
                <a:gd name="T21" fmla="*/ 53 h 77"/>
                <a:gd name="T22" fmla="*/ 70 w 78"/>
                <a:gd name="T23" fmla="*/ 60 h 77"/>
                <a:gd name="T24" fmla="*/ 66 w 78"/>
                <a:gd name="T25" fmla="*/ 66 h 77"/>
                <a:gd name="T26" fmla="*/ 60 w 78"/>
                <a:gd name="T27" fmla="*/ 70 h 77"/>
                <a:gd name="T28" fmla="*/ 53 w 78"/>
                <a:gd name="T29" fmla="*/ 74 h 77"/>
                <a:gd name="T30" fmla="*/ 46 w 78"/>
                <a:gd name="T31" fmla="*/ 76 h 77"/>
                <a:gd name="T32" fmla="*/ 39 w 78"/>
                <a:gd name="T33" fmla="*/ 77 h 77"/>
                <a:gd name="T34" fmla="*/ 30 w 78"/>
                <a:gd name="T35" fmla="*/ 76 h 77"/>
                <a:gd name="T36" fmla="*/ 23 w 78"/>
                <a:gd name="T37" fmla="*/ 74 h 77"/>
                <a:gd name="T38" fmla="*/ 17 w 78"/>
                <a:gd name="T39" fmla="*/ 70 h 77"/>
                <a:gd name="T40" fmla="*/ 11 w 78"/>
                <a:gd name="T41" fmla="*/ 66 h 77"/>
                <a:gd name="T42" fmla="*/ 7 w 78"/>
                <a:gd name="T43" fmla="*/ 60 h 77"/>
                <a:gd name="T44" fmla="*/ 3 w 78"/>
                <a:gd name="T45" fmla="*/ 53 h 77"/>
                <a:gd name="T46" fmla="*/ 1 w 78"/>
                <a:gd name="T47" fmla="*/ 46 h 77"/>
                <a:gd name="T48" fmla="*/ 0 w 78"/>
                <a:gd name="T49" fmla="*/ 38 h 77"/>
                <a:gd name="T50" fmla="*/ 1 w 78"/>
                <a:gd name="T51" fmla="*/ 31 h 77"/>
                <a:gd name="T52" fmla="*/ 3 w 78"/>
                <a:gd name="T53" fmla="*/ 24 h 77"/>
                <a:gd name="T54" fmla="*/ 7 w 78"/>
                <a:gd name="T55" fmla="*/ 17 h 77"/>
                <a:gd name="T56" fmla="*/ 11 w 78"/>
                <a:gd name="T57" fmla="*/ 11 h 77"/>
                <a:gd name="T58" fmla="*/ 17 w 78"/>
                <a:gd name="T59" fmla="*/ 7 h 77"/>
                <a:gd name="T60" fmla="*/ 23 w 78"/>
                <a:gd name="T61" fmla="*/ 2 h 77"/>
                <a:gd name="T62" fmla="*/ 30 w 78"/>
                <a:gd name="T63" fmla="*/ 1 h 77"/>
                <a:gd name="T64" fmla="*/ 39 w 78"/>
                <a:gd name="T6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8" h="77">
                  <a:moveTo>
                    <a:pt x="39" y="0"/>
                  </a:moveTo>
                  <a:lnTo>
                    <a:pt x="46" y="1"/>
                  </a:lnTo>
                  <a:lnTo>
                    <a:pt x="53" y="2"/>
                  </a:lnTo>
                  <a:lnTo>
                    <a:pt x="60" y="7"/>
                  </a:lnTo>
                  <a:lnTo>
                    <a:pt x="66" y="11"/>
                  </a:lnTo>
                  <a:lnTo>
                    <a:pt x="70" y="17"/>
                  </a:lnTo>
                  <a:lnTo>
                    <a:pt x="75" y="24"/>
                  </a:lnTo>
                  <a:lnTo>
                    <a:pt x="76" y="31"/>
                  </a:lnTo>
                  <a:lnTo>
                    <a:pt x="78" y="38"/>
                  </a:lnTo>
                  <a:lnTo>
                    <a:pt x="76" y="46"/>
                  </a:lnTo>
                  <a:lnTo>
                    <a:pt x="75" y="53"/>
                  </a:lnTo>
                  <a:lnTo>
                    <a:pt x="70" y="60"/>
                  </a:lnTo>
                  <a:lnTo>
                    <a:pt x="66" y="66"/>
                  </a:lnTo>
                  <a:lnTo>
                    <a:pt x="60" y="70"/>
                  </a:lnTo>
                  <a:lnTo>
                    <a:pt x="53" y="74"/>
                  </a:lnTo>
                  <a:lnTo>
                    <a:pt x="46" y="76"/>
                  </a:lnTo>
                  <a:lnTo>
                    <a:pt x="39" y="77"/>
                  </a:lnTo>
                  <a:lnTo>
                    <a:pt x="30" y="76"/>
                  </a:lnTo>
                  <a:lnTo>
                    <a:pt x="23" y="74"/>
                  </a:lnTo>
                  <a:lnTo>
                    <a:pt x="17" y="70"/>
                  </a:lnTo>
                  <a:lnTo>
                    <a:pt x="11" y="66"/>
                  </a:lnTo>
                  <a:lnTo>
                    <a:pt x="7" y="60"/>
                  </a:lnTo>
                  <a:lnTo>
                    <a:pt x="3" y="53"/>
                  </a:lnTo>
                  <a:lnTo>
                    <a:pt x="1" y="46"/>
                  </a:lnTo>
                  <a:lnTo>
                    <a:pt x="0" y="38"/>
                  </a:lnTo>
                  <a:lnTo>
                    <a:pt x="1" y="31"/>
                  </a:lnTo>
                  <a:lnTo>
                    <a:pt x="3" y="24"/>
                  </a:lnTo>
                  <a:lnTo>
                    <a:pt x="7" y="17"/>
                  </a:lnTo>
                  <a:lnTo>
                    <a:pt x="11" y="11"/>
                  </a:lnTo>
                  <a:lnTo>
                    <a:pt x="17" y="7"/>
                  </a:lnTo>
                  <a:lnTo>
                    <a:pt x="23" y="2"/>
                  </a:lnTo>
                  <a:lnTo>
                    <a:pt x="30" y="1"/>
                  </a:lnTo>
                  <a:lnTo>
                    <a:pt x="39" y="0"/>
                  </a:lnTo>
                  <a:close/>
                </a:path>
              </a:pathLst>
            </a:custGeom>
            <a:grpFill/>
            <a:ln>
              <a:solidFill>
                <a:schemeClr val="accent2">
                  <a:lumMod val="75000"/>
                </a:schemeClr>
              </a:solidFill>
            </a:ln>
          </p:spPr>
          <p:txBody>
            <a:bodyPr/>
            <a:lstStyle/>
            <a:p>
              <a:pPr eaLnBrk="1" fontAlgn="auto" hangingPunct="1">
                <a:spcBef>
                  <a:spcPts val="0"/>
                </a:spcBef>
                <a:spcAft>
                  <a:spcPts val="0"/>
                </a:spcAft>
                <a:defRPr/>
              </a:pPr>
              <a:endParaRPr lang="en-US">
                <a:solidFill>
                  <a:schemeClr val="bg1">
                    <a:lumMod val="50000"/>
                  </a:schemeClr>
                </a:solidFill>
                <a:latin typeface="+mn-lt"/>
              </a:endParaRPr>
            </a:p>
          </p:txBody>
        </p:sp>
      </p:grpSp>
      <p:sp>
        <p:nvSpPr>
          <p:cNvPr id="35" name="灯片编号占位符 3">
            <a:extLst>
              <a:ext uri="{FF2B5EF4-FFF2-40B4-BE49-F238E27FC236}">
                <a16:creationId xmlns:a16="http://schemas.microsoft.com/office/drawing/2014/main" id="{CF33E56D-87D8-4BA1-8868-251135A4F82D}"/>
              </a:ext>
            </a:extLst>
          </p:cNvPr>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solidFill>
                  <a:schemeClr val="bg1"/>
                </a:solidFill>
                <a:latin typeface="微软雅黑" panose="020B0503020204020204" pitchFamily="34" charset="-122"/>
                <a:ea typeface="微软雅黑" panose="020B0503020204020204" pitchFamily="34" charset="-122"/>
              </a:rPr>
              <a:pPr>
                <a:defRPr/>
              </a:pPr>
              <a:t>60</a:t>
            </a:fld>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信息资源管理的产生与定义</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2531813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5" name="灯片编号占位符 3">
            <a:extLst>
              <a:ext uri="{FF2B5EF4-FFF2-40B4-BE49-F238E27FC236}">
                <a16:creationId xmlns:a16="http://schemas.microsoft.com/office/drawing/2014/main" id="{CF33E56D-87D8-4BA1-8868-251135A4F82D}"/>
              </a:ext>
            </a:extLst>
          </p:cNvPr>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solidFill>
                  <a:schemeClr val="bg1"/>
                </a:solidFill>
                <a:latin typeface="微软雅黑" panose="020B0503020204020204" pitchFamily="34" charset="-122"/>
                <a:ea typeface="微软雅黑" panose="020B0503020204020204" pitchFamily="34" charset="-122"/>
              </a:rPr>
              <a:pPr>
                <a:defRPr/>
              </a:pPr>
              <a:t>61</a:t>
            </a:fld>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信息资源管理的基本内涵</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sp>
        <p:nvSpPr>
          <p:cNvPr id="24" name="Rectangle 2">
            <a:extLst>
              <a:ext uri="{FF2B5EF4-FFF2-40B4-BE49-F238E27FC236}">
                <a16:creationId xmlns:a16="http://schemas.microsoft.com/office/drawing/2014/main" id="{6729FB7A-1419-4FB5-8BE6-EBFF35A022A2}"/>
              </a:ext>
            </a:extLst>
          </p:cNvPr>
          <p:cNvSpPr txBox="1">
            <a:spLocks noChangeArrowheads="1"/>
          </p:cNvSpPr>
          <p:nvPr/>
        </p:nvSpPr>
        <p:spPr>
          <a:xfrm>
            <a:off x="444758" y="893192"/>
            <a:ext cx="8686800" cy="3622774"/>
          </a:xfrm>
          <a:prstGeom prst="rect">
            <a:avLst/>
          </a:prstGeom>
          <a:noFill/>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gn="just">
              <a:lnSpc>
                <a:spcPct val="200000"/>
              </a:lnSpc>
              <a:spcAft>
                <a:spcPts val="1200"/>
              </a:spcAft>
              <a:buFont typeface="Monotype Sorts" pitchFamily="2" charset="2"/>
              <a:buNone/>
            </a:pPr>
            <a:r>
              <a:rPr lang="en-US" altLang="zh-CN" sz="2000" b="1">
                <a:latin typeface="微软雅黑" pitchFamily="34" charset="-122"/>
                <a:ea typeface="微软雅黑" pitchFamily="34" charset="-122"/>
              </a:rPr>
              <a:t>  </a:t>
            </a:r>
            <a:r>
              <a:rPr lang="zh-CN" altLang="zh-CN" sz="2000">
                <a:latin typeface="微软雅黑" pitchFamily="34" charset="-122"/>
                <a:ea typeface="微软雅黑" pitchFamily="34" charset="-122"/>
              </a:rPr>
              <a:t>第一、信息资源管理的主体是组织。 </a:t>
            </a:r>
          </a:p>
          <a:p>
            <a:pPr>
              <a:lnSpc>
                <a:spcPct val="200000"/>
              </a:lnSpc>
              <a:spcAft>
                <a:spcPts val="1200"/>
              </a:spcAft>
              <a:buFont typeface="Monotype Sorts" pitchFamily="2" charset="2"/>
              <a:buNone/>
            </a:pPr>
            <a:r>
              <a:rPr lang="zh-CN" altLang="zh-CN" sz="2000">
                <a:latin typeface="微软雅黑" pitchFamily="34" charset="-122"/>
                <a:ea typeface="微软雅黑" pitchFamily="34" charset="-122"/>
              </a:rPr>
              <a:t>  第二、信息资源管理的客体是广义信息资源。</a:t>
            </a:r>
          </a:p>
          <a:p>
            <a:pPr>
              <a:lnSpc>
                <a:spcPct val="200000"/>
              </a:lnSpc>
              <a:spcAft>
                <a:spcPts val="1200"/>
              </a:spcAft>
              <a:buFont typeface="Monotype Sorts" pitchFamily="2" charset="2"/>
              <a:buNone/>
            </a:pPr>
            <a:r>
              <a:rPr lang="zh-CN" altLang="zh-CN" sz="2000">
                <a:latin typeface="微软雅黑" pitchFamily="34" charset="-122"/>
                <a:ea typeface="微软雅黑" pitchFamily="34" charset="-122"/>
              </a:rPr>
              <a:t>  第三、信息资源管理的目标是提高组织效益。 </a:t>
            </a:r>
          </a:p>
          <a:p>
            <a:pPr>
              <a:lnSpc>
                <a:spcPct val="200000"/>
              </a:lnSpc>
              <a:spcAft>
                <a:spcPts val="1200"/>
              </a:spcAft>
              <a:buFont typeface="Monotype Sorts" pitchFamily="2" charset="2"/>
              <a:buNone/>
            </a:pPr>
            <a:r>
              <a:rPr lang="zh-CN" altLang="zh-CN" sz="2000">
                <a:latin typeface="微软雅黑" pitchFamily="34" charset="-122"/>
                <a:ea typeface="微软雅黑" pitchFamily="34" charset="-122"/>
              </a:rPr>
              <a:t>  第四、信息资源管理的核心是对信息资源的综合管理。  </a:t>
            </a:r>
          </a:p>
          <a:p>
            <a:pPr>
              <a:lnSpc>
                <a:spcPct val="200000"/>
              </a:lnSpc>
              <a:buFont typeface="Monotype Sorts" pitchFamily="2" charset="2"/>
              <a:buNone/>
            </a:pPr>
            <a:endParaRPr lang="zh-CN" altLang="zh-CN" sz="1400" b="1" dirty="0"/>
          </a:p>
        </p:txBody>
      </p:sp>
    </p:spTree>
    <p:extLst>
      <p:ext uri="{BB962C8B-B14F-4D97-AF65-F5344CB8AC3E}">
        <p14:creationId xmlns:p14="http://schemas.microsoft.com/office/powerpoint/2010/main" val="42290281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62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a:t>
            </a:r>
            <a:r>
              <a:rPr lang="en-US" altLang="zh-CN" sz="1800" dirty="0">
                <a:solidFill>
                  <a:prstClr val="black">
                    <a:lumMod val="50000"/>
                    <a:lumOff val="50000"/>
                  </a:prstClr>
                </a:solidFill>
                <a:latin typeface="Impact" panose="020B0806030902050204" pitchFamily="34" charset="0"/>
                <a:ea typeface="微软雅黑"/>
              </a:rPr>
              <a:t>3</a:t>
            </a:r>
            <a:endParaRPr lang="en-US" sz="1800" dirty="0">
              <a:solidFill>
                <a:prstClr val="black">
                  <a:lumMod val="50000"/>
                  <a:lumOff val="50000"/>
                </a:prstClr>
              </a:solidFill>
              <a:latin typeface="Impact" panose="020B0806030902050204" pitchFamily="34" charset="0"/>
              <a:ea typeface="微软雅黑"/>
            </a:endParaRP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信息资源管理的相关学科</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6" name="TextBox 15"/>
          <p:cNvSpPr txBox="1"/>
          <p:nvPr/>
        </p:nvSpPr>
        <p:spPr bwMode="auto">
          <a:xfrm>
            <a:off x="933188" y="1509921"/>
            <a:ext cx="4214876" cy="1061829"/>
          </a:xfrm>
          <a:prstGeom prst="rect">
            <a:avLst/>
          </a:prstGeom>
          <a:noFill/>
        </p:spPr>
        <p:txBody>
          <a:bodyPr wrap="square">
            <a:spAutoFit/>
          </a:bodyPr>
          <a:lstStyle/>
          <a:p>
            <a:pPr>
              <a:lnSpc>
                <a:spcPct val="150000"/>
              </a:lnSpc>
            </a:pPr>
            <a:r>
              <a:rPr lang="zh-CN" altLang="en-US" sz="1400" dirty="0">
                <a:solidFill>
                  <a:srgbClr val="231815"/>
                </a:solidFill>
                <a:latin typeface="微软雅黑" panose="020B0503020204020204" pitchFamily="34" charset="-122"/>
                <a:ea typeface="微软雅黑" panose="020B0503020204020204" pitchFamily="34" charset="-122"/>
              </a:rPr>
              <a:t>观点</a:t>
            </a:r>
            <a:r>
              <a:rPr lang="en-US" altLang="zh-CN" sz="1400" dirty="0">
                <a:solidFill>
                  <a:srgbClr val="231815"/>
                </a:solidFill>
                <a:latin typeface="微软雅黑" panose="020B0503020204020204" pitchFamily="34" charset="-122"/>
                <a:ea typeface="微软雅黑" panose="020B0503020204020204" pitchFamily="34" charset="-122"/>
              </a:rPr>
              <a:t>1</a:t>
            </a:r>
            <a:r>
              <a:rPr lang="zh-CN" altLang="en-US" sz="1400" dirty="0">
                <a:solidFill>
                  <a:srgbClr val="231815"/>
                </a:solidFill>
                <a:latin typeface="微软雅黑" panose="020B0503020204020204" pitchFamily="34" charset="-122"/>
                <a:ea typeface="微软雅黑" panose="020B0503020204020204" pitchFamily="34" charset="-122"/>
              </a:rPr>
              <a:t>：信息资源管理等同于信息管理</a:t>
            </a:r>
          </a:p>
          <a:p>
            <a:pPr>
              <a:lnSpc>
                <a:spcPct val="150000"/>
              </a:lnSpc>
            </a:pPr>
            <a:r>
              <a:rPr lang="zh-CN" altLang="en-US" sz="1400" dirty="0">
                <a:solidFill>
                  <a:srgbClr val="231815"/>
                </a:solidFill>
                <a:latin typeface="微软雅黑" panose="020B0503020204020204" pitchFamily="34" charset="-122"/>
                <a:ea typeface="微软雅黑" panose="020B0503020204020204" pitchFamily="34" charset="-122"/>
              </a:rPr>
              <a:t>观点</a:t>
            </a:r>
            <a:r>
              <a:rPr lang="en-US" altLang="zh-CN" sz="1400" dirty="0">
                <a:solidFill>
                  <a:srgbClr val="231815"/>
                </a:solidFill>
                <a:latin typeface="微软雅黑" panose="020B0503020204020204" pitchFamily="34" charset="-122"/>
                <a:ea typeface="微软雅黑" panose="020B0503020204020204" pitchFamily="34" charset="-122"/>
              </a:rPr>
              <a:t>2</a:t>
            </a:r>
            <a:r>
              <a:rPr lang="zh-CN" altLang="en-US" sz="1400" dirty="0">
                <a:solidFill>
                  <a:srgbClr val="231815"/>
                </a:solidFill>
                <a:latin typeface="微软雅黑" panose="020B0503020204020204" pitchFamily="34" charset="-122"/>
                <a:ea typeface="微软雅黑" panose="020B0503020204020204" pitchFamily="34" charset="-122"/>
              </a:rPr>
              <a:t>：信息资源管理从属于信息管理</a:t>
            </a:r>
          </a:p>
          <a:p>
            <a:pPr>
              <a:lnSpc>
                <a:spcPct val="150000"/>
              </a:lnSpc>
            </a:pPr>
            <a:r>
              <a:rPr lang="zh-CN" altLang="en-US" sz="1400" dirty="0">
                <a:solidFill>
                  <a:srgbClr val="231815"/>
                </a:solidFill>
                <a:latin typeface="微软雅黑" panose="020B0503020204020204" pitchFamily="34" charset="-122"/>
                <a:ea typeface="微软雅黑" panose="020B0503020204020204" pitchFamily="34" charset="-122"/>
              </a:rPr>
              <a:t>观点</a:t>
            </a:r>
            <a:r>
              <a:rPr lang="en-US" altLang="zh-CN" sz="1400" dirty="0">
                <a:solidFill>
                  <a:srgbClr val="231815"/>
                </a:solidFill>
                <a:latin typeface="微软雅黑" panose="020B0503020204020204" pitchFamily="34" charset="-122"/>
                <a:ea typeface="微软雅黑" panose="020B0503020204020204" pitchFamily="34" charset="-122"/>
              </a:rPr>
              <a:t>3</a:t>
            </a:r>
            <a:r>
              <a:rPr lang="zh-CN" altLang="en-US" sz="1400" dirty="0">
                <a:solidFill>
                  <a:srgbClr val="231815"/>
                </a:solidFill>
                <a:latin typeface="微软雅黑" panose="020B0503020204020204" pitchFamily="34" charset="-122"/>
                <a:ea typeface="微软雅黑" panose="020B0503020204020204" pitchFamily="34" charset="-122"/>
              </a:rPr>
              <a:t>：信息资源管理是信息管理发展的新阶段 </a:t>
            </a:r>
          </a:p>
        </p:txBody>
      </p:sp>
      <p:sp>
        <p:nvSpPr>
          <p:cNvPr id="17" name="TextBox 16"/>
          <p:cNvSpPr txBox="1"/>
          <p:nvPr/>
        </p:nvSpPr>
        <p:spPr bwMode="auto">
          <a:xfrm>
            <a:off x="1055068" y="3715370"/>
            <a:ext cx="3240360" cy="923330"/>
          </a:xfrm>
          <a:prstGeom prst="rect">
            <a:avLst/>
          </a:prstGeom>
          <a:noFill/>
        </p:spPr>
        <p:txBody>
          <a:bodyPr wrap="square">
            <a:spAutoFit/>
          </a:bodyPr>
          <a:lstStyle/>
          <a:p>
            <a:pPr marL="171450" indent="-171450">
              <a:lnSpc>
                <a:spcPct val="150000"/>
              </a:lnSpc>
              <a:buFont typeface="Arial" panose="020B0604020202020204" pitchFamily="34" charset="0"/>
              <a:buChar char="•"/>
            </a:pPr>
            <a:r>
              <a:rPr lang="zh-CN" altLang="en-US" sz="1200" dirty="0">
                <a:solidFill>
                  <a:srgbClr val="231815"/>
                </a:solidFill>
                <a:latin typeface="微软雅黑" panose="020B0503020204020204" pitchFamily="34" charset="-122"/>
                <a:ea typeface="微软雅黑" panose="020B0503020204020204" pitchFamily="34" charset="-122"/>
              </a:rPr>
              <a:t>二者的成熟度不同 </a:t>
            </a:r>
          </a:p>
          <a:p>
            <a:pPr marL="171450" indent="-171450">
              <a:lnSpc>
                <a:spcPct val="150000"/>
              </a:lnSpc>
              <a:buFont typeface="Arial" panose="020B0604020202020204" pitchFamily="34" charset="0"/>
              <a:buChar char="•"/>
            </a:pPr>
            <a:r>
              <a:rPr lang="zh-CN" altLang="en-US" sz="1200" dirty="0">
                <a:solidFill>
                  <a:srgbClr val="231815"/>
                </a:solidFill>
                <a:latin typeface="微软雅黑" panose="020B0503020204020204" pitchFamily="34" charset="-122"/>
                <a:ea typeface="微软雅黑" panose="020B0503020204020204" pitchFamily="34" charset="-122"/>
              </a:rPr>
              <a:t>二者的研究范围不同 </a:t>
            </a:r>
          </a:p>
          <a:p>
            <a:pPr marL="171450" indent="-171450">
              <a:lnSpc>
                <a:spcPct val="150000"/>
              </a:lnSpc>
              <a:buFont typeface="Arial" panose="020B0604020202020204" pitchFamily="34" charset="0"/>
              <a:buChar char="•"/>
            </a:pPr>
            <a:r>
              <a:rPr lang="zh-CN" altLang="en-US" sz="1200" dirty="0">
                <a:solidFill>
                  <a:srgbClr val="231815"/>
                </a:solidFill>
                <a:latin typeface="微软雅黑" panose="020B0503020204020204" pitchFamily="34" charset="-122"/>
                <a:ea typeface="微软雅黑" panose="020B0503020204020204" pitchFamily="34" charset="-122"/>
              </a:rPr>
              <a:t>二者的学科性质不同</a:t>
            </a:r>
          </a:p>
        </p:txBody>
      </p:sp>
      <p:grpSp>
        <p:nvGrpSpPr>
          <p:cNvPr id="2" name="组合 1"/>
          <p:cNvGrpSpPr/>
          <p:nvPr/>
        </p:nvGrpSpPr>
        <p:grpSpPr>
          <a:xfrm>
            <a:off x="899592" y="987574"/>
            <a:ext cx="3528392" cy="504056"/>
            <a:chOff x="899592" y="1131590"/>
            <a:chExt cx="3024336" cy="504056"/>
          </a:xfrm>
        </p:grpSpPr>
        <p:sp>
          <p:nvSpPr>
            <p:cNvPr id="9" name="五边形 8"/>
            <p:cNvSpPr/>
            <p:nvPr/>
          </p:nvSpPr>
          <p:spPr>
            <a:xfrm>
              <a:off x="899592" y="1131590"/>
              <a:ext cx="3024336" cy="504056"/>
            </a:xfrm>
            <a:prstGeom prst="homePlat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8" name="矩形 17"/>
            <p:cNvSpPr/>
            <p:nvPr/>
          </p:nvSpPr>
          <p:spPr bwMode="auto">
            <a:xfrm>
              <a:off x="918273" y="1198952"/>
              <a:ext cx="2645615" cy="353943"/>
            </a:xfrm>
            <a:prstGeom prst="rect">
              <a:avLst/>
            </a:prstGeom>
          </p:spPr>
          <p:txBody>
            <a:bodyPr wrap="square">
              <a:spAutoFit/>
            </a:bodyPr>
            <a:lstStyle/>
            <a:p>
              <a:pPr>
                <a:defRPr/>
              </a:pPr>
              <a:r>
                <a:rPr lang="zh-CN" altLang="en-US" b="1" dirty="0">
                  <a:solidFill>
                    <a:schemeClr val="bg1"/>
                  </a:solidFill>
                  <a:latin typeface="微软雅黑" panose="020B0503020204020204" pitchFamily="34" charset="-122"/>
                  <a:ea typeface="微软雅黑" panose="020B0503020204020204" pitchFamily="34" charset="-122"/>
                </a:rPr>
                <a:t>信息资源管理与信息管理</a:t>
              </a:r>
            </a:p>
          </p:txBody>
        </p:sp>
      </p:grpSp>
      <p:grpSp>
        <p:nvGrpSpPr>
          <p:cNvPr id="3" name="组合 2"/>
          <p:cNvGrpSpPr/>
          <p:nvPr/>
        </p:nvGrpSpPr>
        <p:grpSpPr>
          <a:xfrm>
            <a:off x="899592" y="2805789"/>
            <a:ext cx="4392488" cy="504056"/>
            <a:chOff x="899592" y="3075806"/>
            <a:chExt cx="3528392" cy="504056"/>
          </a:xfrm>
        </p:grpSpPr>
        <p:sp>
          <p:nvSpPr>
            <p:cNvPr id="15" name="五边形 14"/>
            <p:cNvSpPr/>
            <p:nvPr/>
          </p:nvSpPr>
          <p:spPr>
            <a:xfrm>
              <a:off x="899592" y="3075806"/>
              <a:ext cx="3528392" cy="504056"/>
            </a:xfrm>
            <a:prstGeom prst="homePlat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9" name="矩形 18"/>
            <p:cNvSpPr/>
            <p:nvPr/>
          </p:nvSpPr>
          <p:spPr bwMode="auto">
            <a:xfrm>
              <a:off x="899592" y="3143168"/>
              <a:ext cx="3240360" cy="353943"/>
            </a:xfrm>
            <a:prstGeom prst="rect">
              <a:avLst/>
            </a:prstGeom>
            <a:noFill/>
          </p:spPr>
          <p:txBody>
            <a:bodyPr wrap="square">
              <a:spAutoFit/>
            </a:bodyPr>
            <a:lstStyle/>
            <a:p>
              <a:pPr>
                <a:defRPr/>
              </a:pPr>
              <a:r>
                <a:rPr lang="zh-CN" altLang="en-US" b="1" dirty="0">
                  <a:solidFill>
                    <a:schemeClr val="bg1"/>
                  </a:solidFill>
                  <a:latin typeface="微软雅黑" panose="020B0503020204020204" pitchFamily="34" charset="-122"/>
                  <a:ea typeface="微软雅黑" panose="020B0503020204020204" pitchFamily="34" charset="-122"/>
                </a:rPr>
                <a:t>信息资源管理与管理信息系统</a:t>
              </a:r>
            </a:p>
          </p:txBody>
        </p:sp>
      </p:grpSp>
      <p:sp>
        <p:nvSpPr>
          <p:cNvPr id="5" name="矩形 4"/>
          <p:cNvSpPr/>
          <p:nvPr/>
        </p:nvSpPr>
        <p:spPr>
          <a:xfrm>
            <a:off x="3635896" y="3717810"/>
            <a:ext cx="5508104" cy="923330"/>
          </a:xfrm>
          <a:prstGeom prst="rect">
            <a:avLst/>
          </a:prstGeom>
        </p:spPr>
        <p:txBody>
          <a:bodyPr wrap="square">
            <a:spAutoFit/>
          </a:bodyPr>
          <a:lstStyle/>
          <a:p>
            <a:pPr marL="171450" indent="-171450" algn="just">
              <a:lnSpc>
                <a:spcPct val="150000"/>
              </a:lnSpc>
              <a:buFont typeface="Arial" panose="020B0604020202020204" pitchFamily="34" charset="0"/>
              <a:buChar char="•"/>
            </a:pPr>
            <a:r>
              <a:rPr lang="zh-CN" altLang="en-US" sz="1200" dirty="0">
                <a:solidFill>
                  <a:srgbClr val="231815"/>
                </a:solidFill>
                <a:latin typeface="微软雅黑" panose="020B0503020204020204" pitchFamily="34" charset="-122"/>
                <a:ea typeface="微软雅黑" panose="020B0503020204020204" pitchFamily="34" charset="-122"/>
              </a:rPr>
              <a:t>管理信息系统的发展与出现的问题，是信息资源管理产生和发展的前提之一 </a:t>
            </a:r>
          </a:p>
          <a:p>
            <a:pPr marL="171450" indent="-171450" algn="just">
              <a:lnSpc>
                <a:spcPct val="150000"/>
              </a:lnSpc>
              <a:buFont typeface="Arial" panose="020B0604020202020204" pitchFamily="34" charset="0"/>
              <a:buChar char="•"/>
            </a:pPr>
            <a:r>
              <a:rPr lang="zh-CN" altLang="en-US" sz="1200" dirty="0">
                <a:solidFill>
                  <a:srgbClr val="231815"/>
                </a:solidFill>
                <a:latin typeface="微软雅黑" panose="020B0503020204020204" pitchFamily="34" charset="-122"/>
                <a:ea typeface="微软雅黑" panose="020B0503020204020204" pitchFamily="34" charset="-122"/>
              </a:rPr>
              <a:t>管理信息系统与信息资源管理研究的内容相互交叉</a:t>
            </a:r>
          </a:p>
          <a:p>
            <a:pPr marL="171450" indent="-171450" algn="just">
              <a:lnSpc>
                <a:spcPct val="150000"/>
              </a:lnSpc>
              <a:buFont typeface="Arial" panose="020B0604020202020204" pitchFamily="34" charset="0"/>
              <a:buChar char="•"/>
            </a:pPr>
            <a:r>
              <a:rPr lang="zh-CN" altLang="en-US" sz="1200" dirty="0">
                <a:solidFill>
                  <a:srgbClr val="231815"/>
                </a:solidFill>
                <a:latin typeface="微软雅黑" panose="020B0503020204020204" pitchFamily="34" charset="-122"/>
                <a:ea typeface="微软雅黑" panose="020B0503020204020204" pitchFamily="34" charset="-122"/>
              </a:rPr>
              <a:t>管理信息系统与信息资源管理相互影响和促进，界限日趋模糊</a:t>
            </a:r>
          </a:p>
        </p:txBody>
      </p:sp>
      <p:grpSp>
        <p:nvGrpSpPr>
          <p:cNvPr id="22" name="组合 122"/>
          <p:cNvGrpSpPr>
            <a:grpSpLocks/>
          </p:cNvGrpSpPr>
          <p:nvPr/>
        </p:nvGrpSpPr>
        <p:grpSpPr bwMode="auto">
          <a:xfrm>
            <a:off x="894072" y="3471905"/>
            <a:ext cx="257171" cy="259297"/>
            <a:chOff x="3889445" y="2973091"/>
            <a:chExt cx="319708" cy="324921"/>
          </a:xfrm>
          <a:solidFill>
            <a:schemeClr val="accent2">
              <a:lumMod val="75000"/>
            </a:schemeClr>
          </a:solidFill>
        </p:grpSpPr>
        <p:sp>
          <p:nvSpPr>
            <p:cNvPr id="23" name="Rectangle 12"/>
            <p:cNvSpPr>
              <a:spLocks noChangeArrowheads="1"/>
            </p:cNvSpPr>
            <p:nvPr/>
          </p:nvSpPr>
          <p:spPr bwMode="auto">
            <a:xfrm>
              <a:off x="3889445" y="3006104"/>
              <a:ext cx="128578" cy="126841"/>
            </a:xfrm>
            <a:prstGeom prst="rect">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140"/>
              <a:endParaRPr lang="zh-CN" altLang="en-US" sz="2400" kern="0">
                <a:solidFill>
                  <a:srgbClr val="231815"/>
                </a:solidFill>
              </a:endParaRPr>
            </a:p>
          </p:txBody>
        </p:sp>
        <p:sp>
          <p:nvSpPr>
            <p:cNvPr id="24" name="Rectangle 13"/>
            <p:cNvSpPr>
              <a:spLocks noChangeArrowheads="1"/>
            </p:cNvSpPr>
            <p:nvPr/>
          </p:nvSpPr>
          <p:spPr bwMode="auto">
            <a:xfrm>
              <a:off x="4049299" y="2973091"/>
              <a:ext cx="159854" cy="159854"/>
            </a:xfrm>
            <a:prstGeom prst="rect">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140"/>
              <a:endParaRPr lang="zh-CN" altLang="en-US" sz="2400" kern="0">
                <a:solidFill>
                  <a:srgbClr val="231815"/>
                </a:solidFill>
              </a:endParaRPr>
            </a:p>
          </p:txBody>
        </p:sp>
        <p:sp>
          <p:nvSpPr>
            <p:cNvPr id="25" name="Rectangle 14"/>
            <p:cNvSpPr>
              <a:spLocks noChangeArrowheads="1"/>
            </p:cNvSpPr>
            <p:nvPr/>
          </p:nvSpPr>
          <p:spPr bwMode="auto">
            <a:xfrm>
              <a:off x="3889445" y="3171171"/>
              <a:ext cx="128578" cy="126841"/>
            </a:xfrm>
            <a:prstGeom prst="rect">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140"/>
              <a:endParaRPr lang="zh-CN" altLang="en-US" sz="2400" kern="0">
                <a:solidFill>
                  <a:srgbClr val="231815"/>
                </a:solidFill>
              </a:endParaRPr>
            </a:p>
          </p:txBody>
        </p:sp>
        <p:sp>
          <p:nvSpPr>
            <p:cNvPr id="26" name="Rectangle 15"/>
            <p:cNvSpPr>
              <a:spLocks noChangeArrowheads="1"/>
            </p:cNvSpPr>
            <p:nvPr/>
          </p:nvSpPr>
          <p:spPr bwMode="auto">
            <a:xfrm>
              <a:off x="4049299" y="3171171"/>
              <a:ext cx="126841" cy="126841"/>
            </a:xfrm>
            <a:prstGeom prst="rect">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140"/>
              <a:endParaRPr lang="zh-CN" altLang="en-US" sz="2400" kern="0">
                <a:solidFill>
                  <a:srgbClr val="231815"/>
                </a:solidFill>
              </a:endParaRPr>
            </a:p>
          </p:txBody>
        </p:sp>
      </p:grpSp>
      <p:sp>
        <p:nvSpPr>
          <p:cNvPr id="6" name="TextBox 5"/>
          <p:cNvSpPr txBox="1"/>
          <p:nvPr/>
        </p:nvSpPr>
        <p:spPr>
          <a:xfrm>
            <a:off x="1183540" y="3422501"/>
            <a:ext cx="864096" cy="353943"/>
          </a:xfrm>
          <a:prstGeom prst="rect">
            <a:avLst/>
          </a:prstGeom>
          <a:noFill/>
        </p:spPr>
        <p:txBody>
          <a:bodyPr wrap="square" rtlCol="0">
            <a:spAutoFit/>
          </a:bodyPr>
          <a:lstStyle/>
          <a:p>
            <a:r>
              <a:rPr lang="zh-CN" altLang="en-US" b="1" dirty="0">
                <a:solidFill>
                  <a:schemeClr val="accent2">
                    <a:lumMod val="50000"/>
                  </a:schemeClr>
                </a:solidFill>
                <a:latin typeface="微软雅黑" panose="020B0503020204020204" pitchFamily="34" charset="-122"/>
                <a:ea typeface="微软雅黑" panose="020B0503020204020204" pitchFamily="34" charset="-122"/>
              </a:rPr>
              <a:t>区别</a:t>
            </a:r>
          </a:p>
        </p:txBody>
      </p:sp>
      <p:sp>
        <p:nvSpPr>
          <p:cNvPr id="32" name="TextBox 31"/>
          <p:cNvSpPr txBox="1"/>
          <p:nvPr/>
        </p:nvSpPr>
        <p:spPr>
          <a:xfrm>
            <a:off x="3781348" y="3397929"/>
            <a:ext cx="864096" cy="353943"/>
          </a:xfrm>
          <a:prstGeom prst="rect">
            <a:avLst/>
          </a:prstGeom>
          <a:noFill/>
        </p:spPr>
        <p:txBody>
          <a:bodyPr wrap="square" rtlCol="0">
            <a:spAutoFit/>
          </a:bodyPr>
          <a:lstStyle/>
          <a:p>
            <a:r>
              <a:rPr lang="zh-CN" altLang="en-US" b="1" dirty="0">
                <a:solidFill>
                  <a:schemeClr val="accent2">
                    <a:lumMod val="50000"/>
                  </a:schemeClr>
                </a:solidFill>
                <a:latin typeface="微软雅黑" panose="020B0503020204020204" pitchFamily="34" charset="-122"/>
                <a:ea typeface="微软雅黑" panose="020B0503020204020204" pitchFamily="34" charset="-122"/>
              </a:rPr>
              <a:t>联系</a:t>
            </a:r>
          </a:p>
        </p:txBody>
      </p:sp>
      <p:sp>
        <p:nvSpPr>
          <p:cNvPr id="33" name="Freeform 11"/>
          <p:cNvSpPr>
            <a:spLocks/>
          </p:cNvSpPr>
          <p:nvPr/>
        </p:nvSpPr>
        <p:spPr bwMode="auto">
          <a:xfrm>
            <a:off x="3456300" y="3378410"/>
            <a:ext cx="359191" cy="314558"/>
          </a:xfrm>
          <a:custGeom>
            <a:avLst/>
            <a:gdLst>
              <a:gd name="T0" fmla="*/ 150135761 w 478"/>
              <a:gd name="T1" fmla="*/ 22539537 h 420"/>
              <a:gd name="T2" fmla="*/ 148879634 w 478"/>
              <a:gd name="T3" fmla="*/ 13774223 h 420"/>
              <a:gd name="T4" fmla="*/ 143854005 w 478"/>
              <a:gd name="T5" fmla="*/ 6260858 h 420"/>
              <a:gd name="T6" fmla="*/ 136315561 w 478"/>
              <a:gd name="T7" fmla="*/ 1251948 h 420"/>
              <a:gd name="T8" fmla="*/ 127520991 w 478"/>
              <a:gd name="T9" fmla="*/ 0 h 420"/>
              <a:gd name="T10" fmla="*/ 123123986 w 478"/>
              <a:gd name="T11" fmla="*/ 0 h 420"/>
              <a:gd name="T12" fmla="*/ 114957479 w 478"/>
              <a:gd name="T13" fmla="*/ 3756403 h 420"/>
              <a:gd name="T14" fmla="*/ 109303787 w 478"/>
              <a:gd name="T15" fmla="*/ 9391287 h 420"/>
              <a:gd name="T16" fmla="*/ 105534845 w 478"/>
              <a:gd name="T17" fmla="*/ 17530626 h 420"/>
              <a:gd name="T18" fmla="*/ 105534845 w 478"/>
              <a:gd name="T19" fmla="*/ 22539537 h 420"/>
              <a:gd name="T20" fmla="*/ 107419035 w 478"/>
              <a:gd name="T21" fmla="*/ 31304850 h 420"/>
              <a:gd name="T22" fmla="*/ 112444665 w 478"/>
              <a:gd name="T23" fmla="*/ 38818215 h 420"/>
              <a:gd name="T24" fmla="*/ 65330934 w 478"/>
              <a:gd name="T25" fmla="*/ 52591879 h 420"/>
              <a:gd name="T26" fmla="*/ 30152653 w 478"/>
              <a:gd name="T27" fmla="*/ 70749039 h 420"/>
              <a:gd name="T28" fmla="*/ 26383711 w 478"/>
              <a:gd name="T29" fmla="*/ 69496532 h 420"/>
              <a:gd name="T30" fmla="*/ 22614770 w 478"/>
              <a:gd name="T31" fmla="*/ 69496532 h 420"/>
              <a:gd name="T32" fmla="*/ 13820200 w 478"/>
              <a:gd name="T33" fmla="*/ 70749039 h 420"/>
              <a:gd name="T34" fmla="*/ 6909819 w 478"/>
              <a:gd name="T35" fmla="*/ 75757949 h 420"/>
              <a:gd name="T36" fmla="*/ 1884751 w 478"/>
              <a:gd name="T37" fmla="*/ 82644781 h 420"/>
              <a:gd name="T38" fmla="*/ 0 w 478"/>
              <a:gd name="T39" fmla="*/ 91410095 h 420"/>
              <a:gd name="T40" fmla="*/ 628063 w 478"/>
              <a:gd name="T41" fmla="*/ 96419005 h 420"/>
              <a:gd name="T42" fmla="*/ 4397005 w 478"/>
              <a:gd name="T43" fmla="*/ 104558344 h 420"/>
              <a:gd name="T44" fmla="*/ 10050697 w 478"/>
              <a:gd name="T45" fmla="*/ 110193228 h 420"/>
              <a:gd name="T46" fmla="*/ 18217204 w 478"/>
              <a:gd name="T47" fmla="*/ 113949631 h 420"/>
              <a:gd name="T48" fmla="*/ 22614770 w 478"/>
              <a:gd name="T49" fmla="*/ 113949631 h 420"/>
              <a:gd name="T50" fmla="*/ 31409341 w 478"/>
              <a:gd name="T51" fmla="*/ 112697124 h 420"/>
              <a:gd name="T52" fmla="*/ 38947223 w 478"/>
              <a:gd name="T53" fmla="*/ 107688773 h 420"/>
              <a:gd name="T54" fmla="*/ 43344789 w 478"/>
              <a:gd name="T55" fmla="*/ 100175408 h 420"/>
              <a:gd name="T56" fmla="*/ 45228979 w 478"/>
              <a:gd name="T57" fmla="*/ 91410095 h 420"/>
              <a:gd name="T58" fmla="*/ 45228979 w 478"/>
              <a:gd name="T59" fmla="*/ 87027158 h 420"/>
              <a:gd name="T60" fmla="*/ 76638319 w 478"/>
              <a:gd name="T61" fmla="*/ 131480258 h 420"/>
              <a:gd name="T62" fmla="*/ 133802747 w 478"/>
              <a:gd name="T63" fmla="*/ 43826566 h 420"/>
              <a:gd name="T64" fmla="*/ 136944186 w 478"/>
              <a:gd name="T65" fmla="*/ 42574618 h 420"/>
              <a:gd name="T66" fmla="*/ 143225942 w 478"/>
              <a:gd name="T67" fmla="*/ 38818215 h 420"/>
              <a:gd name="T68" fmla="*/ 147622946 w 478"/>
              <a:gd name="T69" fmla="*/ 33183331 h 420"/>
              <a:gd name="T70" fmla="*/ 150135761 w 478"/>
              <a:gd name="T71" fmla="*/ 26295940 h 420"/>
              <a:gd name="T72" fmla="*/ 150135761 w 478"/>
              <a:gd name="T73" fmla="*/ 22539537 h 42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478" h="420">
                <a:moveTo>
                  <a:pt x="478" y="72"/>
                </a:moveTo>
                <a:lnTo>
                  <a:pt x="478" y="72"/>
                </a:lnTo>
                <a:lnTo>
                  <a:pt x="478" y="56"/>
                </a:lnTo>
                <a:lnTo>
                  <a:pt x="474" y="44"/>
                </a:lnTo>
                <a:lnTo>
                  <a:pt x="466" y="30"/>
                </a:lnTo>
                <a:lnTo>
                  <a:pt x="458" y="20"/>
                </a:lnTo>
                <a:lnTo>
                  <a:pt x="448" y="12"/>
                </a:lnTo>
                <a:lnTo>
                  <a:pt x="434" y="4"/>
                </a:lnTo>
                <a:lnTo>
                  <a:pt x="422" y="0"/>
                </a:lnTo>
                <a:lnTo>
                  <a:pt x="406" y="0"/>
                </a:lnTo>
                <a:lnTo>
                  <a:pt x="392" y="0"/>
                </a:lnTo>
                <a:lnTo>
                  <a:pt x="378" y="4"/>
                </a:lnTo>
                <a:lnTo>
                  <a:pt x="366" y="12"/>
                </a:lnTo>
                <a:lnTo>
                  <a:pt x="356" y="20"/>
                </a:lnTo>
                <a:lnTo>
                  <a:pt x="348" y="30"/>
                </a:lnTo>
                <a:lnTo>
                  <a:pt x="340" y="44"/>
                </a:lnTo>
                <a:lnTo>
                  <a:pt x="336" y="56"/>
                </a:lnTo>
                <a:lnTo>
                  <a:pt x="336" y="72"/>
                </a:lnTo>
                <a:lnTo>
                  <a:pt x="336" y="86"/>
                </a:lnTo>
                <a:lnTo>
                  <a:pt x="342" y="100"/>
                </a:lnTo>
                <a:lnTo>
                  <a:pt x="348" y="112"/>
                </a:lnTo>
                <a:lnTo>
                  <a:pt x="358" y="124"/>
                </a:lnTo>
                <a:lnTo>
                  <a:pt x="276" y="318"/>
                </a:lnTo>
                <a:lnTo>
                  <a:pt x="208" y="168"/>
                </a:lnTo>
                <a:lnTo>
                  <a:pt x="148" y="160"/>
                </a:lnTo>
                <a:lnTo>
                  <a:pt x="96" y="226"/>
                </a:lnTo>
                <a:lnTo>
                  <a:pt x="84" y="222"/>
                </a:lnTo>
                <a:lnTo>
                  <a:pt x="72" y="222"/>
                </a:lnTo>
                <a:lnTo>
                  <a:pt x="58" y="222"/>
                </a:lnTo>
                <a:lnTo>
                  <a:pt x="44" y="226"/>
                </a:lnTo>
                <a:lnTo>
                  <a:pt x="32" y="234"/>
                </a:lnTo>
                <a:lnTo>
                  <a:pt x="22" y="242"/>
                </a:lnTo>
                <a:lnTo>
                  <a:pt x="14" y="252"/>
                </a:lnTo>
                <a:lnTo>
                  <a:pt x="6" y="264"/>
                </a:lnTo>
                <a:lnTo>
                  <a:pt x="2" y="278"/>
                </a:lnTo>
                <a:lnTo>
                  <a:pt x="0" y="292"/>
                </a:lnTo>
                <a:lnTo>
                  <a:pt x="2" y="308"/>
                </a:lnTo>
                <a:lnTo>
                  <a:pt x="6" y="320"/>
                </a:lnTo>
                <a:lnTo>
                  <a:pt x="14" y="334"/>
                </a:lnTo>
                <a:lnTo>
                  <a:pt x="22" y="344"/>
                </a:lnTo>
                <a:lnTo>
                  <a:pt x="32" y="352"/>
                </a:lnTo>
                <a:lnTo>
                  <a:pt x="44" y="360"/>
                </a:lnTo>
                <a:lnTo>
                  <a:pt x="58" y="364"/>
                </a:lnTo>
                <a:lnTo>
                  <a:pt x="72" y="364"/>
                </a:lnTo>
                <a:lnTo>
                  <a:pt x="88" y="364"/>
                </a:lnTo>
                <a:lnTo>
                  <a:pt x="100" y="360"/>
                </a:lnTo>
                <a:lnTo>
                  <a:pt x="112" y="352"/>
                </a:lnTo>
                <a:lnTo>
                  <a:pt x="124" y="344"/>
                </a:lnTo>
                <a:lnTo>
                  <a:pt x="132" y="334"/>
                </a:lnTo>
                <a:lnTo>
                  <a:pt x="138" y="320"/>
                </a:lnTo>
                <a:lnTo>
                  <a:pt x="144" y="308"/>
                </a:lnTo>
                <a:lnTo>
                  <a:pt x="144" y="292"/>
                </a:lnTo>
                <a:lnTo>
                  <a:pt x="144" y="278"/>
                </a:lnTo>
                <a:lnTo>
                  <a:pt x="168" y="248"/>
                </a:lnTo>
                <a:lnTo>
                  <a:pt x="244" y="420"/>
                </a:lnTo>
                <a:lnTo>
                  <a:pt x="308" y="418"/>
                </a:lnTo>
                <a:lnTo>
                  <a:pt x="426" y="140"/>
                </a:lnTo>
                <a:lnTo>
                  <a:pt x="436" y="136"/>
                </a:lnTo>
                <a:lnTo>
                  <a:pt x="448" y="130"/>
                </a:lnTo>
                <a:lnTo>
                  <a:pt x="456" y="124"/>
                </a:lnTo>
                <a:lnTo>
                  <a:pt x="464" y="114"/>
                </a:lnTo>
                <a:lnTo>
                  <a:pt x="470" y="106"/>
                </a:lnTo>
                <a:lnTo>
                  <a:pt x="474" y="94"/>
                </a:lnTo>
                <a:lnTo>
                  <a:pt x="478" y="84"/>
                </a:lnTo>
                <a:lnTo>
                  <a:pt x="478" y="72"/>
                </a:lnTo>
                <a:close/>
              </a:path>
            </a:pathLst>
          </a:custGeom>
          <a:solidFill>
            <a:schemeClr val="accent2">
              <a:lumMod val="75000"/>
            </a:schemeClr>
          </a:solidFill>
          <a:ln>
            <a:noFill/>
          </a:ln>
        </p:spPr>
        <p:txBody>
          <a:bodyPr lIns="121914" tIns="60957" rIns="121914" bIns="60957"/>
          <a:lstStyle/>
          <a:p>
            <a:pPr defTabSz="1219140"/>
            <a:endParaRPr lang="zh-CN" altLang="en-US" sz="2400" kern="0">
              <a:solidFill>
                <a:srgbClr val="231815"/>
              </a:solidFill>
            </a:endParaRPr>
          </a:p>
        </p:txBody>
      </p:sp>
    </p:spTree>
    <p:extLst>
      <p:ext uri="{BB962C8B-B14F-4D97-AF65-F5344CB8AC3E}">
        <p14:creationId xmlns:p14="http://schemas.microsoft.com/office/powerpoint/2010/main" val="2013470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63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a:t>
            </a:r>
            <a:r>
              <a:rPr lang="en-US" altLang="zh-CN" sz="1800" dirty="0">
                <a:solidFill>
                  <a:prstClr val="black">
                    <a:lumMod val="50000"/>
                    <a:lumOff val="50000"/>
                  </a:prstClr>
                </a:solidFill>
                <a:latin typeface="Impact" panose="020B0806030902050204" pitchFamily="34" charset="0"/>
                <a:ea typeface="微软雅黑"/>
              </a:rPr>
              <a:t>3</a:t>
            </a:r>
            <a:endParaRPr lang="en-US" sz="1800" dirty="0">
              <a:solidFill>
                <a:prstClr val="black">
                  <a:lumMod val="50000"/>
                  <a:lumOff val="50000"/>
                </a:prstClr>
              </a:solidFill>
              <a:latin typeface="Impact" panose="020B0806030902050204" pitchFamily="34" charset="0"/>
              <a:ea typeface="微软雅黑"/>
            </a:endParaRPr>
          </a:p>
        </p:txBody>
      </p:sp>
      <p:sp>
        <p:nvSpPr>
          <p:cNvPr id="13" name="矩形 1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信息资源管理的产生与发展</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grpSp>
        <p:nvGrpSpPr>
          <p:cNvPr id="27" name="Group 30">
            <a:extLst>
              <a:ext uri="{FF2B5EF4-FFF2-40B4-BE49-F238E27FC236}">
                <a16:creationId xmlns:a16="http://schemas.microsoft.com/office/drawing/2014/main" id="{22648B1B-962F-4C46-8036-04D62164CD55}"/>
              </a:ext>
            </a:extLst>
          </p:cNvPr>
          <p:cNvGrpSpPr/>
          <p:nvPr/>
        </p:nvGrpSpPr>
        <p:grpSpPr>
          <a:xfrm>
            <a:off x="4225167" y="2997033"/>
            <a:ext cx="531533" cy="1426572"/>
            <a:chOff x="5588618" y="3680520"/>
            <a:chExt cx="988675" cy="1941036"/>
          </a:xfrm>
          <a:solidFill>
            <a:schemeClr val="accent2">
              <a:lumMod val="50000"/>
            </a:schemeClr>
          </a:solidFill>
        </p:grpSpPr>
        <p:cxnSp>
          <p:nvCxnSpPr>
            <p:cNvPr id="28" name="Straight Connector 18">
              <a:extLst>
                <a:ext uri="{FF2B5EF4-FFF2-40B4-BE49-F238E27FC236}">
                  <a16:creationId xmlns:a16="http://schemas.microsoft.com/office/drawing/2014/main" id="{D2B35E0A-45BE-430A-9DCF-F676386D317D}"/>
                </a:ext>
              </a:extLst>
            </p:cNvPr>
            <p:cNvCxnSpPr/>
            <p:nvPr/>
          </p:nvCxnSpPr>
          <p:spPr>
            <a:xfrm>
              <a:off x="5616754" y="3786455"/>
              <a:ext cx="4375" cy="1220057"/>
            </a:xfrm>
            <a:prstGeom prst="line">
              <a:avLst/>
            </a:prstGeom>
            <a:grpFill/>
            <a:ln w="635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7">
              <a:extLst>
                <a:ext uri="{FF2B5EF4-FFF2-40B4-BE49-F238E27FC236}">
                  <a16:creationId xmlns:a16="http://schemas.microsoft.com/office/drawing/2014/main" id="{1FF53EF7-2049-4A93-867F-3EB82487C30D}"/>
                </a:ext>
              </a:extLst>
            </p:cNvPr>
            <p:cNvCxnSpPr/>
            <p:nvPr/>
          </p:nvCxnSpPr>
          <p:spPr>
            <a:xfrm>
              <a:off x="6525816" y="3783820"/>
              <a:ext cx="4375" cy="1220057"/>
            </a:xfrm>
            <a:prstGeom prst="line">
              <a:avLst/>
            </a:prstGeom>
            <a:grpFill/>
            <a:ln w="635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8">
              <a:extLst>
                <a:ext uri="{FF2B5EF4-FFF2-40B4-BE49-F238E27FC236}">
                  <a16:creationId xmlns:a16="http://schemas.microsoft.com/office/drawing/2014/main" id="{87EF3326-3100-4E61-A84B-281B97BC003B}"/>
                </a:ext>
              </a:extLst>
            </p:cNvPr>
            <p:cNvCxnSpPr/>
            <p:nvPr/>
          </p:nvCxnSpPr>
          <p:spPr>
            <a:xfrm>
              <a:off x="5833054" y="3682011"/>
              <a:ext cx="4375" cy="1220057"/>
            </a:xfrm>
            <a:prstGeom prst="line">
              <a:avLst/>
            </a:prstGeom>
            <a:grpFill/>
            <a:ln w="635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29">
              <a:extLst>
                <a:ext uri="{FF2B5EF4-FFF2-40B4-BE49-F238E27FC236}">
                  <a16:creationId xmlns:a16="http://schemas.microsoft.com/office/drawing/2014/main" id="{43ADDA20-E160-431A-B18D-97E91C999864}"/>
                </a:ext>
              </a:extLst>
            </p:cNvPr>
            <p:cNvCxnSpPr/>
            <p:nvPr/>
          </p:nvCxnSpPr>
          <p:spPr>
            <a:xfrm>
              <a:off x="6328716" y="3680520"/>
              <a:ext cx="4375" cy="1220057"/>
            </a:xfrm>
            <a:prstGeom prst="line">
              <a:avLst/>
            </a:prstGeom>
            <a:grpFill/>
            <a:ln w="635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4" name="Freeform 27">
              <a:extLst>
                <a:ext uri="{FF2B5EF4-FFF2-40B4-BE49-F238E27FC236}">
                  <a16:creationId xmlns:a16="http://schemas.microsoft.com/office/drawing/2014/main" id="{82F2D448-C712-4B79-9507-9227C8FD4E0A}"/>
                </a:ext>
              </a:extLst>
            </p:cNvPr>
            <p:cNvSpPr>
              <a:spLocks noChangeAspect="1" noEditPoints="1"/>
            </p:cNvSpPr>
            <p:nvPr/>
          </p:nvSpPr>
          <p:spPr bwMode="auto">
            <a:xfrm>
              <a:off x="5588618" y="4770963"/>
              <a:ext cx="988675" cy="850593"/>
            </a:xfrm>
            <a:custGeom>
              <a:avLst/>
              <a:gdLst>
                <a:gd name="T0" fmla="*/ 2 w 226"/>
                <a:gd name="T1" fmla="*/ 61 h 195"/>
                <a:gd name="T2" fmla="*/ 56 w 226"/>
                <a:gd name="T3" fmla="*/ 128 h 195"/>
                <a:gd name="T4" fmla="*/ 56 w 226"/>
                <a:gd name="T5" fmla="*/ 128 h 195"/>
                <a:gd name="T6" fmla="*/ 108 w 226"/>
                <a:gd name="T7" fmla="*/ 192 h 195"/>
                <a:gd name="T8" fmla="*/ 113 w 226"/>
                <a:gd name="T9" fmla="*/ 195 h 195"/>
                <a:gd name="T10" fmla="*/ 119 w 226"/>
                <a:gd name="T11" fmla="*/ 192 h 195"/>
                <a:gd name="T12" fmla="*/ 171 w 226"/>
                <a:gd name="T13" fmla="*/ 128 h 195"/>
                <a:gd name="T14" fmla="*/ 171 w 226"/>
                <a:gd name="T15" fmla="*/ 128 h 195"/>
                <a:gd name="T16" fmla="*/ 224 w 226"/>
                <a:gd name="T17" fmla="*/ 61 h 195"/>
                <a:gd name="T18" fmla="*/ 225 w 226"/>
                <a:gd name="T19" fmla="*/ 54 h 195"/>
                <a:gd name="T20" fmla="*/ 219 w 226"/>
                <a:gd name="T21" fmla="*/ 49 h 195"/>
                <a:gd name="T22" fmla="*/ 178 w 226"/>
                <a:gd name="T23" fmla="*/ 7 h 195"/>
                <a:gd name="T24" fmla="*/ 177 w 226"/>
                <a:gd name="T25" fmla="*/ 5 h 195"/>
                <a:gd name="T26" fmla="*/ 169 w 226"/>
                <a:gd name="T27" fmla="*/ 1 h 195"/>
                <a:gd name="T28" fmla="*/ 166 w 226"/>
                <a:gd name="T29" fmla="*/ 2 h 195"/>
                <a:gd name="T30" fmla="*/ 163 w 226"/>
                <a:gd name="T31" fmla="*/ 7 h 195"/>
                <a:gd name="T32" fmla="*/ 113 w 226"/>
                <a:gd name="T33" fmla="*/ 50 h 195"/>
                <a:gd name="T34" fmla="*/ 64 w 226"/>
                <a:gd name="T35" fmla="*/ 7 h 195"/>
                <a:gd name="T36" fmla="*/ 56 w 226"/>
                <a:gd name="T37" fmla="*/ 1 h 195"/>
                <a:gd name="T38" fmla="*/ 56 w 226"/>
                <a:gd name="T39" fmla="*/ 1 h 195"/>
                <a:gd name="T40" fmla="*/ 53 w 226"/>
                <a:gd name="T41" fmla="*/ 2 h 195"/>
                <a:gd name="T42" fmla="*/ 50 w 226"/>
                <a:gd name="T43" fmla="*/ 5 h 195"/>
                <a:gd name="T44" fmla="*/ 49 w 226"/>
                <a:gd name="T45" fmla="*/ 7 h 195"/>
                <a:gd name="T46" fmla="*/ 7 w 226"/>
                <a:gd name="T47" fmla="*/ 49 h 195"/>
                <a:gd name="T48" fmla="*/ 1 w 226"/>
                <a:gd name="T49" fmla="*/ 54 h 195"/>
                <a:gd name="T50" fmla="*/ 2 w 226"/>
                <a:gd name="T51" fmla="*/ 61 h 195"/>
                <a:gd name="T52" fmla="*/ 75 w 226"/>
                <a:gd name="T53" fmla="*/ 128 h 195"/>
                <a:gd name="T54" fmla="*/ 152 w 226"/>
                <a:gd name="T55" fmla="*/ 128 h 195"/>
                <a:gd name="T56" fmla="*/ 113 w 226"/>
                <a:gd name="T57" fmla="*/ 175 h 195"/>
                <a:gd name="T58" fmla="*/ 75 w 226"/>
                <a:gd name="T59" fmla="*/ 12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6" h="195">
                  <a:moveTo>
                    <a:pt x="2" y="61"/>
                  </a:moveTo>
                  <a:cubicBezTo>
                    <a:pt x="56" y="128"/>
                    <a:pt x="56" y="128"/>
                    <a:pt x="56" y="128"/>
                  </a:cubicBezTo>
                  <a:cubicBezTo>
                    <a:pt x="56" y="128"/>
                    <a:pt x="56" y="128"/>
                    <a:pt x="56" y="128"/>
                  </a:cubicBezTo>
                  <a:cubicBezTo>
                    <a:pt x="108" y="192"/>
                    <a:pt x="108" y="192"/>
                    <a:pt x="108" y="192"/>
                  </a:cubicBezTo>
                  <a:cubicBezTo>
                    <a:pt x="109" y="194"/>
                    <a:pt x="111" y="195"/>
                    <a:pt x="113" y="195"/>
                  </a:cubicBezTo>
                  <a:cubicBezTo>
                    <a:pt x="116" y="195"/>
                    <a:pt x="118" y="194"/>
                    <a:pt x="119" y="192"/>
                  </a:cubicBezTo>
                  <a:cubicBezTo>
                    <a:pt x="171" y="128"/>
                    <a:pt x="171" y="128"/>
                    <a:pt x="171" y="128"/>
                  </a:cubicBezTo>
                  <a:cubicBezTo>
                    <a:pt x="171" y="128"/>
                    <a:pt x="171" y="128"/>
                    <a:pt x="171" y="128"/>
                  </a:cubicBezTo>
                  <a:cubicBezTo>
                    <a:pt x="224" y="61"/>
                    <a:pt x="224" y="61"/>
                    <a:pt x="224" y="61"/>
                  </a:cubicBezTo>
                  <a:cubicBezTo>
                    <a:pt x="226" y="59"/>
                    <a:pt x="226" y="56"/>
                    <a:pt x="225" y="54"/>
                  </a:cubicBezTo>
                  <a:cubicBezTo>
                    <a:pt x="224" y="51"/>
                    <a:pt x="222" y="50"/>
                    <a:pt x="219" y="49"/>
                  </a:cubicBezTo>
                  <a:cubicBezTo>
                    <a:pt x="198" y="46"/>
                    <a:pt x="180" y="29"/>
                    <a:pt x="178" y="7"/>
                  </a:cubicBezTo>
                  <a:cubicBezTo>
                    <a:pt x="178" y="6"/>
                    <a:pt x="177" y="5"/>
                    <a:pt x="177" y="5"/>
                  </a:cubicBezTo>
                  <a:cubicBezTo>
                    <a:pt x="175" y="2"/>
                    <a:pt x="172" y="0"/>
                    <a:pt x="169" y="1"/>
                  </a:cubicBezTo>
                  <a:cubicBezTo>
                    <a:pt x="168" y="1"/>
                    <a:pt x="167" y="1"/>
                    <a:pt x="166" y="2"/>
                  </a:cubicBezTo>
                  <a:cubicBezTo>
                    <a:pt x="164" y="3"/>
                    <a:pt x="163" y="5"/>
                    <a:pt x="163" y="7"/>
                  </a:cubicBezTo>
                  <a:cubicBezTo>
                    <a:pt x="160" y="31"/>
                    <a:pt x="138" y="50"/>
                    <a:pt x="113" y="50"/>
                  </a:cubicBezTo>
                  <a:cubicBezTo>
                    <a:pt x="88" y="50"/>
                    <a:pt x="67" y="31"/>
                    <a:pt x="64" y="7"/>
                  </a:cubicBezTo>
                  <a:cubicBezTo>
                    <a:pt x="63" y="3"/>
                    <a:pt x="60" y="1"/>
                    <a:pt x="56" y="1"/>
                  </a:cubicBezTo>
                  <a:cubicBezTo>
                    <a:pt x="56" y="1"/>
                    <a:pt x="56" y="1"/>
                    <a:pt x="56" y="1"/>
                  </a:cubicBezTo>
                  <a:cubicBezTo>
                    <a:pt x="55" y="1"/>
                    <a:pt x="54" y="1"/>
                    <a:pt x="53" y="2"/>
                  </a:cubicBezTo>
                  <a:cubicBezTo>
                    <a:pt x="51" y="2"/>
                    <a:pt x="50" y="3"/>
                    <a:pt x="50" y="5"/>
                  </a:cubicBezTo>
                  <a:cubicBezTo>
                    <a:pt x="49" y="5"/>
                    <a:pt x="49" y="6"/>
                    <a:pt x="49" y="7"/>
                  </a:cubicBezTo>
                  <a:cubicBezTo>
                    <a:pt x="46" y="29"/>
                    <a:pt x="29" y="46"/>
                    <a:pt x="7" y="49"/>
                  </a:cubicBezTo>
                  <a:cubicBezTo>
                    <a:pt x="4" y="50"/>
                    <a:pt x="2" y="51"/>
                    <a:pt x="1" y="54"/>
                  </a:cubicBezTo>
                  <a:cubicBezTo>
                    <a:pt x="0" y="56"/>
                    <a:pt x="1" y="59"/>
                    <a:pt x="2" y="61"/>
                  </a:cubicBezTo>
                  <a:close/>
                  <a:moveTo>
                    <a:pt x="75" y="128"/>
                  </a:moveTo>
                  <a:cubicBezTo>
                    <a:pt x="101" y="123"/>
                    <a:pt x="126" y="123"/>
                    <a:pt x="152" y="128"/>
                  </a:cubicBezTo>
                  <a:cubicBezTo>
                    <a:pt x="113" y="175"/>
                    <a:pt x="113" y="175"/>
                    <a:pt x="113" y="175"/>
                  </a:cubicBezTo>
                  <a:lnTo>
                    <a:pt x="75" y="128"/>
                  </a:lnTo>
                  <a:close/>
                </a:path>
              </a:pathLst>
            </a:custGeom>
            <a:grpFill/>
            <a:ln>
              <a:noFill/>
            </a:ln>
          </p:spPr>
          <p:txBody>
            <a:bodyPr vert="horz" wrap="square" lIns="72327" tIns="36163" rIns="72327" bIns="36163" numCol="1" anchor="t" anchorCtr="0" compatLnSpc="1">
              <a:prstTxWarp prst="textNoShape">
                <a:avLst/>
              </a:prstTxWarp>
            </a:bodyPr>
            <a:lstStyle/>
            <a:p>
              <a:endParaRPr lang="id-ID" sz="1000"/>
            </a:p>
          </p:txBody>
        </p:sp>
      </p:grpSp>
      <p:grpSp>
        <p:nvGrpSpPr>
          <p:cNvPr id="35" name="组合 34">
            <a:extLst>
              <a:ext uri="{FF2B5EF4-FFF2-40B4-BE49-F238E27FC236}">
                <a16:creationId xmlns:a16="http://schemas.microsoft.com/office/drawing/2014/main" id="{3FB7C369-C918-4326-96FC-BFDBF21CA1FE}"/>
              </a:ext>
            </a:extLst>
          </p:cNvPr>
          <p:cNvGrpSpPr/>
          <p:nvPr/>
        </p:nvGrpSpPr>
        <p:grpSpPr>
          <a:xfrm>
            <a:off x="3332868" y="1548553"/>
            <a:ext cx="2346103" cy="1667131"/>
            <a:chOff x="3332868" y="1073074"/>
            <a:chExt cx="2346103" cy="1667131"/>
          </a:xfrm>
        </p:grpSpPr>
        <p:sp>
          <p:nvSpPr>
            <p:cNvPr id="36" name="Circular Arrow 16">
              <a:extLst>
                <a:ext uri="{FF2B5EF4-FFF2-40B4-BE49-F238E27FC236}">
                  <a16:creationId xmlns:a16="http://schemas.microsoft.com/office/drawing/2014/main" id="{16D78810-5345-437A-B923-89039CCE6913}"/>
                </a:ext>
              </a:extLst>
            </p:cNvPr>
            <p:cNvSpPr/>
            <p:nvPr/>
          </p:nvSpPr>
          <p:spPr>
            <a:xfrm rot="7051373">
              <a:off x="4539687" y="1073519"/>
              <a:ext cx="1139730" cy="1138839"/>
            </a:xfrm>
            <a:prstGeom prst="circularArrow">
              <a:avLst>
                <a:gd name="adj1" fmla="val 5984"/>
                <a:gd name="adj2" fmla="val 394124"/>
                <a:gd name="adj3" fmla="val 13313824"/>
                <a:gd name="adj4" fmla="val 10508221"/>
                <a:gd name="adj5" fmla="val 6981"/>
              </a:avLst>
            </a:prstGeom>
            <a:solidFill>
              <a:schemeClr val="accent2">
                <a:lumMod val="75000"/>
              </a:schemeClr>
            </a:solidFill>
          </p:spPr>
          <p:style>
            <a:lnRef idx="0">
              <a:schemeClr val="lt1">
                <a:hueOff val="0"/>
                <a:satOff val="0"/>
                <a:lumOff val="0"/>
                <a:alphaOff val="0"/>
              </a:schemeClr>
            </a:lnRef>
            <a:fillRef idx="1">
              <a:schemeClr val="accent2">
                <a:hueOff val="-1433582"/>
                <a:satOff val="-34544"/>
                <a:lumOff val="-20785"/>
                <a:alphaOff val="0"/>
              </a:schemeClr>
            </a:fillRef>
            <a:effectRef idx="0">
              <a:schemeClr val="accent2">
                <a:hueOff val="-1433582"/>
                <a:satOff val="-34544"/>
                <a:lumOff val="-20785"/>
                <a:alphaOff val="0"/>
              </a:schemeClr>
            </a:effectRef>
            <a:fontRef idx="minor">
              <a:schemeClr val="lt1"/>
            </a:fontRef>
          </p:style>
        </p:sp>
        <p:grpSp>
          <p:nvGrpSpPr>
            <p:cNvPr id="37" name="组合 36">
              <a:extLst>
                <a:ext uri="{FF2B5EF4-FFF2-40B4-BE49-F238E27FC236}">
                  <a16:creationId xmlns:a16="http://schemas.microsoft.com/office/drawing/2014/main" id="{72EA773E-5644-4FFD-9EF9-1FD0BBD2726E}"/>
                </a:ext>
              </a:extLst>
            </p:cNvPr>
            <p:cNvGrpSpPr/>
            <p:nvPr/>
          </p:nvGrpSpPr>
          <p:grpSpPr>
            <a:xfrm>
              <a:off x="3332868" y="1088497"/>
              <a:ext cx="2267622" cy="1651708"/>
              <a:chOff x="3332868" y="1088497"/>
              <a:chExt cx="2267622" cy="1651708"/>
            </a:xfrm>
          </p:grpSpPr>
          <p:sp>
            <p:nvSpPr>
              <p:cNvPr id="38" name="Freeform 10">
                <a:extLst>
                  <a:ext uri="{FF2B5EF4-FFF2-40B4-BE49-F238E27FC236}">
                    <a16:creationId xmlns:a16="http://schemas.microsoft.com/office/drawing/2014/main" id="{552D7BC6-27C1-42BC-9C10-373EBCBB5B5B}"/>
                  </a:ext>
                </a:extLst>
              </p:cNvPr>
              <p:cNvSpPr/>
              <p:nvPr/>
            </p:nvSpPr>
            <p:spPr>
              <a:xfrm>
                <a:off x="3923063" y="1603576"/>
                <a:ext cx="1135741" cy="1136629"/>
              </a:xfrm>
              <a:custGeom>
                <a:avLst/>
                <a:gdLst>
                  <a:gd name="connsiteX0" fmla="*/ 0 w 1952015"/>
                  <a:gd name="connsiteY0" fmla="*/ 976008 h 1952015"/>
                  <a:gd name="connsiteX1" fmla="*/ 976008 w 1952015"/>
                  <a:gd name="connsiteY1" fmla="*/ 0 h 1952015"/>
                  <a:gd name="connsiteX2" fmla="*/ 1952016 w 1952015"/>
                  <a:gd name="connsiteY2" fmla="*/ 976008 h 1952015"/>
                  <a:gd name="connsiteX3" fmla="*/ 976008 w 1952015"/>
                  <a:gd name="connsiteY3" fmla="*/ 1952016 h 1952015"/>
                  <a:gd name="connsiteX4" fmla="*/ 0 w 1952015"/>
                  <a:gd name="connsiteY4" fmla="*/ 976008 h 1952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015" h="1952015">
                    <a:moveTo>
                      <a:pt x="0" y="976008"/>
                    </a:moveTo>
                    <a:cubicBezTo>
                      <a:pt x="0" y="436974"/>
                      <a:pt x="436974" y="0"/>
                      <a:pt x="976008" y="0"/>
                    </a:cubicBezTo>
                    <a:cubicBezTo>
                      <a:pt x="1515042" y="0"/>
                      <a:pt x="1952016" y="436974"/>
                      <a:pt x="1952016" y="976008"/>
                    </a:cubicBezTo>
                    <a:cubicBezTo>
                      <a:pt x="1952016" y="1515042"/>
                      <a:pt x="1515042" y="1952016"/>
                      <a:pt x="976008" y="1952016"/>
                    </a:cubicBezTo>
                    <a:cubicBezTo>
                      <a:pt x="436974" y="1952016"/>
                      <a:pt x="0" y="1515042"/>
                      <a:pt x="0" y="976008"/>
                    </a:cubicBezTo>
                    <a:close/>
                  </a:path>
                </a:pathLst>
              </a:custGeom>
              <a:solidFill>
                <a:schemeClr val="accent2">
                  <a:lumMod val="50000"/>
                </a:schemeClr>
              </a:solidFill>
              <a:ln>
                <a:no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360415" tIns="360415" rIns="360415" bIns="360415" numCol="1" spcCol="1270" anchor="ctr" anchorCtr="0">
                <a:noAutofit/>
              </a:bodyPr>
              <a:lstStyle/>
              <a:p>
                <a:pPr algn="ctr" defTabSz="1441336">
                  <a:lnSpc>
                    <a:spcPct val="90000"/>
                  </a:lnSpc>
                  <a:spcAft>
                    <a:spcPct val="35000"/>
                  </a:spcAft>
                </a:pPr>
                <a:endParaRPr lang="id-ID" sz="3200" dirty="0"/>
              </a:p>
            </p:txBody>
          </p:sp>
          <p:sp>
            <p:nvSpPr>
              <p:cNvPr id="39" name="Freeform 11">
                <a:extLst>
                  <a:ext uri="{FF2B5EF4-FFF2-40B4-BE49-F238E27FC236}">
                    <a16:creationId xmlns:a16="http://schemas.microsoft.com/office/drawing/2014/main" id="{7691C613-B00D-4BCF-BF04-FDBFBE9CB7C8}"/>
                  </a:ext>
                </a:extLst>
              </p:cNvPr>
              <p:cNvSpPr/>
              <p:nvPr/>
            </p:nvSpPr>
            <p:spPr>
              <a:xfrm>
                <a:off x="3491187" y="1211624"/>
                <a:ext cx="825994" cy="826639"/>
              </a:xfrm>
              <a:custGeom>
                <a:avLst/>
                <a:gdLst>
                  <a:gd name="connsiteX0" fmla="*/ 0 w 1419647"/>
                  <a:gd name="connsiteY0" fmla="*/ 709824 h 1419647"/>
                  <a:gd name="connsiteX1" fmla="*/ 709824 w 1419647"/>
                  <a:gd name="connsiteY1" fmla="*/ 0 h 1419647"/>
                  <a:gd name="connsiteX2" fmla="*/ 1419648 w 1419647"/>
                  <a:gd name="connsiteY2" fmla="*/ 709824 h 1419647"/>
                  <a:gd name="connsiteX3" fmla="*/ 709824 w 1419647"/>
                  <a:gd name="connsiteY3" fmla="*/ 1419648 h 1419647"/>
                  <a:gd name="connsiteX4" fmla="*/ 0 w 1419647"/>
                  <a:gd name="connsiteY4" fmla="*/ 709824 h 1419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647" h="1419647">
                    <a:moveTo>
                      <a:pt x="0" y="709824"/>
                    </a:moveTo>
                    <a:cubicBezTo>
                      <a:pt x="0" y="317799"/>
                      <a:pt x="317799" y="0"/>
                      <a:pt x="709824" y="0"/>
                    </a:cubicBezTo>
                    <a:cubicBezTo>
                      <a:pt x="1101849" y="0"/>
                      <a:pt x="1419648" y="317799"/>
                      <a:pt x="1419648" y="709824"/>
                    </a:cubicBezTo>
                    <a:cubicBezTo>
                      <a:pt x="1419648" y="1101849"/>
                      <a:pt x="1101849" y="1419648"/>
                      <a:pt x="709824" y="1419648"/>
                    </a:cubicBezTo>
                    <a:cubicBezTo>
                      <a:pt x="317799" y="1419648"/>
                      <a:pt x="0" y="1101849"/>
                      <a:pt x="0" y="709824"/>
                    </a:cubicBezTo>
                    <a:close/>
                  </a:path>
                </a:pathLst>
              </a:custGeom>
              <a:solidFill>
                <a:schemeClr val="accent2">
                  <a:lumMod val="60000"/>
                  <a:lumOff val="40000"/>
                </a:schemeClr>
              </a:solidFill>
              <a:ln>
                <a:noFill/>
              </a:ln>
            </p:spPr>
            <p:style>
              <a:lnRef idx="2">
                <a:schemeClr val="lt1">
                  <a:hueOff val="0"/>
                  <a:satOff val="0"/>
                  <a:lumOff val="0"/>
                  <a:alphaOff val="0"/>
                </a:schemeClr>
              </a:lnRef>
              <a:fillRef idx="1">
                <a:schemeClr val="accent2">
                  <a:hueOff val="-716791"/>
                  <a:satOff val="-17272"/>
                  <a:lumOff val="-10393"/>
                  <a:alphaOff val="0"/>
                </a:schemeClr>
              </a:fillRef>
              <a:effectRef idx="0">
                <a:schemeClr val="accent2">
                  <a:hueOff val="-716791"/>
                  <a:satOff val="-17272"/>
                  <a:lumOff val="-10393"/>
                  <a:alphaOff val="0"/>
                </a:schemeClr>
              </a:effectRef>
              <a:fontRef idx="minor">
                <a:schemeClr val="lt1"/>
              </a:fontRef>
            </p:style>
            <p:txBody>
              <a:bodyPr spcFirstLastPara="0" vert="horz" wrap="square" lIns="262120" tIns="262120" rIns="262120" bIns="262120" numCol="1" spcCol="1270" anchor="ctr" anchorCtr="0">
                <a:noAutofit/>
              </a:bodyPr>
              <a:lstStyle/>
              <a:p>
                <a:pPr algn="ctr" defTabSz="1048244">
                  <a:lnSpc>
                    <a:spcPct val="90000"/>
                  </a:lnSpc>
                  <a:spcAft>
                    <a:spcPct val="35000"/>
                  </a:spcAft>
                </a:pPr>
                <a:endParaRPr lang="id-ID" sz="2400" dirty="0"/>
              </a:p>
            </p:txBody>
          </p:sp>
          <p:sp>
            <p:nvSpPr>
              <p:cNvPr id="40" name="Freeform 12">
                <a:extLst>
                  <a:ext uri="{FF2B5EF4-FFF2-40B4-BE49-F238E27FC236}">
                    <a16:creationId xmlns:a16="http://schemas.microsoft.com/office/drawing/2014/main" id="{BD6D9C02-E075-43DB-9902-DE62861A857F}"/>
                  </a:ext>
                </a:extLst>
              </p:cNvPr>
              <p:cNvSpPr/>
              <p:nvPr/>
            </p:nvSpPr>
            <p:spPr>
              <a:xfrm>
                <a:off x="4609296" y="1157689"/>
                <a:ext cx="991194" cy="991968"/>
              </a:xfrm>
              <a:custGeom>
                <a:avLst/>
                <a:gdLst>
                  <a:gd name="connsiteX0" fmla="*/ 0 w 1390964"/>
                  <a:gd name="connsiteY0" fmla="*/ 695482 h 1390964"/>
                  <a:gd name="connsiteX1" fmla="*/ 695482 w 1390964"/>
                  <a:gd name="connsiteY1" fmla="*/ 0 h 1390964"/>
                  <a:gd name="connsiteX2" fmla="*/ 1390964 w 1390964"/>
                  <a:gd name="connsiteY2" fmla="*/ 695482 h 1390964"/>
                  <a:gd name="connsiteX3" fmla="*/ 695482 w 1390964"/>
                  <a:gd name="connsiteY3" fmla="*/ 1390964 h 1390964"/>
                  <a:gd name="connsiteX4" fmla="*/ 0 w 1390964"/>
                  <a:gd name="connsiteY4" fmla="*/ 695482 h 1390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0964" h="1390964">
                    <a:moveTo>
                      <a:pt x="146973" y="842454"/>
                    </a:moveTo>
                    <a:cubicBezTo>
                      <a:pt x="65803" y="539522"/>
                      <a:pt x="245577" y="228144"/>
                      <a:pt x="548510" y="146973"/>
                    </a:cubicBezTo>
                    <a:cubicBezTo>
                      <a:pt x="851442" y="65803"/>
                      <a:pt x="1162820" y="245577"/>
                      <a:pt x="1243991" y="548510"/>
                    </a:cubicBezTo>
                    <a:cubicBezTo>
                      <a:pt x="1325161" y="851442"/>
                      <a:pt x="1145387" y="1162820"/>
                      <a:pt x="842454" y="1243991"/>
                    </a:cubicBezTo>
                    <a:cubicBezTo>
                      <a:pt x="539522" y="1325161"/>
                      <a:pt x="228144" y="1145387"/>
                      <a:pt x="146973" y="842454"/>
                    </a:cubicBezTo>
                    <a:close/>
                  </a:path>
                </a:pathLst>
              </a:custGeom>
              <a:solidFill>
                <a:schemeClr val="accent2">
                  <a:lumMod val="75000"/>
                </a:schemeClr>
              </a:solidFill>
              <a:ln>
                <a:noFill/>
              </a:ln>
            </p:spPr>
            <p:style>
              <a:lnRef idx="2">
                <a:schemeClr val="lt1">
                  <a:hueOff val="0"/>
                  <a:satOff val="0"/>
                  <a:lumOff val="0"/>
                  <a:alphaOff val="0"/>
                </a:schemeClr>
              </a:lnRef>
              <a:fillRef idx="1">
                <a:schemeClr val="accent2">
                  <a:hueOff val="-1433582"/>
                  <a:satOff val="-34544"/>
                  <a:lumOff val="-20785"/>
                  <a:alphaOff val="0"/>
                </a:schemeClr>
              </a:fillRef>
              <a:effectRef idx="0">
                <a:schemeClr val="accent2">
                  <a:hueOff val="-1433582"/>
                  <a:satOff val="-34544"/>
                  <a:lumOff val="-20785"/>
                  <a:alphaOff val="0"/>
                </a:schemeClr>
              </a:effectRef>
              <a:fontRef idx="minor">
                <a:schemeClr val="lt1"/>
              </a:fontRef>
            </p:style>
            <p:txBody>
              <a:bodyPr spcFirstLastPara="0" vert="horz" wrap="square" lIns="518736" tIns="518736" rIns="518736" bIns="518736" numCol="1" spcCol="1270" anchor="ctr" anchorCtr="0">
                <a:noAutofit/>
              </a:bodyPr>
              <a:lstStyle/>
              <a:p>
                <a:pPr algn="ctr" defTabSz="786183">
                  <a:lnSpc>
                    <a:spcPct val="90000"/>
                  </a:lnSpc>
                  <a:spcAft>
                    <a:spcPct val="35000"/>
                  </a:spcAft>
                </a:pPr>
                <a:endParaRPr lang="id-ID"/>
              </a:p>
            </p:txBody>
          </p:sp>
          <p:sp>
            <p:nvSpPr>
              <p:cNvPr id="41" name="Shape 15">
                <a:extLst>
                  <a:ext uri="{FF2B5EF4-FFF2-40B4-BE49-F238E27FC236}">
                    <a16:creationId xmlns:a16="http://schemas.microsoft.com/office/drawing/2014/main" id="{81A1AA54-01A4-4280-9508-147FBE209CBB}"/>
                  </a:ext>
                </a:extLst>
              </p:cNvPr>
              <p:cNvSpPr/>
              <p:nvPr/>
            </p:nvSpPr>
            <p:spPr>
              <a:xfrm rot="21424675">
                <a:off x="3332868" y="1088497"/>
                <a:ext cx="1061794" cy="1051537"/>
              </a:xfrm>
              <a:prstGeom prst="leftCircularArrow">
                <a:avLst>
                  <a:gd name="adj1" fmla="val 6452"/>
                  <a:gd name="adj2" fmla="val 429999"/>
                  <a:gd name="adj3" fmla="val 10489124"/>
                  <a:gd name="adj4" fmla="val 14837806"/>
                  <a:gd name="adj5" fmla="val 7527"/>
                </a:avLst>
              </a:prstGeom>
              <a:solidFill>
                <a:schemeClr val="accent2">
                  <a:lumMod val="60000"/>
                  <a:lumOff val="40000"/>
                </a:schemeClr>
              </a:solidFill>
            </p:spPr>
            <p:style>
              <a:lnRef idx="0">
                <a:schemeClr val="lt1">
                  <a:hueOff val="0"/>
                  <a:satOff val="0"/>
                  <a:lumOff val="0"/>
                  <a:alphaOff val="0"/>
                </a:schemeClr>
              </a:lnRef>
              <a:fillRef idx="1">
                <a:schemeClr val="accent2">
                  <a:hueOff val="-716791"/>
                  <a:satOff val="-17272"/>
                  <a:lumOff val="-10393"/>
                  <a:alphaOff val="0"/>
                </a:schemeClr>
              </a:fillRef>
              <a:effectRef idx="0">
                <a:schemeClr val="accent2">
                  <a:hueOff val="-716791"/>
                  <a:satOff val="-17272"/>
                  <a:lumOff val="-10393"/>
                  <a:alphaOff val="0"/>
                </a:schemeClr>
              </a:effectRef>
              <a:fontRef idx="minor">
                <a:schemeClr val="lt1"/>
              </a:fontRef>
            </p:style>
          </p:sp>
          <p:sp>
            <p:nvSpPr>
              <p:cNvPr id="42" name="Freeform 6">
                <a:extLst>
                  <a:ext uri="{FF2B5EF4-FFF2-40B4-BE49-F238E27FC236}">
                    <a16:creationId xmlns:a16="http://schemas.microsoft.com/office/drawing/2014/main" id="{A84F2DC4-C64C-4864-8F4F-581F321D1576}"/>
                  </a:ext>
                </a:extLst>
              </p:cNvPr>
              <p:cNvSpPr>
                <a:spLocks noEditPoints="1"/>
              </p:cNvSpPr>
              <p:nvPr/>
            </p:nvSpPr>
            <p:spPr bwMode="auto">
              <a:xfrm>
                <a:off x="3771300" y="1507626"/>
                <a:ext cx="265767" cy="264584"/>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chemeClr val="bg1"/>
              </a:solidFill>
              <a:ln>
                <a:noFill/>
              </a:ln>
            </p:spPr>
            <p:txBody>
              <a:bodyPr vert="horz" wrap="square" lIns="67389" tIns="33695" rIns="67389" bIns="33695" numCol="1" anchor="t" anchorCtr="0" compatLnSpc="1">
                <a:prstTxWarp prst="textNoShape">
                  <a:avLst/>
                </a:prstTxWarp>
              </a:bodyPr>
              <a:lstStyle/>
              <a:p>
                <a:endParaRPr lang="en-US" dirty="0"/>
              </a:p>
            </p:txBody>
          </p:sp>
          <p:sp>
            <p:nvSpPr>
              <p:cNvPr id="43" name="Freeform 11">
                <a:extLst>
                  <a:ext uri="{FF2B5EF4-FFF2-40B4-BE49-F238E27FC236}">
                    <a16:creationId xmlns:a16="http://schemas.microsoft.com/office/drawing/2014/main" id="{4E5E63E1-C996-49ED-9F85-6DBA2CF32DFF}"/>
                  </a:ext>
                </a:extLst>
              </p:cNvPr>
              <p:cNvSpPr>
                <a:spLocks noEditPoints="1"/>
              </p:cNvSpPr>
              <p:nvPr/>
            </p:nvSpPr>
            <p:spPr bwMode="auto">
              <a:xfrm>
                <a:off x="4972010" y="1515078"/>
                <a:ext cx="265767" cy="264584"/>
              </a:xfrm>
              <a:custGeom>
                <a:avLst/>
                <a:gdLst>
                  <a:gd name="T0" fmla="*/ 360 w 400"/>
                  <a:gd name="T1" fmla="*/ 184 h 400"/>
                  <a:gd name="T2" fmla="*/ 360 w 400"/>
                  <a:gd name="T3" fmla="*/ 216 h 400"/>
                  <a:gd name="T4" fmla="*/ 400 w 400"/>
                  <a:gd name="T5" fmla="*/ 200 h 400"/>
                  <a:gd name="T6" fmla="*/ 200 w 400"/>
                  <a:gd name="T7" fmla="*/ 90 h 400"/>
                  <a:gd name="T8" fmla="*/ 200 w 400"/>
                  <a:gd name="T9" fmla="*/ 310 h 400"/>
                  <a:gd name="T10" fmla="*/ 200 w 400"/>
                  <a:gd name="T11" fmla="*/ 90 h 400"/>
                  <a:gd name="T12" fmla="*/ 120 w 400"/>
                  <a:gd name="T13" fmla="*/ 200 h 400"/>
                  <a:gd name="T14" fmla="*/ 280 w 400"/>
                  <a:gd name="T15" fmla="*/ 200 h 400"/>
                  <a:gd name="T16" fmla="*/ 59 w 400"/>
                  <a:gd name="T17" fmla="*/ 200 h 400"/>
                  <a:gd name="T18" fmla="*/ 20 w 400"/>
                  <a:gd name="T19" fmla="*/ 184 h 400"/>
                  <a:gd name="T20" fmla="*/ 20 w 400"/>
                  <a:gd name="T21" fmla="*/ 216 h 400"/>
                  <a:gd name="T22" fmla="*/ 59 w 400"/>
                  <a:gd name="T23" fmla="*/ 200 h 400"/>
                  <a:gd name="T24" fmla="*/ 216 w 400"/>
                  <a:gd name="T25" fmla="*/ 40 h 400"/>
                  <a:gd name="T26" fmla="*/ 200 w 400"/>
                  <a:gd name="T27" fmla="*/ 0 h 400"/>
                  <a:gd name="T28" fmla="*/ 184 w 400"/>
                  <a:gd name="T29" fmla="*/ 40 h 400"/>
                  <a:gd name="T30" fmla="*/ 200 w 400"/>
                  <a:gd name="T31" fmla="*/ 340 h 400"/>
                  <a:gd name="T32" fmla="*/ 184 w 400"/>
                  <a:gd name="T33" fmla="*/ 380 h 400"/>
                  <a:gd name="T34" fmla="*/ 216 w 400"/>
                  <a:gd name="T35" fmla="*/ 380 h 400"/>
                  <a:gd name="T36" fmla="*/ 200 w 400"/>
                  <a:gd name="T37" fmla="*/ 340 h 400"/>
                  <a:gd name="T38" fmla="*/ 350 w 400"/>
                  <a:gd name="T39" fmla="*/ 50 h 400"/>
                  <a:gd name="T40" fmla="*/ 310 w 400"/>
                  <a:gd name="T41" fmla="*/ 67 h 400"/>
                  <a:gd name="T42" fmla="*/ 333 w 400"/>
                  <a:gd name="T43" fmla="*/ 89 h 400"/>
                  <a:gd name="T44" fmla="*/ 66 w 400"/>
                  <a:gd name="T45" fmla="*/ 311 h 400"/>
                  <a:gd name="T46" fmla="*/ 50 w 400"/>
                  <a:gd name="T47" fmla="*/ 350 h 400"/>
                  <a:gd name="T48" fmla="*/ 89 w 400"/>
                  <a:gd name="T49" fmla="*/ 333 h 400"/>
                  <a:gd name="T50" fmla="*/ 66 w 400"/>
                  <a:gd name="T51" fmla="*/ 311 h 400"/>
                  <a:gd name="T52" fmla="*/ 50 w 400"/>
                  <a:gd name="T53" fmla="*/ 50 h 400"/>
                  <a:gd name="T54" fmla="*/ 66 w 400"/>
                  <a:gd name="T55" fmla="*/ 89 h 400"/>
                  <a:gd name="T56" fmla="*/ 89 w 400"/>
                  <a:gd name="T57" fmla="*/ 67 h 400"/>
                  <a:gd name="T58" fmla="*/ 310 w 400"/>
                  <a:gd name="T59" fmla="*/ 333 h 400"/>
                  <a:gd name="T60" fmla="*/ 350 w 400"/>
                  <a:gd name="T61" fmla="*/ 350 h 400"/>
                  <a:gd name="T62" fmla="*/ 333 w 400"/>
                  <a:gd name="T63" fmla="*/ 311 h 400"/>
                  <a:gd name="T64" fmla="*/ 310 w 400"/>
                  <a:gd name="T65" fmla="*/ 33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0" h="400">
                    <a:moveTo>
                      <a:pt x="380" y="184"/>
                    </a:moveTo>
                    <a:cubicBezTo>
                      <a:pt x="376" y="184"/>
                      <a:pt x="364" y="184"/>
                      <a:pt x="360" y="184"/>
                    </a:cubicBezTo>
                    <a:cubicBezTo>
                      <a:pt x="349" y="184"/>
                      <a:pt x="340" y="191"/>
                      <a:pt x="340" y="200"/>
                    </a:cubicBezTo>
                    <a:cubicBezTo>
                      <a:pt x="340" y="209"/>
                      <a:pt x="349" y="216"/>
                      <a:pt x="360" y="216"/>
                    </a:cubicBezTo>
                    <a:cubicBezTo>
                      <a:pt x="364" y="216"/>
                      <a:pt x="376" y="216"/>
                      <a:pt x="380" y="216"/>
                    </a:cubicBezTo>
                    <a:cubicBezTo>
                      <a:pt x="391" y="216"/>
                      <a:pt x="400" y="209"/>
                      <a:pt x="400" y="200"/>
                    </a:cubicBezTo>
                    <a:cubicBezTo>
                      <a:pt x="400" y="191"/>
                      <a:pt x="391" y="184"/>
                      <a:pt x="380" y="184"/>
                    </a:cubicBezTo>
                    <a:close/>
                    <a:moveTo>
                      <a:pt x="200" y="90"/>
                    </a:moveTo>
                    <a:cubicBezTo>
                      <a:pt x="139" y="90"/>
                      <a:pt x="90" y="139"/>
                      <a:pt x="90" y="200"/>
                    </a:cubicBezTo>
                    <a:cubicBezTo>
                      <a:pt x="90" y="261"/>
                      <a:pt x="139" y="310"/>
                      <a:pt x="200" y="310"/>
                    </a:cubicBezTo>
                    <a:cubicBezTo>
                      <a:pt x="261" y="310"/>
                      <a:pt x="310" y="261"/>
                      <a:pt x="310" y="200"/>
                    </a:cubicBezTo>
                    <a:cubicBezTo>
                      <a:pt x="310" y="139"/>
                      <a:pt x="261" y="90"/>
                      <a:pt x="200" y="90"/>
                    </a:cubicBezTo>
                    <a:close/>
                    <a:moveTo>
                      <a:pt x="200" y="280"/>
                    </a:moveTo>
                    <a:cubicBezTo>
                      <a:pt x="156" y="280"/>
                      <a:pt x="120" y="244"/>
                      <a:pt x="120" y="200"/>
                    </a:cubicBezTo>
                    <a:cubicBezTo>
                      <a:pt x="120" y="156"/>
                      <a:pt x="156" y="120"/>
                      <a:pt x="200" y="120"/>
                    </a:cubicBezTo>
                    <a:cubicBezTo>
                      <a:pt x="244" y="120"/>
                      <a:pt x="280" y="156"/>
                      <a:pt x="280" y="200"/>
                    </a:cubicBezTo>
                    <a:cubicBezTo>
                      <a:pt x="280" y="244"/>
                      <a:pt x="244" y="280"/>
                      <a:pt x="200" y="280"/>
                    </a:cubicBezTo>
                    <a:close/>
                    <a:moveTo>
                      <a:pt x="59" y="200"/>
                    </a:moveTo>
                    <a:cubicBezTo>
                      <a:pt x="59" y="191"/>
                      <a:pt x="51" y="184"/>
                      <a:pt x="40" y="184"/>
                    </a:cubicBezTo>
                    <a:cubicBezTo>
                      <a:pt x="36" y="184"/>
                      <a:pt x="23" y="184"/>
                      <a:pt x="20" y="184"/>
                    </a:cubicBezTo>
                    <a:cubicBezTo>
                      <a:pt x="9" y="184"/>
                      <a:pt x="0" y="191"/>
                      <a:pt x="0" y="200"/>
                    </a:cubicBezTo>
                    <a:cubicBezTo>
                      <a:pt x="0" y="209"/>
                      <a:pt x="9" y="216"/>
                      <a:pt x="20" y="216"/>
                    </a:cubicBezTo>
                    <a:cubicBezTo>
                      <a:pt x="23" y="216"/>
                      <a:pt x="36" y="216"/>
                      <a:pt x="40" y="216"/>
                    </a:cubicBezTo>
                    <a:cubicBezTo>
                      <a:pt x="51" y="216"/>
                      <a:pt x="59" y="209"/>
                      <a:pt x="59" y="200"/>
                    </a:cubicBezTo>
                    <a:close/>
                    <a:moveTo>
                      <a:pt x="200" y="60"/>
                    </a:moveTo>
                    <a:cubicBezTo>
                      <a:pt x="209" y="60"/>
                      <a:pt x="216" y="51"/>
                      <a:pt x="216" y="40"/>
                    </a:cubicBezTo>
                    <a:cubicBezTo>
                      <a:pt x="216" y="36"/>
                      <a:pt x="216" y="24"/>
                      <a:pt x="216" y="20"/>
                    </a:cubicBezTo>
                    <a:cubicBezTo>
                      <a:pt x="216" y="9"/>
                      <a:pt x="209" y="0"/>
                      <a:pt x="200" y="0"/>
                    </a:cubicBezTo>
                    <a:cubicBezTo>
                      <a:pt x="191" y="0"/>
                      <a:pt x="184" y="9"/>
                      <a:pt x="184" y="20"/>
                    </a:cubicBezTo>
                    <a:cubicBezTo>
                      <a:pt x="184" y="24"/>
                      <a:pt x="184" y="36"/>
                      <a:pt x="184" y="40"/>
                    </a:cubicBezTo>
                    <a:cubicBezTo>
                      <a:pt x="184" y="51"/>
                      <a:pt x="191" y="60"/>
                      <a:pt x="200" y="60"/>
                    </a:cubicBezTo>
                    <a:close/>
                    <a:moveTo>
                      <a:pt x="200" y="340"/>
                    </a:moveTo>
                    <a:cubicBezTo>
                      <a:pt x="191" y="340"/>
                      <a:pt x="184" y="349"/>
                      <a:pt x="184" y="360"/>
                    </a:cubicBezTo>
                    <a:cubicBezTo>
                      <a:pt x="184" y="364"/>
                      <a:pt x="184" y="376"/>
                      <a:pt x="184" y="380"/>
                    </a:cubicBezTo>
                    <a:cubicBezTo>
                      <a:pt x="184" y="391"/>
                      <a:pt x="191" y="400"/>
                      <a:pt x="200" y="400"/>
                    </a:cubicBezTo>
                    <a:cubicBezTo>
                      <a:pt x="209" y="400"/>
                      <a:pt x="216" y="391"/>
                      <a:pt x="216" y="380"/>
                    </a:cubicBezTo>
                    <a:cubicBezTo>
                      <a:pt x="216" y="376"/>
                      <a:pt x="216" y="364"/>
                      <a:pt x="216" y="360"/>
                    </a:cubicBezTo>
                    <a:cubicBezTo>
                      <a:pt x="216" y="349"/>
                      <a:pt x="209" y="340"/>
                      <a:pt x="200" y="340"/>
                    </a:cubicBezTo>
                    <a:close/>
                    <a:moveTo>
                      <a:pt x="347" y="75"/>
                    </a:moveTo>
                    <a:cubicBezTo>
                      <a:pt x="355" y="67"/>
                      <a:pt x="356" y="56"/>
                      <a:pt x="350" y="50"/>
                    </a:cubicBezTo>
                    <a:cubicBezTo>
                      <a:pt x="344" y="44"/>
                      <a:pt x="332" y="45"/>
                      <a:pt x="324" y="53"/>
                    </a:cubicBezTo>
                    <a:cubicBezTo>
                      <a:pt x="322" y="55"/>
                      <a:pt x="313" y="64"/>
                      <a:pt x="310" y="67"/>
                    </a:cubicBezTo>
                    <a:cubicBezTo>
                      <a:pt x="303" y="74"/>
                      <a:pt x="301" y="86"/>
                      <a:pt x="308" y="92"/>
                    </a:cubicBezTo>
                    <a:cubicBezTo>
                      <a:pt x="314" y="98"/>
                      <a:pt x="325" y="97"/>
                      <a:pt x="333" y="89"/>
                    </a:cubicBezTo>
                    <a:cubicBezTo>
                      <a:pt x="335" y="87"/>
                      <a:pt x="345" y="77"/>
                      <a:pt x="347" y="75"/>
                    </a:cubicBezTo>
                    <a:close/>
                    <a:moveTo>
                      <a:pt x="66" y="311"/>
                    </a:moveTo>
                    <a:cubicBezTo>
                      <a:pt x="64" y="313"/>
                      <a:pt x="55" y="322"/>
                      <a:pt x="52" y="325"/>
                    </a:cubicBezTo>
                    <a:cubicBezTo>
                      <a:pt x="45" y="332"/>
                      <a:pt x="43" y="344"/>
                      <a:pt x="50" y="350"/>
                    </a:cubicBezTo>
                    <a:cubicBezTo>
                      <a:pt x="56" y="356"/>
                      <a:pt x="67" y="355"/>
                      <a:pt x="75" y="347"/>
                    </a:cubicBezTo>
                    <a:cubicBezTo>
                      <a:pt x="77" y="345"/>
                      <a:pt x="87" y="335"/>
                      <a:pt x="89" y="333"/>
                    </a:cubicBezTo>
                    <a:cubicBezTo>
                      <a:pt x="97" y="325"/>
                      <a:pt x="98" y="314"/>
                      <a:pt x="92" y="308"/>
                    </a:cubicBezTo>
                    <a:cubicBezTo>
                      <a:pt x="86" y="302"/>
                      <a:pt x="74" y="303"/>
                      <a:pt x="66" y="311"/>
                    </a:cubicBezTo>
                    <a:close/>
                    <a:moveTo>
                      <a:pt x="75" y="53"/>
                    </a:moveTo>
                    <a:cubicBezTo>
                      <a:pt x="67" y="45"/>
                      <a:pt x="56" y="44"/>
                      <a:pt x="50" y="50"/>
                    </a:cubicBezTo>
                    <a:cubicBezTo>
                      <a:pt x="43" y="56"/>
                      <a:pt x="45" y="67"/>
                      <a:pt x="52" y="75"/>
                    </a:cubicBezTo>
                    <a:cubicBezTo>
                      <a:pt x="55" y="77"/>
                      <a:pt x="64" y="87"/>
                      <a:pt x="66" y="89"/>
                    </a:cubicBezTo>
                    <a:cubicBezTo>
                      <a:pt x="74" y="97"/>
                      <a:pt x="86" y="98"/>
                      <a:pt x="92" y="92"/>
                    </a:cubicBezTo>
                    <a:cubicBezTo>
                      <a:pt x="98" y="86"/>
                      <a:pt x="97" y="74"/>
                      <a:pt x="89" y="67"/>
                    </a:cubicBezTo>
                    <a:cubicBezTo>
                      <a:pt x="87" y="64"/>
                      <a:pt x="77" y="55"/>
                      <a:pt x="75" y="53"/>
                    </a:cubicBezTo>
                    <a:close/>
                    <a:moveTo>
                      <a:pt x="310" y="333"/>
                    </a:moveTo>
                    <a:cubicBezTo>
                      <a:pt x="313" y="335"/>
                      <a:pt x="322" y="345"/>
                      <a:pt x="324" y="347"/>
                    </a:cubicBezTo>
                    <a:cubicBezTo>
                      <a:pt x="332" y="355"/>
                      <a:pt x="344" y="356"/>
                      <a:pt x="350" y="350"/>
                    </a:cubicBezTo>
                    <a:cubicBezTo>
                      <a:pt x="356" y="344"/>
                      <a:pt x="355" y="332"/>
                      <a:pt x="347" y="325"/>
                    </a:cubicBezTo>
                    <a:cubicBezTo>
                      <a:pt x="345" y="322"/>
                      <a:pt x="335" y="313"/>
                      <a:pt x="333" y="311"/>
                    </a:cubicBezTo>
                    <a:cubicBezTo>
                      <a:pt x="325" y="303"/>
                      <a:pt x="314" y="302"/>
                      <a:pt x="308" y="308"/>
                    </a:cubicBezTo>
                    <a:cubicBezTo>
                      <a:pt x="301" y="314"/>
                      <a:pt x="303" y="325"/>
                      <a:pt x="310" y="333"/>
                    </a:cubicBezTo>
                    <a:close/>
                  </a:path>
                </a:pathLst>
              </a:custGeom>
              <a:solidFill>
                <a:schemeClr val="bg1"/>
              </a:solidFill>
              <a:ln>
                <a:noFill/>
              </a:ln>
            </p:spPr>
            <p:txBody>
              <a:bodyPr vert="horz" wrap="square" lIns="67389" tIns="33695" rIns="67389" bIns="33695" numCol="1" anchor="t" anchorCtr="0" compatLnSpc="1">
                <a:prstTxWarp prst="textNoShape">
                  <a:avLst/>
                </a:prstTxWarp>
              </a:bodyPr>
              <a:lstStyle/>
              <a:p>
                <a:endParaRPr lang="en-US" dirty="0"/>
              </a:p>
            </p:txBody>
          </p:sp>
          <p:sp>
            <p:nvSpPr>
              <p:cNvPr id="44" name="Freeform 21">
                <a:extLst>
                  <a:ext uri="{FF2B5EF4-FFF2-40B4-BE49-F238E27FC236}">
                    <a16:creationId xmlns:a16="http://schemas.microsoft.com/office/drawing/2014/main" id="{E3811230-6C38-411C-9340-6EFFD125AFCF}"/>
                  </a:ext>
                </a:extLst>
              </p:cNvPr>
              <p:cNvSpPr>
                <a:spLocks noEditPoints="1"/>
              </p:cNvSpPr>
              <p:nvPr/>
            </p:nvSpPr>
            <p:spPr bwMode="auto">
              <a:xfrm>
                <a:off x="4312767" y="2038263"/>
                <a:ext cx="345497" cy="343959"/>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bg1"/>
              </a:solidFill>
              <a:ln>
                <a:noFill/>
              </a:ln>
            </p:spPr>
            <p:txBody>
              <a:bodyPr vert="horz" wrap="square" lIns="67389" tIns="33695" rIns="67389" bIns="33695" numCol="1" anchor="t" anchorCtr="0" compatLnSpc="1">
                <a:prstTxWarp prst="textNoShape">
                  <a:avLst/>
                </a:prstTxWarp>
              </a:bodyPr>
              <a:lstStyle/>
              <a:p>
                <a:endParaRPr lang="en-US" dirty="0"/>
              </a:p>
            </p:txBody>
          </p:sp>
        </p:grpSp>
      </p:grpSp>
      <p:grpSp>
        <p:nvGrpSpPr>
          <p:cNvPr id="45" name="Group 52">
            <a:extLst>
              <a:ext uri="{FF2B5EF4-FFF2-40B4-BE49-F238E27FC236}">
                <a16:creationId xmlns:a16="http://schemas.microsoft.com/office/drawing/2014/main" id="{1D0AC44F-AB82-40D9-A895-D15394D9C159}"/>
              </a:ext>
            </a:extLst>
          </p:cNvPr>
          <p:cNvGrpSpPr/>
          <p:nvPr/>
        </p:nvGrpSpPr>
        <p:grpSpPr>
          <a:xfrm>
            <a:off x="2711152" y="2385516"/>
            <a:ext cx="877484" cy="575213"/>
            <a:chOff x="3672114" y="2961703"/>
            <a:chExt cx="1188615" cy="782652"/>
          </a:xfrm>
        </p:grpSpPr>
        <p:cxnSp>
          <p:nvCxnSpPr>
            <p:cNvPr id="46" name="Straight Connector 45">
              <a:extLst>
                <a:ext uri="{FF2B5EF4-FFF2-40B4-BE49-F238E27FC236}">
                  <a16:creationId xmlns:a16="http://schemas.microsoft.com/office/drawing/2014/main" id="{2F45D5FF-B5FE-4F88-B2CB-AD5772C54DC9}"/>
                </a:ext>
              </a:extLst>
            </p:cNvPr>
            <p:cNvCxnSpPr/>
            <p:nvPr/>
          </p:nvCxnSpPr>
          <p:spPr>
            <a:xfrm flipH="1">
              <a:off x="4412341" y="2961703"/>
              <a:ext cx="448388" cy="773992"/>
            </a:xfrm>
            <a:prstGeom prst="line">
              <a:avLst/>
            </a:prstGeom>
            <a:ln w="9525">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51">
              <a:extLst>
                <a:ext uri="{FF2B5EF4-FFF2-40B4-BE49-F238E27FC236}">
                  <a16:creationId xmlns:a16="http://schemas.microsoft.com/office/drawing/2014/main" id="{AE974A51-1F1A-421F-8801-11188AE4840C}"/>
                </a:ext>
              </a:extLst>
            </p:cNvPr>
            <p:cNvCxnSpPr/>
            <p:nvPr/>
          </p:nvCxnSpPr>
          <p:spPr>
            <a:xfrm flipH="1">
              <a:off x="3672114" y="3744355"/>
              <a:ext cx="740227" cy="0"/>
            </a:xfrm>
            <a:prstGeom prst="line">
              <a:avLst/>
            </a:prstGeom>
            <a:ln w="9525">
              <a:solidFill>
                <a:schemeClr val="accent2">
                  <a:lumMod val="75000"/>
                </a:schemeClr>
              </a:solidFill>
              <a:tailEnd type="oval" w="lg" len="lg"/>
            </a:ln>
          </p:spPr>
          <p:style>
            <a:lnRef idx="1">
              <a:schemeClr val="accent1"/>
            </a:lnRef>
            <a:fillRef idx="0">
              <a:schemeClr val="accent1"/>
            </a:fillRef>
            <a:effectRef idx="0">
              <a:schemeClr val="accent1"/>
            </a:effectRef>
            <a:fontRef idx="minor">
              <a:schemeClr val="tx1"/>
            </a:fontRef>
          </p:style>
        </p:cxnSp>
      </p:grpSp>
      <p:grpSp>
        <p:nvGrpSpPr>
          <p:cNvPr id="48" name="Group 53">
            <a:extLst>
              <a:ext uri="{FF2B5EF4-FFF2-40B4-BE49-F238E27FC236}">
                <a16:creationId xmlns:a16="http://schemas.microsoft.com/office/drawing/2014/main" id="{062B00E9-0A94-4BFE-96C2-CC8D91B64DBD}"/>
              </a:ext>
            </a:extLst>
          </p:cNvPr>
          <p:cNvGrpSpPr/>
          <p:nvPr/>
        </p:nvGrpSpPr>
        <p:grpSpPr>
          <a:xfrm flipH="1">
            <a:off x="5425834" y="2385516"/>
            <a:ext cx="877484" cy="575213"/>
            <a:chOff x="3672114" y="2961703"/>
            <a:chExt cx="1188615" cy="782652"/>
          </a:xfrm>
        </p:grpSpPr>
        <p:cxnSp>
          <p:nvCxnSpPr>
            <p:cNvPr id="49" name="Straight Connector 54">
              <a:extLst>
                <a:ext uri="{FF2B5EF4-FFF2-40B4-BE49-F238E27FC236}">
                  <a16:creationId xmlns:a16="http://schemas.microsoft.com/office/drawing/2014/main" id="{3DE46A98-7BBE-4943-A8D7-77B5BCDF2788}"/>
                </a:ext>
              </a:extLst>
            </p:cNvPr>
            <p:cNvCxnSpPr/>
            <p:nvPr/>
          </p:nvCxnSpPr>
          <p:spPr>
            <a:xfrm flipH="1">
              <a:off x="4412341" y="2961703"/>
              <a:ext cx="448388" cy="773992"/>
            </a:xfrm>
            <a:prstGeom prst="line">
              <a:avLst/>
            </a:prstGeom>
            <a:ln w="9525">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55">
              <a:extLst>
                <a:ext uri="{FF2B5EF4-FFF2-40B4-BE49-F238E27FC236}">
                  <a16:creationId xmlns:a16="http://schemas.microsoft.com/office/drawing/2014/main" id="{E5DCBA61-9F70-4D9C-B5A7-0D8D564A71F6}"/>
                </a:ext>
              </a:extLst>
            </p:cNvPr>
            <p:cNvCxnSpPr/>
            <p:nvPr/>
          </p:nvCxnSpPr>
          <p:spPr>
            <a:xfrm flipH="1">
              <a:off x="3672114" y="3744355"/>
              <a:ext cx="740227" cy="0"/>
            </a:xfrm>
            <a:prstGeom prst="line">
              <a:avLst/>
            </a:prstGeom>
            <a:ln w="9525">
              <a:solidFill>
                <a:schemeClr val="accent2">
                  <a:lumMod val="75000"/>
                </a:schemeClr>
              </a:solidFill>
              <a:tailEnd type="oval" w="lg" len="lg"/>
            </a:ln>
          </p:spPr>
          <p:style>
            <a:lnRef idx="1">
              <a:schemeClr val="accent1"/>
            </a:lnRef>
            <a:fillRef idx="0">
              <a:schemeClr val="accent1"/>
            </a:fillRef>
            <a:effectRef idx="0">
              <a:schemeClr val="accent1"/>
            </a:effectRef>
            <a:fontRef idx="minor">
              <a:schemeClr val="tx1"/>
            </a:fontRef>
          </p:style>
        </p:cxnSp>
      </p:grpSp>
      <p:grpSp>
        <p:nvGrpSpPr>
          <p:cNvPr id="51" name="Group 56">
            <a:extLst>
              <a:ext uri="{FF2B5EF4-FFF2-40B4-BE49-F238E27FC236}">
                <a16:creationId xmlns:a16="http://schemas.microsoft.com/office/drawing/2014/main" id="{2369FA39-86E8-41CF-A0B6-3BE287B6FA88}"/>
              </a:ext>
            </a:extLst>
          </p:cNvPr>
          <p:cNvGrpSpPr/>
          <p:nvPr/>
        </p:nvGrpSpPr>
        <p:grpSpPr>
          <a:xfrm flipH="1">
            <a:off x="4810269" y="3127399"/>
            <a:ext cx="877484" cy="575213"/>
            <a:chOff x="3672114" y="2961703"/>
            <a:chExt cx="1188615" cy="782652"/>
          </a:xfrm>
        </p:grpSpPr>
        <p:cxnSp>
          <p:nvCxnSpPr>
            <p:cNvPr id="52" name="Straight Connector 57">
              <a:extLst>
                <a:ext uri="{FF2B5EF4-FFF2-40B4-BE49-F238E27FC236}">
                  <a16:creationId xmlns:a16="http://schemas.microsoft.com/office/drawing/2014/main" id="{6BA6322A-CCC9-423D-B851-69CD38F59857}"/>
                </a:ext>
              </a:extLst>
            </p:cNvPr>
            <p:cNvCxnSpPr/>
            <p:nvPr/>
          </p:nvCxnSpPr>
          <p:spPr>
            <a:xfrm flipH="1">
              <a:off x="4412341" y="2961703"/>
              <a:ext cx="448388" cy="773992"/>
            </a:xfrm>
            <a:prstGeom prst="line">
              <a:avLst/>
            </a:prstGeom>
            <a:ln w="9525">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8">
              <a:extLst>
                <a:ext uri="{FF2B5EF4-FFF2-40B4-BE49-F238E27FC236}">
                  <a16:creationId xmlns:a16="http://schemas.microsoft.com/office/drawing/2014/main" id="{2F04AE4A-B15B-4F52-824C-87697631BB24}"/>
                </a:ext>
              </a:extLst>
            </p:cNvPr>
            <p:cNvCxnSpPr/>
            <p:nvPr/>
          </p:nvCxnSpPr>
          <p:spPr>
            <a:xfrm flipH="1">
              <a:off x="3672114" y="3744355"/>
              <a:ext cx="740227" cy="0"/>
            </a:xfrm>
            <a:prstGeom prst="line">
              <a:avLst/>
            </a:prstGeom>
            <a:ln w="9525">
              <a:solidFill>
                <a:schemeClr val="accent2">
                  <a:lumMod val="75000"/>
                </a:schemeClr>
              </a:solidFill>
              <a:tailEnd type="oval" w="lg" len="lg"/>
            </a:ln>
          </p:spPr>
          <p:style>
            <a:lnRef idx="1">
              <a:schemeClr val="accent1"/>
            </a:lnRef>
            <a:fillRef idx="0">
              <a:schemeClr val="accent1"/>
            </a:fillRef>
            <a:effectRef idx="0">
              <a:schemeClr val="accent1"/>
            </a:effectRef>
            <a:fontRef idx="minor">
              <a:schemeClr val="tx1"/>
            </a:fontRef>
          </p:style>
        </p:cxnSp>
      </p:grpSp>
      <p:grpSp>
        <p:nvGrpSpPr>
          <p:cNvPr id="54" name="Group 59">
            <a:extLst>
              <a:ext uri="{FF2B5EF4-FFF2-40B4-BE49-F238E27FC236}">
                <a16:creationId xmlns:a16="http://schemas.microsoft.com/office/drawing/2014/main" id="{2C393ABB-DCE5-4A24-A565-1F94391325A7}"/>
              </a:ext>
            </a:extLst>
          </p:cNvPr>
          <p:cNvGrpSpPr/>
          <p:nvPr/>
        </p:nvGrpSpPr>
        <p:grpSpPr>
          <a:xfrm flipV="1">
            <a:off x="3844753" y="3681277"/>
            <a:ext cx="355546" cy="253700"/>
            <a:chOff x="3672114" y="2961703"/>
            <a:chExt cx="1188615" cy="782652"/>
          </a:xfrm>
        </p:grpSpPr>
        <p:cxnSp>
          <p:nvCxnSpPr>
            <p:cNvPr id="55" name="Straight Connector 60">
              <a:extLst>
                <a:ext uri="{FF2B5EF4-FFF2-40B4-BE49-F238E27FC236}">
                  <a16:creationId xmlns:a16="http://schemas.microsoft.com/office/drawing/2014/main" id="{C5F441C2-C5C9-48C8-A3E8-2B6B21072DDA}"/>
                </a:ext>
              </a:extLst>
            </p:cNvPr>
            <p:cNvCxnSpPr/>
            <p:nvPr/>
          </p:nvCxnSpPr>
          <p:spPr>
            <a:xfrm flipH="1">
              <a:off x="4412341" y="2961703"/>
              <a:ext cx="448388" cy="773992"/>
            </a:xfrm>
            <a:prstGeom prst="line">
              <a:avLst/>
            </a:prstGeom>
            <a:ln w="9525">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61">
              <a:extLst>
                <a:ext uri="{FF2B5EF4-FFF2-40B4-BE49-F238E27FC236}">
                  <a16:creationId xmlns:a16="http://schemas.microsoft.com/office/drawing/2014/main" id="{7AAA92B3-2DAB-45A7-90FC-5CEF384EEB23}"/>
                </a:ext>
              </a:extLst>
            </p:cNvPr>
            <p:cNvCxnSpPr/>
            <p:nvPr/>
          </p:nvCxnSpPr>
          <p:spPr>
            <a:xfrm flipH="1">
              <a:off x="3672114" y="3744355"/>
              <a:ext cx="740227" cy="0"/>
            </a:xfrm>
            <a:prstGeom prst="line">
              <a:avLst/>
            </a:prstGeom>
            <a:ln w="9525">
              <a:solidFill>
                <a:schemeClr val="accent2">
                  <a:lumMod val="75000"/>
                </a:schemeClr>
              </a:solidFill>
              <a:tailEnd type="oval" w="lg" len="lg"/>
            </a:ln>
          </p:spPr>
          <p:style>
            <a:lnRef idx="1">
              <a:schemeClr val="accent1"/>
            </a:lnRef>
            <a:fillRef idx="0">
              <a:schemeClr val="accent1"/>
            </a:fillRef>
            <a:effectRef idx="0">
              <a:schemeClr val="accent1"/>
            </a:effectRef>
            <a:fontRef idx="minor">
              <a:schemeClr val="tx1"/>
            </a:fontRef>
          </p:style>
        </p:cxnSp>
      </p:grpSp>
      <p:sp>
        <p:nvSpPr>
          <p:cNvPr id="57" name="TextBox 24">
            <a:extLst>
              <a:ext uri="{FF2B5EF4-FFF2-40B4-BE49-F238E27FC236}">
                <a16:creationId xmlns:a16="http://schemas.microsoft.com/office/drawing/2014/main" id="{22F6B524-9DFD-4D19-8694-6A8A619499DA}"/>
              </a:ext>
            </a:extLst>
          </p:cNvPr>
          <p:cNvSpPr txBox="1"/>
          <p:nvPr/>
        </p:nvSpPr>
        <p:spPr>
          <a:xfrm>
            <a:off x="5826029" y="3559193"/>
            <a:ext cx="1385798" cy="279966"/>
          </a:xfrm>
          <a:prstGeom prst="rect">
            <a:avLst/>
          </a:prstGeom>
          <a:noFill/>
        </p:spPr>
        <p:txBody>
          <a:bodyPr wrap="none" lIns="63898" tIns="31949" rIns="63898" bIns="31949" rtlCol="0">
            <a:spAutoFit/>
          </a:bodyPr>
          <a:lstStyle/>
          <a:p>
            <a:r>
              <a:rPr lang="zh-CN" altLang="en-US" sz="1400" dirty="0">
                <a:solidFill>
                  <a:schemeClr val="accent2">
                    <a:lumMod val="50000"/>
                  </a:schemeClr>
                </a:solidFill>
                <a:latin typeface="微软雅黑" panose="020B0503020204020204" pitchFamily="34" charset="-122"/>
                <a:ea typeface="微软雅黑" panose="020B0503020204020204" pitchFamily="34" charset="-122"/>
              </a:rPr>
              <a:t>信息技术的发展</a:t>
            </a:r>
          </a:p>
        </p:txBody>
      </p:sp>
      <p:sp>
        <p:nvSpPr>
          <p:cNvPr id="58" name="TextBox 24">
            <a:extLst>
              <a:ext uri="{FF2B5EF4-FFF2-40B4-BE49-F238E27FC236}">
                <a16:creationId xmlns:a16="http://schemas.microsoft.com/office/drawing/2014/main" id="{7B458B10-D410-4D58-887F-F8A0FD2B715A}"/>
              </a:ext>
            </a:extLst>
          </p:cNvPr>
          <p:cNvSpPr txBox="1"/>
          <p:nvPr/>
        </p:nvSpPr>
        <p:spPr>
          <a:xfrm>
            <a:off x="6417699" y="2821158"/>
            <a:ext cx="1385798" cy="279966"/>
          </a:xfrm>
          <a:prstGeom prst="rect">
            <a:avLst/>
          </a:prstGeom>
          <a:noFill/>
        </p:spPr>
        <p:txBody>
          <a:bodyPr wrap="none" lIns="63898" tIns="31949" rIns="63898" bIns="31949" rtlCol="0">
            <a:spAutoFit/>
          </a:bodyPr>
          <a:lstStyle/>
          <a:p>
            <a:r>
              <a:rPr lang="zh-CN" altLang="en-US" sz="1400" dirty="0">
                <a:solidFill>
                  <a:schemeClr val="accent2">
                    <a:lumMod val="50000"/>
                  </a:schemeClr>
                </a:solidFill>
                <a:latin typeface="微软雅黑" panose="020B0503020204020204" pitchFamily="34" charset="-122"/>
                <a:ea typeface="微软雅黑" panose="020B0503020204020204" pitchFamily="34" charset="-122"/>
              </a:rPr>
              <a:t>企业的根本转变</a:t>
            </a:r>
          </a:p>
        </p:txBody>
      </p:sp>
      <p:sp>
        <p:nvSpPr>
          <p:cNvPr id="59" name="TextBox 24">
            <a:extLst>
              <a:ext uri="{FF2B5EF4-FFF2-40B4-BE49-F238E27FC236}">
                <a16:creationId xmlns:a16="http://schemas.microsoft.com/office/drawing/2014/main" id="{09C01CD8-620C-4B21-A72E-940192F7031C}"/>
              </a:ext>
            </a:extLst>
          </p:cNvPr>
          <p:cNvSpPr txBox="1"/>
          <p:nvPr/>
        </p:nvSpPr>
        <p:spPr>
          <a:xfrm>
            <a:off x="1280630" y="2820746"/>
            <a:ext cx="1385798" cy="279966"/>
          </a:xfrm>
          <a:prstGeom prst="rect">
            <a:avLst/>
          </a:prstGeom>
          <a:noFill/>
        </p:spPr>
        <p:txBody>
          <a:bodyPr wrap="none" lIns="63898" tIns="31949" rIns="63898" bIns="31949" rtlCol="0">
            <a:spAutoFit/>
          </a:bodyPr>
          <a:lstStyle/>
          <a:p>
            <a:r>
              <a:rPr lang="zh-CN" altLang="en-US" sz="1400" dirty="0">
                <a:solidFill>
                  <a:schemeClr val="accent2">
                    <a:lumMod val="50000"/>
                  </a:schemeClr>
                </a:solidFill>
                <a:latin typeface="微软雅黑" panose="020B0503020204020204" pitchFamily="34" charset="-122"/>
                <a:ea typeface="微软雅黑" panose="020B0503020204020204" pitchFamily="34" charset="-122"/>
              </a:rPr>
              <a:t>信息经济的崛起</a:t>
            </a:r>
          </a:p>
        </p:txBody>
      </p:sp>
      <p:sp>
        <p:nvSpPr>
          <p:cNvPr id="60" name="TextBox 24">
            <a:extLst>
              <a:ext uri="{FF2B5EF4-FFF2-40B4-BE49-F238E27FC236}">
                <a16:creationId xmlns:a16="http://schemas.microsoft.com/office/drawing/2014/main" id="{6060DBB8-EA5E-4C9D-894A-C7BB99B15877}"/>
              </a:ext>
            </a:extLst>
          </p:cNvPr>
          <p:cNvSpPr txBox="1"/>
          <p:nvPr/>
        </p:nvSpPr>
        <p:spPr>
          <a:xfrm>
            <a:off x="2292897" y="3556264"/>
            <a:ext cx="1385798" cy="279966"/>
          </a:xfrm>
          <a:prstGeom prst="rect">
            <a:avLst/>
          </a:prstGeom>
          <a:noFill/>
        </p:spPr>
        <p:txBody>
          <a:bodyPr wrap="none" lIns="63898" tIns="31949" rIns="63898" bIns="31949" rtlCol="0">
            <a:spAutoFit/>
          </a:bodyPr>
          <a:lstStyle/>
          <a:p>
            <a:pPr algn="r"/>
            <a:r>
              <a:rPr lang="zh-CN" altLang="en-US" sz="1400" dirty="0">
                <a:solidFill>
                  <a:schemeClr val="accent2">
                    <a:lumMod val="50000"/>
                  </a:schemeClr>
                </a:solidFill>
                <a:latin typeface="微软雅黑" panose="020B0503020204020204" pitchFamily="34" charset="-122"/>
                <a:ea typeface="微软雅黑" panose="020B0503020204020204" pitchFamily="34" charset="-122"/>
              </a:rPr>
              <a:t>信息观念的改变</a:t>
            </a:r>
          </a:p>
        </p:txBody>
      </p:sp>
      <p:sp>
        <p:nvSpPr>
          <p:cNvPr id="61" name="矩形 60">
            <a:extLst>
              <a:ext uri="{FF2B5EF4-FFF2-40B4-BE49-F238E27FC236}">
                <a16:creationId xmlns:a16="http://schemas.microsoft.com/office/drawing/2014/main" id="{91E6C6A2-4001-4BFB-BB12-C95AC2A0DD10}"/>
              </a:ext>
            </a:extLst>
          </p:cNvPr>
          <p:cNvSpPr/>
          <p:nvPr/>
        </p:nvSpPr>
        <p:spPr>
          <a:xfrm>
            <a:off x="754158" y="817232"/>
            <a:ext cx="2723823" cy="369332"/>
          </a:xfrm>
          <a:prstGeom prst="rect">
            <a:avLst/>
          </a:prstGeom>
        </p:spPr>
        <p:txBody>
          <a:bodyPr wrap="none">
            <a:spAutoFit/>
          </a:bodyPr>
          <a:lstStyle/>
          <a:p>
            <a:pPr algn="just"/>
            <a:r>
              <a:rPr lang="zh-CN" altLang="en-US" sz="1800" b="1" dirty="0">
                <a:solidFill>
                  <a:srgbClr val="6964A0"/>
                </a:solidFill>
                <a:latin typeface="微软雅黑" panose="020B0503020204020204" pitchFamily="34" charset="-122"/>
                <a:ea typeface="微软雅黑" panose="020B0503020204020204" pitchFamily="34" charset="-122"/>
              </a:rPr>
              <a:t>信息资源管理的产生条件</a:t>
            </a:r>
          </a:p>
        </p:txBody>
      </p:sp>
    </p:spTree>
    <p:extLst>
      <p:ext uri="{BB962C8B-B14F-4D97-AF65-F5344CB8AC3E}">
        <p14:creationId xmlns:p14="http://schemas.microsoft.com/office/powerpoint/2010/main" val="7162660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64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a:t>
            </a:r>
            <a:r>
              <a:rPr lang="en-US" altLang="zh-CN" sz="1800" dirty="0">
                <a:solidFill>
                  <a:prstClr val="black">
                    <a:lumMod val="50000"/>
                    <a:lumOff val="50000"/>
                  </a:prstClr>
                </a:solidFill>
                <a:latin typeface="Impact" panose="020B0806030902050204" pitchFamily="34" charset="0"/>
                <a:ea typeface="微软雅黑"/>
              </a:rPr>
              <a:t>3</a:t>
            </a:r>
            <a:endParaRPr lang="en-US" sz="1800" dirty="0">
              <a:solidFill>
                <a:prstClr val="black">
                  <a:lumMod val="50000"/>
                  <a:lumOff val="50000"/>
                </a:prstClr>
              </a:solidFill>
              <a:latin typeface="Impact" panose="020B0806030902050204" pitchFamily="34" charset="0"/>
              <a:ea typeface="微软雅黑"/>
            </a:endParaRPr>
          </a:p>
        </p:txBody>
      </p:sp>
      <p:sp>
        <p:nvSpPr>
          <p:cNvPr id="13" name="矩形 1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信息资源管理的产生与发展</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8" name="Rectangle 2">
            <a:extLst>
              <a:ext uri="{FF2B5EF4-FFF2-40B4-BE49-F238E27FC236}">
                <a16:creationId xmlns:a16="http://schemas.microsoft.com/office/drawing/2014/main" id="{CE61FB05-9C3B-441F-A465-A294D499D724}"/>
              </a:ext>
            </a:extLst>
          </p:cNvPr>
          <p:cNvSpPr txBox="1">
            <a:spLocks noChangeArrowheads="1"/>
          </p:cNvSpPr>
          <p:nvPr/>
        </p:nvSpPr>
        <p:spPr>
          <a:xfrm>
            <a:off x="675744" y="507799"/>
            <a:ext cx="8001000" cy="3932788"/>
          </a:xfrm>
          <a:prstGeom prst="rect">
            <a:avLst/>
          </a:prstGeom>
        </p:spPr>
        <p:txBody>
          <a:bodyPr vert="horz" lIns="0" tIns="34290" rIns="0" bIns="3429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gn="just"/>
            <a:endParaRPr lang="zh-CN" altLang="en-US" sz="1400" b="1" dirty="0">
              <a:latin typeface="宋体" panose="02010600030101010101" pitchFamily="2" charset="-122"/>
            </a:endParaRPr>
          </a:p>
          <a:p>
            <a:pPr algn="just"/>
            <a:endParaRPr lang="zh-CN" altLang="en-US" sz="1400" b="1" dirty="0">
              <a:latin typeface="宋体" panose="02010600030101010101" pitchFamily="2" charset="-122"/>
            </a:endParaRPr>
          </a:p>
          <a:p>
            <a:pPr algn="just"/>
            <a:r>
              <a:rPr lang="zh-CN" altLang="en-US" sz="3200" b="1" dirty="0">
                <a:latin typeface="宋体" panose="02010600030101010101" pitchFamily="2" charset="-122"/>
              </a:rPr>
              <a:t>政府部门的信息资源管理</a:t>
            </a:r>
            <a:r>
              <a:rPr lang="zh-CN" altLang="en-US" sz="1400" b="1" dirty="0"/>
              <a:t> </a:t>
            </a:r>
          </a:p>
          <a:p>
            <a:pPr algn="just">
              <a:lnSpc>
                <a:spcPct val="150000"/>
              </a:lnSpc>
              <a:buFont typeface="Monotype Sorts" pitchFamily="2" charset="2"/>
              <a:buNone/>
            </a:pPr>
            <a:r>
              <a:rPr lang="zh-CN" altLang="en-US" sz="2000" dirty="0">
                <a:latin typeface="微软雅黑" pitchFamily="34" charset="-122"/>
                <a:ea typeface="微软雅黑" pitchFamily="34" charset="-122"/>
              </a:rPr>
              <a:t>       政府部门的信息资源管理思想有以下几个特点：</a:t>
            </a:r>
          </a:p>
          <a:p>
            <a:pPr algn="just">
              <a:lnSpc>
                <a:spcPct val="150000"/>
              </a:lnSpc>
              <a:buFont typeface="Monotype Sorts" pitchFamily="2" charset="2"/>
              <a:buNone/>
            </a:pPr>
            <a:r>
              <a:rPr lang="zh-CN" altLang="en-US" sz="2000" dirty="0">
                <a:latin typeface="微软雅黑" pitchFamily="34" charset="-122"/>
                <a:ea typeface="微软雅黑" pitchFamily="34" charset="-122"/>
              </a:rPr>
              <a:t>（1）制订信息政策规范信息资源管理活动。 </a:t>
            </a:r>
          </a:p>
          <a:p>
            <a:pPr algn="just">
              <a:lnSpc>
                <a:spcPct val="150000"/>
              </a:lnSpc>
              <a:buFont typeface="Monotype Sorts" pitchFamily="2" charset="2"/>
              <a:buNone/>
            </a:pPr>
            <a:r>
              <a:rPr lang="zh-CN" altLang="en-US" sz="2000" dirty="0">
                <a:latin typeface="微软雅黑" pitchFamily="34" charset="-122"/>
                <a:ea typeface="微软雅黑" pitchFamily="34" charset="-122"/>
              </a:rPr>
              <a:t>（2）赋予信息资源管理权威定义。 </a:t>
            </a:r>
          </a:p>
          <a:p>
            <a:pPr algn="just">
              <a:lnSpc>
                <a:spcPct val="150000"/>
              </a:lnSpc>
              <a:buFont typeface="Monotype Sorts" pitchFamily="2" charset="2"/>
              <a:buNone/>
            </a:pPr>
            <a:r>
              <a:rPr lang="zh-CN" altLang="en-US" sz="2000" dirty="0">
                <a:latin typeface="微软雅黑" pitchFamily="34" charset="-122"/>
                <a:ea typeface="微软雅黑" pitchFamily="34" charset="-122"/>
              </a:rPr>
              <a:t>（3）设置信息资源管理机构和官员。 </a:t>
            </a:r>
          </a:p>
          <a:p>
            <a:pPr algn="just">
              <a:buFont typeface="Monotype Sorts" pitchFamily="2" charset="2"/>
              <a:buNone/>
            </a:pPr>
            <a:endParaRPr lang="zh-CN" altLang="en-US" sz="1400" b="1" dirty="0"/>
          </a:p>
          <a:p>
            <a:pPr>
              <a:buFont typeface="Monotype Sorts" pitchFamily="2" charset="2"/>
              <a:buNone/>
            </a:pPr>
            <a:endParaRPr lang="zh-CN" altLang="en-US" sz="1400" dirty="0"/>
          </a:p>
        </p:txBody>
      </p:sp>
    </p:spTree>
    <p:extLst>
      <p:ext uri="{BB962C8B-B14F-4D97-AF65-F5344CB8AC3E}">
        <p14:creationId xmlns:p14="http://schemas.microsoft.com/office/powerpoint/2010/main" val="31890957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65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a:t>
            </a:r>
            <a:r>
              <a:rPr lang="en-US" altLang="zh-CN" sz="1800" dirty="0">
                <a:solidFill>
                  <a:prstClr val="black">
                    <a:lumMod val="50000"/>
                    <a:lumOff val="50000"/>
                  </a:prstClr>
                </a:solidFill>
                <a:latin typeface="Impact" panose="020B0806030902050204" pitchFamily="34" charset="0"/>
                <a:ea typeface="微软雅黑"/>
              </a:rPr>
              <a:t>3</a:t>
            </a:r>
            <a:endParaRPr lang="en-US" sz="1800" dirty="0">
              <a:solidFill>
                <a:prstClr val="black">
                  <a:lumMod val="50000"/>
                  <a:lumOff val="50000"/>
                </a:prstClr>
              </a:solidFill>
              <a:latin typeface="Impact" panose="020B0806030902050204" pitchFamily="34" charset="0"/>
              <a:ea typeface="微软雅黑"/>
            </a:endParaRPr>
          </a:p>
        </p:txBody>
      </p:sp>
      <p:sp>
        <p:nvSpPr>
          <p:cNvPr id="13" name="矩形 12"/>
          <p:cNvSpPr/>
          <p:nvPr/>
        </p:nvSpPr>
        <p:spPr>
          <a:xfrm>
            <a:off x="1055068" y="283410"/>
            <a:ext cx="3389387"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信息资源管理的产生与发展</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0" name="Rectangle 2">
            <a:extLst>
              <a:ext uri="{FF2B5EF4-FFF2-40B4-BE49-F238E27FC236}">
                <a16:creationId xmlns:a16="http://schemas.microsoft.com/office/drawing/2014/main" id="{21491612-FDB7-4F4C-A945-BFF4894F6C97}"/>
              </a:ext>
            </a:extLst>
          </p:cNvPr>
          <p:cNvSpPr txBox="1">
            <a:spLocks noChangeArrowheads="1"/>
          </p:cNvSpPr>
          <p:nvPr/>
        </p:nvSpPr>
        <p:spPr>
          <a:xfrm>
            <a:off x="609600" y="735460"/>
            <a:ext cx="7994650" cy="3726431"/>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just"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zh-CN" altLang="en-US" sz="3600" b="1" i="0" u="none" strike="noStrike" kern="1200" cap="none" spc="0" normalizeH="0" baseline="0" noProof="0" dirty="0">
              <a:ln>
                <a:noFill/>
              </a:ln>
              <a:solidFill>
                <a:sysClr val="windowText" lastClr="000000"/>
              </a:solidFill>
              <a:effectLst/>
              <a:uLnTx/>
              <a:uFillTx/>
              <a:latin typeface="Calibri"/>
              <a:ea typeface="宋体"/>
              <a:cs typeface="+mn-cs"/>
            </a:endParaRPr>
          </a:p>
          <a:p>
            <a:pPr marL="342900" marR="0" lvl="0" indent="-342900" algn="just" defTabSz="914400" rtl="0" eaLnBrk="1" fontAlgn="auto" latinLnBrk="0" hangingPunct="1">
              <a:lnSpc>
                <a:spcPct val="100000"/>
              </a:lnSpc>
              <a:spcBef>
                <a:spcPct val="20000"/>
              </a:spcBef>
              <a:spcAft>
                <a:spcPts val="0"/>
              </a:spcAft>
              <a:buClrTx/>
              <a:buSzTx/>
              <a:buFont typeface="Monotype Sorts" pitchFamily="2" charset="2"/>
              <a:buNone/>
              <a:tabLst/>
              <a:defRPr/>
            </a:pPr>
            <a:r>
              <a:rPr kumimoji="0" lang="zh-CN" altLang="en-US" sz="2400" b="1" i="0" u="none" strike="noStrike" kern="1200" cap="none" spc="0" normalizeH="0" baseline="0" noProof="0" dirty="0">
                <a:ln>
                  <a:noFill/>
                </a:ln>
                <a:solidFill>
                  <a:sysClr val="windowText" lastClr="000000"/>
                </a:solidFill>
                <a:effectLst/>
                <a:uLnTx/>
                <a:uFillTx/>
                <a:latin typeface="Calibri"/>
                <a:ea typeface="宋体"/>
                <a:cs typeface="+mn-cs"/>
              </a:rPr>
              <a:t>    </a:t>
            </a:r>
            <a:r>
              <a:rPr kumimoji="0" lang="zh-CN" altLang="en-US" sz="2800" b="1" i="0" u="none" strike="noStrike" kern="1200" cap="none" spc="0" normalizeH="0" baseline="0" noProof="0" dirty="0">
                <a:ln>
                  <a:noFill/>
                </a:ln>
                <a:solidFill>
                  <a:sysClr val="windowText" lastClr="000000"/>
                </a:solidFill>
                <a:effectLst/>
                <a:uLnTx/>
                <a:uFillTx/>
                <a:latin typeface="Calibri"/>
                <a:ea typeface="宋体"/>
                <a:cs typeface="+mn-cs"/>
              </a:rPr>
              <a:t>工商领域信息资源管理思想的特点</a:t>
            </a:r>
            <a:r>
              <a:rPr kumimoji="0" lang="zh-CN" altLang="en-US" sz="2400" b="1" i="0" u="none" strike="noStrike" kern="1200" cap="none" spc="0" normalizeH="0" baseline="0" noProof="0" dirty="0">
                <a:ln>
                  <a:noFill/>
                </a:ln>
                <a:solidFill>
                  <a:sysClr val="windowText" lastClr="000000"/>
                </a:solidFill>
                <a:effectLst/>
                <a:uLnTx/>
                <a:uFillTx/>
                <a:latin typeface="Calibri"/>
                <a:ea typeface="宋体"/>
                <a:cs typeface="+mn-cs"/>
              </a:rPr>
              <a:t>：</a:t>
            </a:r>
          </a:p>
          <a:p>
            <a:pPr marL="342900" marR="0" lvl="0" indent="-342900" algn="just" defTabSz="914400" rtl="0" eaLnBrk="1" fontAlgn="auto" latinLnBrk="0" hangingPunct="1">
              <a:lnSpc>
                <a:spcPct val="150000"/>
              </a:lnSpc>
              <a:spcBef>
                <a:spcPct val="20000"/>
              </a:spcBef>
              <a:spcAft>
                <a:spcPts val="0"/>
              </a:spcAft>
              <a:buClrTx/>
              <a:buSzTx/>
              <a:buFont typeface="Monotype Sorts" pitchFamily="2" charset="2"/>
              <a:buNone/>
              <a:tabLst/>
              <a:defRPr/>
            </a:pPr>
            <a:r>
              <a:rPr kumimoji="0" lang="zh-CN" altLang="en-US" sz="2000" b="0" i="0" u="none" strike="noStrike" kern="1200" cap="none" spc="0" normalizeH="0" baseline="0" noProof="0" dirty="0">
                <a:ln>
                  <a:noFill/>
                </a:ln>
                <a:solidFill>
                  <a:sysClr val="windowText" lastClr="000000"/>
                </a:solidFill>
                <a:effectLst/>
                <a:uLnTx/>
                <a:uFillTx/>
                <a:latin typeface="微软雅黑" pitchFamily="34" charset="-122"/>
                <a:ea typeface="微软雅黑" pitchFamily="34" charset="-122"/>
                <a:cs typeface="+mn-cs"/>
              </a:rPr>
              <a:t>（1）将信息作为组织的重要资源。</a:t>
            </a:r>
          </a:p>
          <a:p>
            <a:pPr marL="342900" marR="0" lvl="0" indent="-342900" algn="just" defTabSz="914400" rtl="0" eaLnBrk="1" fontAlgn="auto" latinLnBrk="0" hangingPunct="1">
              <a:lnSpc>
                <a:spcPct val="150000"/>
              </a:lnSpc>
              <a:spcBef>
                <a:spcPct val="20000"/>
              </a:spcBef>
              <a:spcAft>
                <a:spcPts val="0"/>
              </a:spcAft>
              <a:buClrTx/>
              <a:buSzTx/>
              <a:buFont typeface="Monotype Sorts" pitchFamily="2" charset="2"/>
              <a:buNone/>
              <a:tabLst/>
              <a:defRPr/>
            </a:pPr>
            <a:r>
              <a:rPr kumimoji="0" lang="zh-CN" altLang="en-US" sz="2000" b="0" i="0" u="none" strike="noStrike" kern="1200" cap="none" spc="0" normalizeH="0" baseline="0" noProof="0" dirty="0">
                <a:ln>
                  <a:noFill/>
                </a:ln>
                <a:solidFill>
                  <a:sysClr val="windowText" lastClr="000000"/>
                </a:solidFill>
                <a:effectLst/>
                <a:uLnTx/>
                <a:uFillTx/>
                <a:latin typeface="微软雅黑" pitchFamily="34" charset="-122"/>
                <a:ea typeface="微软雅黑" pitchFamily="34" charset="-122"/>
                <a:cs typeface="+mn-cs"/>
              </a:rPr>
              <a:t>（2）以资源管理代替技术管理。 </a:t>
            </a:r>
          </a:p>
          <a:p>
            <a:pPr marL="342900" marR="0" lvl="0" indent="-342900" algn="just" defTabSz="914400" rtl="0" eaLnBrk="1" fontAlgn="auto" latinLnBrk="0" hangingPunct="1">
              <a:lnSpc>
                <a:spcPct val="150000"/>
              </a:lnSpc>
              <a:spcBef>
                <a:spcPct val="20000"/>
              </a:spcBef>
              <a:spcAft>
                <a:spcPts val="0"/>
              </a:spcAft>
              <a:buClrTx/>
              <a:buSzTx/>
              <a:buFont typeface="Monotype Sorts" pitchFamily="2" charset="2"/>
              <a:buNone/>
              <a:tabLst/>
              <a:defRPr/>
            </a:pPr>
            <a:r>
              <a:rPr kumimoji="0" lang="zh-CN" altLang="en-US" sz="2000" b="0" i="0" u="none" strike="noStrike" kern="1200" cap="none" spc="0" normalizeH="0" baseline="0" noProof="0" dirty="0">
                <a:ln>
                  <a:noFill/>
                </a:ln>
                <a:solidFill>
                  <a:sysClr val="windowText" lastClr="000000"/>
                </a:solidFill>
                <a:effectLst/>
                <a:uLnTx/>
                <a:uFillTx/>
                <a:latin typeface="微软雅黑" pitchFamily="34" charset="-122"/>
                <a:ea typeface="微软雅黑" pitchFamily="34" charset="-122"/>
                <a:cs typeface="+mn-cs"/>
              </a:rPr>
              <a:t>（3）以提高生产率为切入点，以支持组织战略为   </a:t>
            </a:r>
            <a:endParaRPr kumimoji="0" lang="en-US" altLang="zh-CN" sz="2000" b="0" i="0" u="none" strike="noStrike" kern="1200" cap="none" spc="0" normalizeH="0" baseline="0" noProof="0" dirty="0">
              <a:ln>
                <a:noFill/>
              </a:ln>
              <a:solidFill>
                <a:sysClr val="windowText" lastClr="000000"/>
              </a:solidFill>
              <a:effectLst/>
              <a:uLnTx/>
              <a:uFillTx/>
              <a:latin typeface="微软雅黑" pitchFamily="34" charset="-122"/>
              <a:ea typeface="微软雅黑" pitchFamily="34" charset="-122"/>
              <a:cs typeface="+mn-cs"/>
            </a:endParaRPr>
          </a:p>
          <a:p>
            <a:pPr marL="342900" marR="0" lvl="0" indent="-342900" algn="just" defTabSz="914400" rtl="0" eaLnBrk="1" fontAlgn="auto" latinLnBrk="0" hangingPunct="1">
              <a:lnSpc>
                <a:spcPct val="150000"/>
              </a:lnSpc>
              <a:spcBef>
                <a:spcPct val="20000"/>
              </a:spcBef>
              <a:spcAft>
                <a:spcPts val="0"/>
              </a:spcAft>
              <a:buClrTx/>
              <a:buSzTx/>
              <a:buFont typeface="Monotype Sorts" pitchFamily="2" charset="2"/>
              <a:buNone/>
              <a:tabLst/>
              <a:defRPr/>
            </a:pPr>
            <a:r>
              <a:rPr kumimoji="0" lang="en-US" altLang="zh-CN" sz="2000" b="0" i="0" u="none" strike="noStrike" kern="1200" cap="none" spc="0" normalizeH="0" baseline="0" noProof="0" dirty="0">
                <a:ln>
                  <a:noFill/>
                </a:ln>
                <a:solidFill>
                  <a:sysClr val="windowText" lastClr="000000"/>
                </a:solidFill>
                <a:effectLst/>
                <a:uLnTx/>
                <a:uFillTx/>
                <a:latin typeface="微软雅黑" pitchFamily="34" charset="-122"/>
                <a:ea typeface="微软雅黑" pitchFamily="34" charset="-122"/>
                <a:cs typeface="+mn-cs"/>
              </a:rPr>
              <a:t>     </a:t>
            </a:r>
            <a:r>
              <a:rPr kumimoji="0" lang="zh-CN" altLang="en-US" sz="2000" b="0" i="0" u="none" strike="noStrike" kern="1200" cap="none" spc="0" normalizeH="0" baseline="0" noProof="0" dirty="0">
                <a:ln>
                  <a:noFill/>
                </a:ln>
                <a:solidFill>
                  <a:sysClr val="windowText" lastClr="000000"/>
                </a:solidFill>
                <a:effectLst/>
                <a:uLnTx/>
                <a:uFillTx/>
                <a:latin typeface="微软雅黑" pitchFamily="34" charset="-122"/>
                <a:ea typeface="微软雅黑" pitchFamily="34" charset="-122"/>
                <a:cs typeface="+mn-cs"/>
              </a:rPr>
              <a:t>最高目标。 </a:t>
            </a:r>
          </a:p>
          <a:p>
            <a:pPr marL="342900" marR="0" lvl="0" indent="-342900" algn="just" defTabSz="914400" rtl="0" eaLnBrk="1" fontAlgn="auto" latinLnBrk="0" hangingPunct="1">
              <a:lnSpc>
                <a:spcPct val="150000"/>
              </a:lnSpc>
              <a:spcBef>
                <a:spcPct val="20000"/>
              </a:spcBef>
              <a:spcAft>
                <a:spcPts val="0"/>
              </a:spcAft>
              <a:buClrTx/>
              <a:buSzTx/>
              <a:buFont typeface="Monotype Sorts" pitchFamily="2" charset="2"/>
              <a:buNone/>
              <a:tabLst/>
              <a:defRPr/>
            </a:pPr>
            <a:r>
              <a:rPr kumimoji="0" lang="zh-CN" altLang="en-US" sz="2000" b="0" i="0" u="none" strike="noStrike" kern="1200" cap="none" spc="0" normalizeH="0" baseline="0" noProof="0" dirty="0">
                <a:ln>
                  <a:noFill/>
                </a:ln>
                <a:solidFill>
                  <a:sysClr val="windowText" lastClr="000000"/>
                </a:solidFill>
                <a:effectLst/>
                <a:uLnTx/>
                <a:uFillTx/>
                <a:latin typeface="微软雅黑" pitchFamily="34" charset="-122"/>
                <a:ea typeface="微软雅黑" pitchFamily="34" charset="-122"/>
                <a:cs typeface="+mn-cs"/>
              </a:rPr>
              <a:t>（4）设置</a:t>
            </a:r>
            <a:r>
              <a:rPr kumimoji="0" lang="en-US" altLang="zh-CN" sz="2000" b="0" i="0" u="none" strike="noStrike" kern="1200" cap="none" spc="0" normalizeH="0" baseline="0" noProof="0" dirty="0">
                <a:ln>
                  <a:noFill/>
                </a:ln>
                <a:solidFill>
                  <a:sysClr val="windowText" lastClr="000000"/>
                </a:solidFill>
                <a:effectLst/>
                <a:uLnTx/>
                <a:uFillTx/>
                <a:latin typeface="微软雅黑" pitchFamily="34" charset="-122"/>
                <a:ea typeface="微软雅黑" pitchFamily="34" charset="-122"/>
                <a:cs typeface="+mn-cs"/>
              </a:rPr>
              <a:t>CIO。 </a:t>
            </a:r>
            <a:endParaRPr kumimoji="0" lang="zh-CN" altLang="en-US" sz="2000" b="0" i="0" u="none" strike="noStrike" kern="1200" cap="none" spc="0" normalizeH="0" baseline="0" noProof="0" dirty="0">
              <a:ln>
                <a:noFill/>
              </a:ln>
              <a:solidFill>
                <a:sysClr val="windowText" lastClr="000000"/>
              </a:solidFill>
              <a:effectLst/>
              <a:uLnTx/>
              <a:uFillTx/>
              <a:latin typeface="微软雅黑" pitchFamily="34" charset="-122"/>
              <a:ea typeface="微软雅黑" pitchFamily="34" charset="-122"/>
              <a:cs typeface="+mn-cs"/>
            </a:endParaRP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zh-CN" altLang="en-US" b="1" i="0" u="none" strike="noStrike" kern="1200" cap="none" spc="0" normalizeH="0" baseline="0" noProof="0" dirty="0">
              <a:ln>
                <a:noFill/>
              </a:ln>
              <a:solidFill>
                <a:sysClr val="windowText" lastClr="000000"/>
              </a:solidFill>
              <a:effectLst/>
              <a:uLnTx/>
              <a:uFillTx/>
              <a:latin typeface="Calibri"/>
              <a:ea typeface="宋体"/>
              <a:cs typeface="+mn-cs"/>
            </a:endParaRPr>
          </a:p>
          <a:p>
            <a:pPr marL="342900" marR="0" lvl="0" indent="-342900" algn="l" defTabSz="914400" rtl="0" eaLnBrk="1" fontAlgn="auto" latinLnBrk="0" hangingPunct="1">
              <a:lnSpc>
                <a:spcPct val="100000"/>
              </a:lnSpc>
              <a:spcBef>
                <a:spcPct val="20000"/>
              </a:spcBef>
              <a:spcAft>
                <a:spcPts val="0"/>
              </a:spcAft>
              <a:buClrTx/>
              <a:buSzTx/>
              <a:buFont typeface="Monotype Sorts" pitchFamily="2" charset="2"/>
              <a:buNone/>
              <a:tabLst/>
              <a:defRPr/>
            </a:pPr>
            <a:endParaRPr kumimoji="0" lang="zh-CN" altLang="en-US" sz="2800" b="0" i="0" u="none" strike="noStrike" kern="1200" cap="none" spc="0" normalizeH="0" baseline="0" noProof="0" dirty="0">
              <a:ln>
                <a:noFill/>
              </a:ln>
              <a:solidFill>
                <a:sysClr val="windowText" lastClr="000000"/>
              </a:solidFill>
              <a:effectLst/>
              <a:uLnTx/>
              <a:uFillTx/>
              <a:latin typeface="Calibri"/>
              <a:ea typeface="宋体"/>
              <a:cs typeface="+mn-cs"/>
            </a:endParaRPr>
          </a:p>
        </p:txBody>
      </p:sp>
    </p:spTree>
    <p:extLst>
      <p:ext uri="{BB962C8B-B14F-4D97-AF65-F5344CB8AC3E}">
        <p14:creationId xmlns:p14="http://schemas.microsoft.com/office/powerpoint/2010/main" val="33120678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66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03</a:t>
            </a:r>
          </a:p>
        </p:txBody>
      </p:sp>
      <p:sp>
        <p:nvSpPr>
          <p:cNvPr id="13" name="矩形 12"/>
          <p:cNvSpPr/>
          <p:nvPr/>
        </p:nvSpPr>
        <p:spPr>
          <a:xfrm>
            <a:off x="1055068" y="283410"/>
            <a:ext cx="2977416"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信息资源管理的发展脉络</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sp>
        <p:nvSpPr>
          <p:cNvPr id="7" name="内容占位符 2"/>
          <p:cNvSpPr txBox="1">
            <a:spLocks/>
          </p:cNvSpPr>
          <p:nvPr/>
        </p:nvSpPr>
        <p:spPr>
          <a:xfrm>
            <a:off x="773110" y="1444399"/>
            <a:ext cx="8229600" cy="3394472"/>
          </a:xfrm>
          <a:prstGeom prst="rect">
            <a:avLst/>
          </a:prstGeom>
        </p:spPr>
        <p:txBody>
          <a:bodyPr lIns="68579" tIns="34289" rIns="68579" bIns="34289"/>
          <a:lstStyle/>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b="1" dirty="0">
              <a:solidFill>
                <a:prstClr val="black">
                  <a:lumMod val="75000"/>
                  <a:lumOff val="25000"/>
                </a:prstClr>
              </a:solidFill>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TextBox 1"/>
          <p:cNvSpPr txBox="1"/>
          <p:nvPr/>
        </p:nvSpPr>
        <p:spPr>
          <a:xfrm>
            <a:off x="563556" y="771550"/>
            <a:ext cx="3960440" cy="353943"/>
          </a:xfrm>
          <a:prstGeom prst="rect">
            <a:avLst/>
          </a:prstGeom>
          <a:noFill/>
        </p:spPr>
        <p:txBody>
          <a:bodyPr wrap="square" rtlCol="0">
            <a:spAutoFit/>
          </a:bodyPr>
          <a:lstStyle/>
          <a:p>
            <a:r>
              <a:rPr lang="zh-CN" altLang="en-US" dirty="0"/>
              <a:t>诺兰阶段模型</a:t>
            </a:r>
            <a:endParaRPr lang="en-US" altLang="zh-CN" dirty="0"/>
          </a:p>
        </p:txBody>
      </p:sp>
      <p:grpSp>
        <p:nvGrpSpPr>
          <p:cNvPr id="9" name="Group 4">
            <a:extLst>
              <a:ext uri="{FF2B5EF4-FFF2-40B4-BE49-F238E27FC236}">
                <a16:creationId xmlns:a16="http://schemas.microsoft.com/office/drawing/2014/main" id="{9873458B-1F2E-4747-9C0D-98D9FDDE47C2}"/>
              </a:ext>
            </a:extLst>
          </p:cNvPr>
          <p:cNvGrpSpPr>
            <a:grpSpLocks/>
          </p:cNvGrpSpPr>
          <p:nvPr/>
        </p:nvGrpSpPr>
        <p:grpSpPr bwMode="auto">
          <a:xfrm>
            <a:off x="683568" y="1131590"/>
            <a:ext cx="8020451" cy="3520349"/>
            <a:chOff x="0" y="0"/>
            <a:chExt cx="4346" cy="3750"/>
          </a:xfrm>
        </p:grpSpPr>
        <p:grpSp>
          <p:nvGrpSpPr>
            <p:cNvPr id="10" name="Group 5">
              <a:extLst>
                <a:ext uri="{FF2B5EF4-FFF2-40B4-BE49-F238E27FC236}">
                  <a16:creationId xmlns:a16="http://schemas.microsoft.com/office/drawing/2014/main" id="{96709089-B025-40CD-9FE9-D428EA43C131}"/>
                </a:ext>
              </a:extLst>
            </p:cNvPr>
            <p:cNvGrpSpPr>
              <a:grpSpLocks/>
            </p:cNvGrpSpPr>
            <p:nvPr/>
          </p:nvGrpSpPr>
          <p:grpSpPr bwMode="auto">
            <a:xfrm>
              <a:off x="3" y="3"/>
              <a:ext cx="4340" cy="3744"/>
              <a:chOff x="0" y="0"/>
              <a:chExt cx="4340" cy="3744"/>
            </a:xfrm>
          </p:grpSpPr>
          <p:grpSp>
            <p:nvGrpSpPr>
              <p:cNvPr id="16" name="Group 6">
                <a:extLst>
                  <a:ext uri="{FF2B5EF4-FFF2-40B4-BE49-F238E27FC236}">
                    <a16:creationId xmlns:a16="http://schemas.microsoft.com/office/drawing/2014/main" id="{0E1E78D6-E368-431C-89EC-6C2F050D668A}"/>
                  </a:ext>
                </a:extLst>
              </p:cNvPr>
              <p:cNvGrpSpPr>
                <a:grpSpLocks/>
              </p:cNvGrpSpPr>
              <p:nvPr/>
            </p:nvGrpSpPr>
            <p:grpSpPr bwMode="auto">
              <a:xfrm>
                <a:off x="0" y="0"/>
                <a:ext cx="380" cy="384"/>
                <a:chOff x="0" y="0"/>
                <a:chExt cx="380" cy="384"/>
              </a:xfrm>
            </p:grpSpPr>
            <p:sp>
              <p:nvSpPr>
                <p:cNvPr id="161" name="Rectangle 7">
                  <a:extLst>
                    <a:ext uri="{FF2B5EF4-FFF2-40B4-BE49-F238E27FC236}">
                      <a16:creationId xmlns:a16="http://schemas.microsoft.com/office/drawing/2014/main" id="{4B3FBC95-E2FB-4F27-8D5F-1916CCBAFFE8}"/>
                    </a:ext>
                  </a:extLst>
                </p:cNvPr>
                <p:cNvSpPr>
                  <a:spLocks noChangeArrowheads="1"/>
                </p:cNvSpPr>
                <p:nvPr/>
              </p:nvSpPr>
              <p:spPr bwMode="auto">
                <a:xfrm>
                  <a:off x="43" y="0"/>
                  <a:ext cx="29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阶段</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62" name="Rectangle 8">
                  <a:extLst>
                    <a:ext uri="{FF2B5EF4-FFF2-40B4-BE49-F238E27FC236}">
                      <a16:creationId xmlns:a16="http://schemas.microsoft.com/office/drawing/2014/main" id="{80F7BA71-5233-470C-85B7-D665901A5446}"/>
                    </a:ext>
                  </a:extLst>
                </p:cNvPr>
                <p:cNvSpPr>
                  <a:spLocks noChangeArrowheads="1"/>
                </p:cNvSpPr>
                <p:nvPr/>
              </p:nvSpPr>
              <p:spPr bwMode="auto">
                <a:xfrm>
                  <a:off x="0" y="0"/>
                  <a:ext cx="380"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17" name="Group 9">
                <a:extLst>
                  <a:ext uri="{FF2B5EF4-FFF2-40B4-BE49-F238E27FC236}">
                    <a16:creationId xmlns:a16="http://schemas.microsoft.com/office/drawing/2014/main" id="{9C12DDFB-B313-4AD4-8A9E-08B4AA591DBE}"/>
                  </a:ext>
                </a:extLst>
              </p:cNvPr>
              <p:cNvGrpSpPr>
                <a:grpSpLocks/>
              </p:cNvGrpSpPr>
              <p:nvPr/>
            </p:nvGrpSpPr>
            <p:grpSpPr bwMode="auto">
              <a:xfrm>
                <a:off x="380" y="0"/>
                <a:ext cx="926" cy="384"/>
                <a:chOff x="0" y="0"/>
                <a:chExt cx="926" cy="384"/>
              </a:xfrm>
            </p:grpSpPr>
            <p:sp>
              <p:nvSpPr>
                <p:cNvPr id="159" name="Rectangle 10">
                  <a:extLst>
                    <a:ext uri="{FF2B5EF4-FFF2-40B4-BE49-F238E27FC236}">
                      <a16:creationId xmlns:a16="http://schemas.microsoft.com/office/drawing/2014/main" id="{344F030E-1C77-4154-B70F-3CB490228876}"/>
                    </a:ext>
                  </a:extLst>
                </p:cNvPr>
                <p:cNvSpPr>
                  <a:spLocks noChangeArrowheads="1"/>
                </p:cNvSpPr>
                <p:nvPr/>
              </p:nvSpPr>
              <p:spPr bwMode="auto">
                <a:xfrm>
                  <a:off x="43" y="0"/>
                  <a:ext cx="84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动因</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60" name="Rectangle 11">
                  <a:extLst>
                    <a:ext uri="{FF2B5EF4-FFF2-40B4-BE49-F238E27FC236}">
                      <a16:creationId xmlns:a16="http://schemas.microsoft.com/office/drawing/2014/main" id="{6D00A759-136A-42AF-82F2-AAEAEE442203}"/>
                    </a:ext>
                  </a:extLst>
                </p:cNvPr>
                <p:cNvSpPr>
                  <a:spLocks noChangeArrowheads="1"/>
                </p:cNvSpPr>
                <p:nvPr/>
              </p:nvSpPr>
              <p:spPr bwMode="auto">
                <a:xfrm>
                  <a:off x="0" y="0"/>
                  <a:ext cx="92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18" name="Group 12">
                <a:extLst>
                  <a:ext uri="{FF2B5EF4-FFF2-40B4-BE49-F238E27FC236}">
                    <a16:creationId xmlns:a16="http://schemas.microsoft.com/office/drawing/2014/main" id="{02E88733-485E-493A-97CF-FEC836728BFA}"/>
                  </a:ext>
                </a:extLst>
              </p:cNvPr>
              <p:cNvGrpSpPr>
                <a:grpSpLocks/>
              </p:cNvGrpSpPr>
              <p:nvPr/>
            </p:nvGrpSpPr>
            <p:grpSpPr bwMode="auto">
              <a:xfrm>
                <a:off x="1306" y="0"/>
                <a:ext cx="716" cy="384"/>
                <a:chOff x="0" y="0"/>
                <a:chExt cx="716" cy="384"/>
              </a:xfrm>
            </p:grpSpPr>
            <p:sp>
              <p:nvSpPr>
                <p:cNvPr id="157" name="Rectangle 13">
                  <a:extLst>
                    <a:ext uri="{FF2B5EF4-FFF2-40B4-BE49-F238E27FC236}">
                      <a16:creationId xmlns:a16="http://schemas.microsoft.com/office/drawing/2014/main" id="{6D524674-D452-4CC8-95B1-E6B2F6D5376A}"/>
                    </a:ext>
                  </a:extLst>
                </p:cNvPr>
                <p:cNvSpPr>
                  <a:spLocks noChangeArrowheads="1"/>
                </p:cNvSpPr>
                <p:nvPr/>
              </p:nvSpPr>
              <p:spPr bwMode="auto">
                <a:xfrm>
                  <a:off x="43" y="0"/>
                  <a:ext cx="63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应用部门</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58" name="Rectangle 14">
                  <a:extLst>
                    <a:ext uri="{FF2B5EF4-FFF2-40B4-BE49-F238E27FC236}">
                      <a16:creationId xmlns:a16="http://schemas.microsoft.com/office/drawing/2014/main" id="{E086CF25-12EC-40A9-804F-43AF4E534A45}"/>
                    </a:ext>
                  </a:extLst>
                </p:cNvPr>
                <p:cNvSpPr>
                  <a:spLocks noChangeArrowheads="1"/>
                </p:cNvSpPr>
                <p:nvPr/>
              </p:nvSpPr>
              <p:spPr bwMode="auto">
                <a:xfrm>
                  <a:off x="0" y="0"/>
                  <a:ext cx="71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19" name="Group 15">
                <a:extLst>
                  <a:ext uri="{FF2B5EF4-FFF2-40B4-BE49-F238E27FC236}">
                    <a16:creationId xmlns:a16="http://schemas.microsoft.com/office/drawing/2014/main" id="{AA4850CA-161D-48A8-B1D5-700DADD16B6B}"/>
                  </a:ext>
                </a:extLst>
              </p:cNvPr>
              <p:cNvGrpSpPr>
                <a:grpSpLocks/>
              </p:cNvGrpSpPr>
              <p:nvPr/>
            </p:nvGrpSpPr>
            <p:grpSpPr bwMode="auto">
              <a:xfrm>
                <a:off x="2022" y="0"/>
                <a:ext cx="548" cy="384"/>
                <a:chOff x="0" y="0"/>
                <a:chExt cx="548" cy="384"/>
              </a:xfrm>
            </p:grpSpPr>
            <p:sp>
              <p:nvSpPr>
                <p:cNvPr id="155" name="Rectangle 16">
                  <a:extLst>
                    <a:ext uri="{FF2B5EF4-FFF2-40B4-BE49-F238E27FC236}">
                      <a16:creationId xmlns:a16="http://schemas.microsoft.com/office/drawing/2014/main" id="{31775EE5-3ACC-47B9-B96B-033C158DCE50}"/>
                    </a:ext>
                  </a:extLst>
                </p:cNvPr>
                <p:cNvSpPr>
                  <a:spLocks noChangeArrowheads="1"/>
                </p:cNvSpPr>
                <p:nvPr/>
              </p:nvSpPr>
              <p:spPr bwMode="auto">
                <a:xfrm>
                  <a:off x="43" y="0"/>
                  <a:ext cx="462"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dirty="0">
                      <a:solidFill>
                        <a:schemeClr val="accent2">
                          <a:lumMod val="75000"/>
                        </a:schemeClr>
                      </a:solidFill>
                    </a:rPr>
                    <a:t>用户状况</a:t>
                  </a:r>
                </a:p>
                <a:p>
                  <a:pPr algn="ctr">
                    <a:spcBef>
                      <a:spcPct val="0"/>
                    </a:spcBef>
                    <a:buClrTx/>
                    <a:buSzTx/>
                    <a:buFont typeface="Arial" panose="020B0604020202020204" pitchFamily="34" charset="0"/>
                    <a:buNone/>
                  </a:pPr>
                  <a:endParaRPr lang="zh-CN" altLang="en-US" sz="1050" b="1" dirty="0">
                    <a:solidFill>
                      <a:schemeClr val="accent2">
                        <a:lumMod val="75000"/>
                      </a:schemeClr>
                    </a:solidFill>
                  </a:endParaRPr>
                </a:p>
              </p:txBody>
            </p:sp>
            <p:sp>
              <p:nvSpPr>
                <p:cNvPr id="156" name="Rectangle 17">
                  <a:extLst>
                    <a:ext uri="{FF2B5EF4-FFF2-40B4-BE49-F238E27FC236}">
                      <a16:creationId xmlns:a16="http://schemas.microsoft.com/office/drawing/2014/main" id="{021D679B-E8AF-4D93-A441-DD285DC5713E}"/>
                    </a:ext>
                  </a:extLst>
                </p:cNvPr>
                <p:cNvSpPr>
                  <a:spLocks noChangeArrowheads="1"/>
                </p:cNvSpPr>
                <p:nvPr/>
              </p:nvSpPr>
              <p:spPr bwMode="auto">
                <a:xfrm>
                  <a:off x="0" y="0"/>
                  <a:ext cx="548"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0" name="Group 18">
                <a:extLst>
                  <a:ext uri="{FF2B5EF4-FFF2-40B4-BE49-F238E27FC236}">
                    <a16:creationId xmlns:a16="http://schemas.microsoft.com/office/drawing/2014/main" id="{3612071E-A909-49F2-9A49-CC5CAA3F1D11}"/>
                  </a:ext>
                </a:extLst>
              </p:cNvPr>
              <p:cNvGrpSpPr>
                <a:grpSpLocks/>
              </p:cNvGrpSpPr>
              <p:nvPr/>
            </p:nvGrpSpPr>
            <p:grpSpPr bwMode="auto">
              <a:xfrm>
                <a:off x="2570" y="0"/>
                <a:ext cx="506" cy="384"/>
                <a:chOff x="0" y="0"/>
                <a:chExt cx="506" cy="384"/>
              </a:xfrm>
            </p:grpSpPr>
            <p:sp>
              <p:nvSpPr>
                <p:cNvPr id="153" name="Rectangle 19">
                  <a:extLst>
                    <a:ext uri="{FF2B5EF4-FFF2-40B4-BE49-F238E27FC236}">
                      <a16:creationId xmlns:a16="http://schemas.microsoft.com/office/drawing/2014/main" id="{DF170BDC-E55B-4EB7-99D3-4C0CC258B36B}"/>
                    </a:ext>
                  </a:extLst>
                </p:cNvPr>
                <p:cNvSpPr>
                  <a:spLocks noChangeArrowheads="1"/>
                </p:cNvSpPr>
                <p:nvPr/>
              </p:nvSpPr>
              <p:spPr bwMode="auto">
                <a:xfrm>
                  <a:off x="43" y="0"/>
                  <a:ext cx="42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预算</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54" name="Rectangle 20">
                  <a:extLst>
                    <a:ext uri="{FF2B5EF4-FFF2-40B4-BE49-F238E27FC236}">
                      <a16:creationId xmlns:a16="http://schemas.microsoft.com/office/drawing/2014/main" id="{A6DB0BA9-0439-42FB-880F-788962D2A783}"/>
                    </a:ext>
                  </a:extLst>
                </p:cNvPr>
                <p:cNvSpPr>
                  <a:spLocks noChangeArrowheads="1"/>
                </p:cNvSpPr>
                <p:nvPr/>
              </p:nvSpPr>
              <p:spPr bwMode="auto">
                <a:xfrm>
                  <a:off x="0" y="0"/>
                  <a:ext cx="50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1" name="Group 21">
                <a:extLst>
                  <a:ext uri="{FF2B5EF4-FFF2-40B4-BE49-F238E27FC236}">
                    <a16:creationId xmlns:a16="http://schemas.microsoft.com/office/drawing/2014/main" id="{C72B3E8C-6A50-4E40-A618-B55493DAC57C}"/>
                  </a:ext>
                </a:extLst>
              </p:cNvPr>
              <p:cNvGrpSpPr>
                <a:grpSpLocks/>
              </p:cNvGrpSpPr>
              <p:nvPr/>
            </p:nvGrpSpPr>
            <p:grpSpPr bwMode="auto">
              <a:xfrm>
                <a:off x="3076" y="0"/>
                <a:ext cx="632" cy="384"/>
                <a:chOff x="0" y="0"/>
                <a:chExt cx="632" cy="384"/>
              </a:xfrm>
            </p:grpSpPr>
            <p:sp>
              <p:nvSpPr>
                <p:cNvPr id="151" name="Rectangle 22">
                  <a:extLst>
                    <a:ext uri="{FF2B5EF4-FFF2-40B4-BE49-F238E27FC236}">
                      <a16:creationId xmlns:a16="http://schemas.microsoft.com/office/drawing/2014/main" id="{CF244846-B834-4AC6-954B-E50FC28590AC}"/>
                    </a:ext>
                  </a:extLst>
                </p:cNvPr>
                <p:cNvSpPr>
                  <a:spLocks noChangeArrowheads="1"/>
                </p:cNvSpPr>
                <p:nvPr/>
              </p:nvSpPr>
              <p:spPr bwMode="auto">
                <a:xfrm>
                  <a:off x="43" y="0"/>
                  <a:ext cx="546"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dirty="0">
                      <a:solidFill>
                        <a:schemeClr val="accent2">
                          <a:lumMod val="75000"/>
                        </a:schemeClr>
                      </a:solidFill>
                    </a:rPr>
                    <a:t>管理和控制</a:t>
                  </a:r>
                </a:p>
                <a:p>
                  <a:pPr algn="ctr">
                    <a:spcBef>
                      <a:spcPct val="0"/>
                    </a:spcBef>
                    <a:buClrTx/>
                    <a:buSzTx/>
                    <a:buFont typeface="Arial" panose="020B0604020202020204" pitchFamily="34" charset="0"/>
                    <a:buNone/>
                  </a:pPr>
                  <a:endParaRPr lang="zh-CN" altLang="en-US" sz="1050" b="1" dirty="0">
                    <a:solidFill>
                      <a:schemeClr val="accent2">
                        <a:lumMod val="75000"/>
                      </a:schemeClr>
                    </a:solidFill>
                  </a:endParaRPr>
                </a:p>
              </p:txBody>
            </p:sp>
            <p:sp>
              <p:nvSpPr>
                <p:cNvPr id="152" name="Rectangle 23">
                  <a:extLst>
                    <a:ext uri="{FF2B5EF4-FFF2-40B4-BE49-F238E27FC236}">
                      <a16:creationId xmlns:a16="http://schemas.microsoft.com/office/drawing/2014/main" id="{46C7E363-16A5-4AFC-8668-D6F63E90DB5A}"/>
                    </a:ext>
                  </a:extLst>
                </p:cNvPr>
                <p:cNvSpPr>
                  <a:spLocks noChangeArrowheads="1"/>
                </p:cNvSpPr>
                <p:nvPr/>
              </p:nvSpPr>
              <p:spPr bwMode="auto">
                <a:xfrm>
                  <a:off x="0" y="0"/>
                  <a:ext cx="632"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2" name="Group 24">
                <a:extLst>
                  <a:ext uri="{FF2B5EF4-FFF2-40B4-BE49-F238E27FC236}">
                    <a16:creationId xmlns:a16="http://schemas.microsoft.com/office/drawing/2014/main" id="{088266F9-B6C4-40D3-A53F-41C248D72B32}"/>
                  </a:ext>
                </a:extLst>
              </p:cNvPr>
              <p:cNvGrpSpPr>
                <a:grpSpLocks/>
              </p:cNvGrpSpPr>
              <p:nvPr/>
            </p:nvGrpSpPr>
            <p:grpSpPr bwMode="auto">
              <a:xfrm>
                <a:off x="3708" y="0"/>
                <a:ext cx="632" cy="384"/>
                <a:chOff x="0" y="0"/>
                <a:chExt cx="632" cy="384"/>
              </a:xfrm>
            </p:grpSpPr>
            <p:sp>
              <p:nvSpPr>
                <p:cNvPr id="149" name="Rectangle 25">
                  <a:extLst>
                    <a:ext uri="{FF2B5EF4-FFF2-40B4-BE49-F238E27FC236}">
                      <a16:creationId xmlns:a16="http://schemas.microsoft.com/office/drawing/2014/main" id="{55CF2B3F-9A8C-4A10-9A74-E2AF74A97BFC}"/>
                    </a:ext>
                  </a:extLst>
                </p:cNvPr>
                <p:cNvSpPr>
                  <a:spLocks noChangeArrowheads="1"/>
                </p:cNvSpPr>
                <p:nvPr/>
              </p:nvSpPr>
              <p:spPr bwMode="auto">
                <a:xfrm>
                  <a:off x="43" y="0"/>
                  <a:ext cx="546"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技术</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50" name="Rectangle 26">
                  <a:extLst>
                    <a:ext uri="{FF2B5EF4-FFF2-40B4-BE49-F238E27FC236}">
                      <a16:creationId xmlns:a16="http://schemas.microsoft.com/office/drawing/2014/main" id="{FFC94CB1-4E46-4CBE-8B9E-7CAD58D09E1B}"/>
                    </a:ext>
                  </a:extLst>
                </p:cNvPr>
                <p:cNvSpPr>
                  <a:spLocks noChangeArrowheads="1"/>
                </p:cNvSpPr>
                <p:nvPr/>
              </p:nvSpPr>
              <p:spPr bwMode="auto">
                <a:xfrm>
                  <a:off x="0" y="0"/>
                  <a:ext cx="632"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3" name="Group 27">
                <a:extLst>
                  <a:ext uri="{FF2B5EF4-FFF2-40B4-BE49-F238E27FC236}">
                    <a16:creationId xmlns:a16="http://schemas.microsoft.com/office/drawing/2014/main" id="{EC3A556A-4EBC-45BA-9E6D-9A317C56706D}"/>
                  </a:ext>
                </a:extLst>
              </p:cNvPr>
              <p:cNvGrpSpPr>
                <a:grpSpLocks/>
              </p:cNvGrpSpPr>
              <p:nvPr/>
            </p:nvGrpSpPr>
            <p:grpSpPr bwMode="auto">
              <a:xfrm>
                <a:off x="0" y="384"/>
                <a:ext cx="380" cy="480"/>
                <a:chOff x="0" y="0"/>
                <a:chExt cx="380" cy="480"/>
              </a:xfrm>
            </p:grpSpPr>
            <p:sp>
              <p:nvSpPr>
                <p:cNvPr id="147" name="Rectangle 28">
                  <a:extLst>
                    <a:ext uri="{FF2B5EF4-FFF2-40B4-BE49-F238E27FC236}">
                      <a16:creationId xmlns:a16="http://schemas.microsoft.com/office/drawing/2014/main" id="{CD248BE2-34D7-47A7-9666-0133548F7C88}"/>
                    </a:ext>
                  </a:extLst>
                </p:cNvPr>
                <p:cNvSpPr>
                  <a:spLocks noChangeArrowheads="1"/>
                </p:cNvSpPr>
                <p:nvPr/>
              </p:nvSpPr>
              <p:spPr bwMode="auto">
                <a:xfrm>
                  <a:off x="43" y="0"/>
                  <a:ext cx="294"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初装</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48" name="Rectangle 29">
                  <a:extLst>
                    <a:ext uri="{FF2B5EF4-FFF2-40B4-BE49-F238E27FC236}">
                      <a16:creationId xmlns:a16="http://schemas.microsoft.com/office/drawing/2014/main" id="{13D2A72D-F7DD-4CC7-BBCF-F2DB5DE29F95}"/>
                    </a:ext>
                  </a:extLst>
                </p:cNvPr>
                <p:cNvSpPr>
                  <a:spLocks noChangeArrowheads="1"/>
                </p:cNvSpPr>
                <p:nvPr/>
              </p:nvSpPr>
              <p:spPr bwMode="auto">
                <a:xfrm>
                  <a:off x="0" y="0"/>
                  <a:ext cx="380"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4" name="Group 30">
                <a:extLst>
                  <a:ext uri="{FF2B5EF4-FFF2-40B4-BE49-F238E27FC236}">
                    <a16:creationId xmlns:a16="http://schemas.microsoft.com/office/drawing/2014/main" id="{814B4729-A855-4CD5-85A8-3055074BFA5B}"/>
                  </a:ext>
                </a:extLst>
              </p:cNvPr>
              <p:cNvGrpSpPr>
                <a:grpSpLocks/>
              </p:cNvGrpSpPr>
              <p:nvPr/>
            </p:nvGrpSpPr>
            <p:grpSpPr bwMode="auto">
              <a:xfrm>
                <a:off x="380" y="384"/>
                <a:ext cx="926" cy="480"/>
                <a:chOff x="0" y="0"/>
                <a:chExt cx="926" cy="480"/>
              </a:xfrm>
            </p:grpSpPr>
            <p:sp>
              <p:nvSpPr>
                <p:cNvPr id="145" name="Rectangle 31">
                  <a:extLst>
                    <a:ext uri="{FF2B5EF4-FFF2-40B4-BE49-F238E27FC236}">
                      <a16:creationId xmlns:a16="http://schemas.microsoft.com/office/drawing/2014/main" id="{39F8DDB0-67DA-4160-A009-E228FDA49021}"/>
                    </a:ext>
                  </a:extLst>
                </p:cNvPr>
                <p:cNvSpPr>
                  <a:spLocks noChangeArrowheads="1"/>
                </p:cNvSpPr>
                <p:nvPr/>
              </p:nvSpPr>
              <p:spPr bwMode="auto">
                <a:xfrm>
                  <a:off x="43" y="0"/>
                  <a:ext cx="84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dirty="0">
                      <a:solidFill>
                        <a:schemeClr val="accent2">
                          <a:lumMod val="75000"/>
                        </a:schemeClr>
                      </a:solidFill>
                    </a:rPr>
                    <a:t>计算机的出现</a:t>
                  </a:r>
                </a:p>
                <a:p>
                  <a:pPr algn="ctr">
                    <a:spcBef>
                      <a:spcPct val="0"/>
                    </a:spcBef>
                    <a:buClrTx/>
                    <a:buSzTx/>
                    <a:buFont typeface="Arial" panose="020B0604020202020204" pitchFamily="34" charset="0"/>
                    <a:buNone/>
                  </a:pPr>
                  <a:endParaRPr lang="zh-CN" altLang="en-US" sz="1050" b="1" dirty="0">
                    <a:solidFill>
                      <a:schemeClr val="accent2">
                        <a:lumMod val="75000"/>
                      </a:schemeClr>
                    </a:solidFill>
                  </a:endParaRPr>
                </a:p>
              </p:txBody>
            </p:sp>
            <p:sp>
              <p:nvSpPr>
                <p:cNvPr id="146" name="Rectangle 32">
                  <a:extLst>
                    <a:ext uri="{FF2B5EF4-FFF2-40B4-BE49-F238E27FC236}">
                      <a16:creationId xmlns:a16="http://schemas.microsoft.com/office/drawing/2014/main" id="{35681BF5-A06E-456B-AC7A-94A513AE6953}"/>
                    </a:ext>
                  </a:extLst>
                </p:cNvPr>
                <p:cNvSpPr>
                  <a:spLocks noChangeArrowheads="1"/>
                </p:cNvSpPr>
                <p:nvPr/>
              </p:nvSpPr>
              <p:spPr bwMode="auto">
                <a:xfrm>
                  <a:off x="0" y="0"/>
                  <a:ext cx="92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5" name="Group 33">
                <a:extLst>
                  <a:ext uri="{FF2B5EF4-FFF2-40B4-BE49-F238E27FC236}">
                    <a16:creationId xmlns:a16="http://schemas.microsoft.com/office/drawing/2014/main" id="{CE7ECB47-A1F6-4381-A9C8-50C4BFB79C8E}"/>
                  </a:ext>
                </a:extLst>
              </p:cNvPr>
              <p:cNvGrpSpPr>
                <a:grpSpLocks/>
              </p:cNvGrpSpPr>
              <p:nvPr/>
            </p:nvGrpSpPr>
            <p:grpSpPr bwMode="auto">
              <a:xfrm>
                <a:off x="1306" y="384"/>
                <a:ext cx="716" cy="480"/>
                <a:chOff x="0" y="0"/>
                <a:chExt cx="716" cy="480"/>
              </a:xfrm>
            </p:grpSpPr>
            <p:sp>
              <p:nvSpPr>
                <p:cNvPr id="143" name="Rectangle 34">
                  <a:extLst>
                    <a:ext uri="{FF2B5EF4-FFF2-40B4-BE49-F238E27FC236}">
                      <a16:creationId xmlns:a16="http://schemas.microsoft.com/office/drawing/2014/main" id="{1BBAFC7D-B854-4B74-A24C-31E6779EA37F}"/>
                    </a:ext>
                  </a:extLst>
                </p:cNvPr>
                <p:cNvSpPr>
                  <a:spLocks noChangeArrowheads="1"/>
                </p:cNvSpPr>
                <p:nvPr/>
              </p:nvSpPr>
              <p:spPr bwMode="auto">
                <a:xfrm>
                  <a:off x="43" y="0"/>
                  <a:ext cx="63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dirty="0">
                      <a:solidFill>
                        <a:schemeClr val="accent2">
                          <a:lumMod val="75000"/>
                        </a:schemeClr>
                      </a:solidFill>
                    </a:rPr>
                    <a:t>财务、统计</a:t>
                  </a:r>
                </a:p>
                <a:p>
                  <a:pPr algn="ctr">
                    <a:spcBef>
                      <a:spcPct val="0"/>
                    </a:spcBef>
                    <a:buClrTx/>
                    <a:buSzTx/>
                    <a:buFont typeface="Arial" panose="020B0604020202020204" pitchFamily="34" charset="0"/>
                    <a:buNone/>
                  </a:pPr>
                  <a:endParaRPr lang="zh-CN" altLang="en-US" sz="1050" b="1" dirty="0">
                    <a:solidFill>
                      <a:schemeClr val="accent2">
                        <a:lumMod val="75000"/>
                      </a:schemeClr>
                    </a:solidFill>
                  </a:endParaRPr>
                </a:p>
              </p:txBody>
            </p:sp>
            <p:sp>
              <p:nvSpPr>
                <p:cNvPr id="144" name="Rectangle 35">
                  <a:extLst>
                    <a:ext uri="{FF2B5EF4-FFF2-40B4-BE49-F238E27FC236}">
                      <a16:creationId xmlns:a16="http://schemas.microsoft.com/office/drawing/2014/main" id="{F3F686D2-2D43-41DE-A7C0-2C2917296E63}"/>
                    </a:ext>
                  </a:extLst>
                </p:cNvPr>
                <p:cNvSpPr>
                  <a:spLocks noChangeArrowheads="1"/>
                </p:cNvSpPr>
                <p:nvPr/>
              </p:nvSpPr>
              <p:spPr bwMode="auto">
                <a:xfrm>
                  <a:off x="0" y="0"/>
                  <a:ext cx="71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6" name="Group 36">
                <a:extLst>
                  <a:ext uri="{FF2B5EF4-FFF2-40B4-BE49-F238E27FC236}">
                    <a16:creationId xmlns:a16="http://schemas.microsoft.com/office/drawing/2014/main" id="{4210E5C2-6A9E-4235-A985-C3EBC6E49C86}"/>
                  </a:ext>
                </a:extLst>
              </p:cNvPr>
              <p:cNvGrpSpPr>
                <a:grpSpLocks/>
              </p:cNvGrpSpPr>
              <p:nvPr/>
            </p:nvGrpSpPr>
            <p:grpSpPr bwMode="auto">
              <a:xfrm>
                <a:off x="2022" y="384"/>
                <a:ext cx="548" cy="480"/>
                <a:chOff x="0" y="0"/>
                <a:chExt cx="548" cy="480"/>
              </a:xfrm>
            </p:grpSpPr>
            <p:sp>
              <p:nvSpPr>
                <p:cNvPr id="141" name="Rectangle 37">
                  <a:extLst>
                    <a:ext uri="{FF2B5EF4-FFF2-40B4-BE49-F238E27FC236}">
                      <a16:creationId xmlns:a16="http://schemas.microsoft.com/office/drawing/2014/main" id="{6B861C25-B4AF-4829-8BFD-46873EACBE4B}"/>
                    </a:ext>
                  </a:extLst>
                </p:cNvPr>
                <p:cNvSpPr>
                  <a:spLocks noChangeArrowheads="1"/>
                </p:cNvSpPr>
                <p:nvPr/>
              </p:nvSpPr>
              <p:spPr bwMode="auto">
                <a:xfrm>
                  <a:off x="43" y="0"/>
                  <a:ext cx="462"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陌生</a:t>
                  </a:r>
                </a:p>
                <a:p>
                  <a:pPr algn="ctr">
                    <a:spcBef>
                      <a:spcPct val="0"/>
                    </a:spcBef>
                    <a:buClrTx/>
                    <a:buSzTx/>
                    <a:buFont typeface="Arial" panose="020B0604020202020204" pitchFamily="34" charset="0"/>
                    <a:buNone/>
                  </a:pPr>
                  <a:r>
                    <a:rPr lang="zh-CN" altLang="en-US" sz="1050" b="1">
                      <a:solidFill>
                        <a:schemeClr val="accent2">
                          <a:lumMod val="75000"/>
                        </a:schemeClr>
                      </a:solidFill>
                    </a:rPr>
                    <a:t>怀疑 </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42" name="Rectangle 38">
                  <a:extLst>
                    <a:ext uri="{FF2B5EF4-FFF2-40B4-BE49-F238E27FC236}">
                      <a16:creationId xmlns:a16="http://schemas.microsoft.com/office/drawing/2014/main" id="{16CD46AC-9E0C-492C-AB94-3840B333CDC2}"/>
                    </a:ext>
                  </a:extLst>
                </p:cNvPr>
                <p:cNvSpPr>
                  <a:spLocks noChangeArrowheads="1"/>
                </p:cNvSpPr>
                <p:nvPr/>
              </p:nvSpPr>
              <p:spPr bwMode="auto">
                <a:xfrm>
                  <a:off x="0" y="0"/>
                  <a:ext cx="548"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7" name="Group 39">
                <a:extLst>
                  <a:ext uri="{FF2B5EF4-FFF2-40B4-BE49-F238E27FC236}">
                    <a16:creationId xmlns:a16="http://schemas.microsoft.com/office/drawing/2014/main" id="{A288D152-4002-4EDE-A39E-CA7A86BEE7AB}"/>
                  </a:ext>
                </a:extLst>
              </p:cNvPr>
              <p:cNvGrpSpPr>
                <a:grpSpLocks/>
              </p:cNvGrpSpPr>
              <p:nvPr/>
            </p:nvGrpSpPr>
            <p:grpSpPr bwMode="auto">
              <a:xfrm>
                <a:off x="2570" y="384"/>
                <a:ext cx="506" cy="480"/>
                <a:chOff x="0" y="0"/>
                <a:chExt cx="506" cy="480"/>
              </a:xfrm>
            </p:grpSpPr>
            <p:sp>
              <p:nvSpPr>
                <p:cNvPr id="139" name="Rectangle 40">
                  <a:extLst>
                    <a:ext uri="{FF2B5EF4-FFF2-40B4-BE49-F238E27FC236}">
                      <a16:creationId xmlns:a16="http://schemas.microsoft.com/office/drawing/2014/main" id="{07ADEBF2-96C7-42BB-A7DD-6B2479E3EE6E}"/>
                    </a:ext>
                  </a:extLst>
                </p:cNvPr>
                <p:cNvSpPr>
                  <a:spLocks noChangeArrowheads="1"/>
                </p:cNvSpPr>
                <p:nvPr/>
              </p:nvSpPr>
              <p:spPr bwMode="auto">
                <a:xfrm>
                  <a:off x="43" y="0"/>
                  <a:ext cx="42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少量投入</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40" name="Rectangle 41">
                  <a:extLst>
                    <a:ext uri="{FF2B5EF4-FFF2-40B4-BE49-F238E27FC236}">
                      <a16:creationId xmlns:a16="http://schemas.microsoft.com/office/drawing/2014/main" id="{C1EB5FD5-7B88-404A-BAA5-677465CF8ED0}"/>
                    </a:ext>
                  </a:extLst>
                </p:cNvPr>
                <p:cNvSpPr>
                  <a:spLocks noChangeArrowheads="1"/>
                </p:cNvSpPr>
                <p:nvPr/>
              </p:nvSpPr>
              <p:spPr bwMode="auto">
                <a:xfrm>
                  <a:off x="0" y="0"/>
                  <a:ext cx="50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8" name="Group 42">
                <a:extLst>
                  <a:ext uri="{FF2B5EF4-FFF2-40B4-BE49-F238E27FC236}">
                    <a16:creationId xmlns:a16="http://schemas.microsoft.com/office/drawing/2014/main" id="{CEECBCE1-EDA4-41EA-BB8C-85E271165B0D}"/>
                  </a:ext>
                </a:extLst>
              </p:cNvPr>
              <p:cNvGrpSpPr>
                <a:grpSpLocks/>
              </p:cNvGrpSpPr>
              <p:nvPr/>
            </p:nvGrpSpPr>
            <p:grpSpPr bwMode="auto">
              <a:xfrm>
                <a:off x="3076" y="384"/>
                <a:ext cx="632" cy="480"/>
                <a:chOff x="0" y="0"/>
                <a:chExt cx="632" cy="480"/>
              </a:xfrm>
            </p:grpSpPr>
            <p:sp>
              <p:nvSpPr>
                <p:cNvPr id="137" name="Rectangle 43">
                  <a:extLst>
                    <a:ext uri="{FF2B5EF4-FFF2-40B4-BE49-F238E27FC236}">
                      <a16:creationId xmlns:a16="http://schemas.microsoft.com/office/drawing/2014/main" id="{A067EE3C-5D3B-48F9-A710-8FED1FBA7724}"/>
                    </a:ext>
                  </a:extLst>
                </p:cNvPr>
                <p:cNvSpPr>
                  <a:spLocks noChangeArrowheads="1"/>
                </p:cNvSpPr>
                <p:nvPr/>
              </p:nvSpPr>
              <p:spPr bwMode="auto">
                <a:xfrm>
                  <a:off x="43" y="0"/>
                  <a:ext cx="5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集中</a:t>
                  </a:r>
                </a:p>
                <a:p>
                  <a:pPr algn="ctr">
                    <a:spcBef>
                      <a:spcPct val="0"/>
                    </a:spcBef>
                    <a:buClrTx/>
                    <a:buSzTx/>
                    <a:buFont typeface="Arial" panose="020B0604020202020204" pitchFamily="34" charset="0"/>
                    <a:buNone/>
                  </a:pPr>
                  <a:r>
                    <a:rPr lang="zh-CN" altLang="en-US" sz="1050" b="1">
                      <a:solidFill>
                        <a:schemeClr val="accent2">
                          <a:lumMod val="75000"/>
                        </a:schemeClr>
                      </a:solidFill>
                    </a:rPr>
                    <a:t>放松</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8" name="Rectangle 44">
                  <a:extLst>
                    <a:ext uri="{FF2B5EF4-FFF2-40B4-BE49-F238E27FC236}">
                      <a16:creationId xmlns:a16="http://schemas.microsoft.com/office/drawing/2014/main" id="{9A522D5D-4BF0-4A23-89AA-D33B3F21B1F8}"/>
                    </a:ext>
                  </a:extLst>
                </p:cNvPr>
                <p:cNvSpPr>
                  <a:spLocks noChangeArrowheads="1"/>
                </p:cNvSpPr>
                <p:nvPr/>
              </p:nvSpPr>
              <p:spPr bwMode="auto">
                <a:xfrm>
                  <a:off x="0" y="0"/>
                  <a:ext cx="6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29" name="Group 45">
                <a:extLst>
                  <a:ext uri="{FF2B5EF4-FFF2-40B4-BE49-F238E27FC236}">
                    <a16:creationId xmlns:a16="http://schemas.microsoft.com/office/drawing/2014/main" id="{87AFFAFC-1BCE-43B9-97D9-A8E5E4970D87}"/>
                  </a:ext>
                </a:extLst>
              </p:cNvPr>
              <p:cNvGrpSpPr>
                <a:grpSpLocks/>
              </p:cNvGrpSpPr>
              <p:nvPr/>
            </p:nvGrpSpPr>
            <p:grpSpPr bwMode="auto">
              <a:xfrm>
                <a:off x="3708" y="384"/>
                <a:ext cx="632" cy="480"/>
                <a:chOff x="0" y="0"/>
                <a:chExt cx="632" cy="480"/>
              </a:xfrm>
            </p:grpSpPr>
            <p:sp>
              <p:nvSpPr>
                <p:cNvPr id="135" name="Rectangle 46">
                  <a:extLst>
                    <a:ext uri="{FF2B5EF4-FFF2-40B4-BE49-F238E27FC236}">
                      <a16:creationId xmlns:a16="http://schemas.microsoft.com/office/drawing/2014/main" id="{F31BDE5A-BDA4-4561-B1C1-1C4772B0B56C}"/>
                    </a:ext>
                  </a:extLst>
                </p:cNvPr>
                <p:cNvSpPr>
                  <a:spLocks noChangeArrowheads="1"/>
                </p:cNvSpPr>
                <p:nvPr/>
              </p:nvSpPr>
              <p:spPr bwMode="auto">
                <a:xfrm>
                  <a:off x="43" y="0"/>
                  <a:ext cx="5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批处理</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6" name="Rectangle 47">
                  <a:extLst>
                    <a:ext uri="{FF2B5EF4-FFF2-40B4-BE49-F238E27FC236}">
                      <a16:creationId xmlns:a16="http://schemas.microsoft.com/office/drawing/2014/main" id="{036C8A20-58AA-4E81-A1BE-60606E2CE640}"/>
                    </a:ext>
                  </a:extLst>
                </p:cNvPr>
                <p:cNvSpPr>
                  <a:spLocks noChangeArrowheads="1"/>
                </p:cNvSpPr>
                <p:nvPr/>
              </p:nvSpPr>
              <p:spPr bwMode="auto">
                <a:xfrm>
                  <a:off x="0" y="0"/>
                  <a:ext cx="6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0" name="Group 48">
                <a:extLst>
                  <a:ext uri="{FF2B5EF4-FFF2-40B4-BE49-F238E27FC236}">
                    <a16:creationId xmlns:a16="http://schemas.microsoft.com/office/drawing/2014/main" id="{A4412588-3EE2-4C0E-9CAB-85C9C3A9EB2B}"/>
                  </a:ext>
                </a:extLst>
              </p:cNvPr>
              <p:cNvGrpSpPr>
                <a:grpSpLocks/>
              </p:cNvGrpSpPr>
              <p:nvPr/>
            </p:nvGrpSpPr>
            <p:grpSpPr bwMode="auto">
              <a:xfrm>
                <a:off x="0" y="864"/>
                <a:ext cx="380" cy="480"/>
                <a:chOff x="0" y="0"/>
                <a:chExt cx="380" cy="480"/>
              </a:xfrm>
            </p:grpSpPr>
            <p:sp>
              <p:nvSpPr>
                <p:cNvPr id="133" name="Rectangle 49">
                  <a:extLst>
                    <a:ext uri="{FF2B5EF4-FFF2-40B4-BE49-F238E27FC236}">
                      <a16:creationId xmlns:a16="http://schemas.microsoft.com/office/drawing/2014/main" id="{ECFAD7E7-AF4D-432A-95D1-C0CE0BC47581}"/>
                    </a:ext>
                  </a:extLst>
                </p:cNvPr>
                <p:cNvSpPr>
                  <a:spLocks noChangeArrowheads="1"/>
                </p:cNvSpPr>
                <p:nvPr/>
              </p:nvSpPr>
              <p:spPr bwMode="auto">
                <a:xfrm>
                  <a:off x="43" y="0"/>
                  <a:ext cx="294"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蔓延</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4" name="Rectangle 50">
                  <a:extLst>
                    <a:ext uri="{FF2B5EF4-FFF2-40B4-BE49-F238E27FC236}">
                      <a16:creationId xmlns:a16="http://schemas.microsoft.com/office/drawing/2014/main" id="{F29233F4-0C85-4DF4-9D73-09DD413DD1EB}"/>
                    </a:ext>
                  </a:extLst>
                </p:cNvPr>
                <p:cNvSpPr>
                  <a:spLocks noChangeArrowheads="1"/>
                </p:cNvSpPr>
                <p:nvPr/>
              </p:nvSpPr>
              <p:spPr bwMode="auto">
                <a:xfrm>
                  <a:off x="0" y="0"/>
                  <a:ext cx="380"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1" name="Group 51">
                <a:extLst>
                  <a:ext uri="{FF2B5EF4-FFF2-40B4-BE49-F238E27FC236}">
                    <a16:creationId xmlns:a16="http://schemas.microsoft.com/office/drawing/2014/main" id="{EC6E550F-A8F4-4FF2-BE59-A27810A9D810}"/>
                  </a:ext>
                </a:extLst>
              </p:cNvPr>
              <p:cNvGrpSpPr>
                <a:grpSpLocks/>
              </p:cNvGrpSpPr>
              <p:nvPr/>
            </p:nvGrpSpPr>
            <p:grpSpPr bwMode="auto">
              <a:xfrm>
                <a:off x="380" y="864"/>
                <a:ext cx="926" cy="480"/>
                <a:chOff x="0" y="0"/>
                <a:chExt cx="926" cy="480"/>
              </a:xfrm>
            </p:grpSpPr>
            <p:sp>
              <p:nvSpPr>
                <p:cNvPr id="131" name="Rectangle 52">
                  <a:extLst>
                    <a:ext uri="{FF2B5EF4-FFF2-40B4-BE49-F238E27FC236}">
                      <a16:creationId xmlns:a16="http://schemas.microsoft.com/office/drawing/2014/main" id="{BA209D00-A973-4C60-951D-EF0EA432FCE4}"/>
                    </a:ext>
                  </a:extLst>
                </p:cNvPr>
                <p:cNvSpPr>
                  <a:spLocks noChangeArrowheads="1"/>
                </p:cNvSpPr>
                <p:nvPr/>
              </p:nvSpPr>
              <p:spPr bwMode="auto">
                <a:xfrm>
                  <a:off x="43" y="0"/>
                  <a:ext cx="84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计算机的功能与作用不断被认识</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2" name="Rectangle 53">
                  <a:extLst>
                    <a:ext uri="{FF2B5EF4-FFF2-40B4-BE49-F238E27FC236}">
                      <a16:creationId xmlns:a16="http://schemas.microsoft.com/office/drawing/2014/main" id="{8E17D9FA-5E8E-411A-9B32-ADD9376253F2}"/>
                    </a:ext>
                  </a:extLst>
                </p:cNvPr>
                <p:cNvSpPr>
                  <a:spLocks noChangeArrowheads="1"/>
                </p:cNvSpPr>
                <p:nvPr/>
              </p:nvSpPr>
              <p:spPr bwMode="auto">
                <a:xfrm>
                  <a:off x="0" y="0"/>
                  <a:ext cx="92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2" name="Group 54">
                <a:extLst>
                  <a:ext uri="{FF2B5EF4-FFF2-40B4-BE49-F238E27FC236}">
                    <a16:creationId xmlns:a16="http://schemas.microsoft.com/office/drawing/2014/main" id="{B9F19774-6D8A-4922-9977-1584E1488FF1}"/>
                  </a:ext>
                </a:extLst>
              </p:cNvPr>
              <p:cNvGrpSpPr>
                <a:grpSpLocks/>
              </p:cNvGrpSpPr>
              <p:nvPr/>
            </p:nvGrpSpPr>
            <p:grpSpPr bwMode="auto">
              <a:xfrm>
                <a:off x="1306" y="864"/>
                <a:ext cx="716" cy="480"/>
                <a:chOff x="0" y="0"/>
                <a:chExt cx="716" cy="480"/>
              </a:xfrm>
            </p:grpSpPr>
            <p:sp>
              <p:nvSpPr>
                <p:cNvPr id="129" name="Rectangle 55">
                  <a:extLst>
                    <a:ext uri="{FF2B5EF4-FFF2-40B4-BE49-F238E27FC236}">
                      <a16:creationId xmlns:a16="http://schemas.microsoft.com/office/drawing/2014/main" id="{A60E4DBD-DFBB-473A-8325-221BCCDDFD14}"/>
                    </a:ext>
                  </a:extLst>
                </p:cNvPr>
                <p:cNvSpPr>
                  <a:spLocks noChangeArrowheads="1"/>
                </p:cNvSpPr>
                <p:nvPr/>
              </p:nvSpPr>
              <p:spPr bwMode="auto">
                <a:xfrm>
                  <a:off x="43" y="0"/>
                  <a:ext cx="63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向其他部门扩展</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0" name="Rectangle 56">
                  <a:extLst>
                    <a:ext uri="{FF2B5EF4-FFF2-40B4-BE49-F238E27FC236}">
                      <a16:creationId xmlns:a16="http://schemas.microsoft.com/office/drawing/2014/main" id="{71D94DEB-F1E8-4F56-B924-1E15A4F4DFD2}"/>
                    </a:ext>
                  </a:extLst>
                </p:cNvPr>
                <p:cNvSpPr>
                  <a:spLocks noChangeArrowheads="1"/>
                </p:cNvSpPr>
                <p:nvPr/>
              </p:nvSpPr>
              <p:spPr bwMode="auto">
                <a:xfrm>
                  <a:off x="0" y="0"/>
                  <a:ext cx="71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3" name="Group 57">
                <a:extLst>
                  <a:ext uri="{FF2B5EF4-FFF2-40B4-BE49-F238E27FC236}">
                    <a16:creationId xmlns:a16="http://schemas.microsoft.com/office/drawing/2014/main" id="{E9BF4F93-E9C7-4F1D-9ED8-36A82FD4B743}"/>
                  </a:ext>
                </a:extLst>
              </p:cNvPr>
              <p:cNvGrpSpPr>
                <a:grpSpLocks/>
              </p:cNvGrpSpPr>
              <p:nvPr/>
            </p:nvGrpSpPr>
            <p:grpSpPr bwMode="auto">
              <a:xfrm>
                <a:off x="2022" y="864"/>
                <a:ext cx="548" cy="480"/>
                <a:chOff x="0" y="0"/>
                <a:chExt cx="548" cy="480"/>
              </a:xfrm>
            </p:grpSpPr>
            <p:sp>
              <p:nvSpPr>
                <p:cNvPr id="127" name="Rectangle 58">
                  <a:extLst>
                    <a:ext uri="{FF2B5EF4-FFF2-40B4-BE49-F238E27FC236}">
                      <a16:creationId xmlns:a16="http://schemas.microsoft.com/office/drawing/2014/main" id="{CA930B62-D378-4787-9913-264607657D51}"/>
                    </a:ext>
                  </a:extLst>
                </p:cNvPr>
                <p:cNvSpPr>
                  <a:spLocks noChangeArrowheads="1"/>
                </p:cNvSpPr>
                <p:nvPr/>
              </p:nvSpPr>
              <p:spPr bwMode="auto">
                <a:xfrm>
                  <a:off x="43" y="0"/>
                  <a:ext cx="462"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900" b="1">
                      <a:solidFill>
                        <a:schemeClr val="accent2">
                          <a:lumMod val="75000"/>
                        </a:schemeClr>
                      </a:solidFill>
                    </a:rPr>
                    <a:t>表面热情</a:t>
                  </a:r>
                </a:p>
                <a:p>
                  <a:pPr algn="ctr">
                    <a:spcBef>
                      <a:spcPct val="0"/>
                    </a:spcBef>
                    <a:buClrTx/>
                    <a:buSzTx/>
                    <a:buFont typeface="Arial" panose="020B0604020202020204" pitchFamily="34" charset="0"/>
                    <a:buNone/>
                  </a:pPr>
                  <a:r>
                    <a:rPr lang="zh-CN" altLang="en-US" sz="900" b="1">
                      <a:solidFill>
                        <a:schemeClr val="accent2">
                          <a:lumMod val="75000"/>
                        </a:schemeClr>
                      </a:solidFill>
                    </a:rPr>
                    <a:t>过高期望</a:t>
                  </a:r>
                </a:p>
                <a:p>
                  <a:pPr algn="ctr">
                    <a:spcBef>
                      <a:spcPct val="0"/>
                    </a:spcBef>
                    <a:buClrTx/>
                    <a:buSzTx/>
                    <a:buFont typeface="Arial" panose="020B0604020202020204" pitchFamily="34" charset="0"/>
                    <a:buNone/>
                  </a:pPr>
                  <a:endParaRPr lang="zh-CN" altLang="en-US" sz="900" b="1">
                    <a:solidFill>
                      <a:schemeClr val="accent2">
                        <a:lumMod val="75000"/>
                      </a:schemeClr>
                    </a:solidFill>
                  </a:endParaRPr>
                </a:p>
              </p:txBody>
            </p:sp>
            <p:sp>
              <p:nvSpPr>
                <p:cNvPr id="128" name="Rectangle 59">
                  <a:extLst>
                    <a:ext uri="{FF2B5EF4-FFF2-40B4-BE49-F238E27FC236}">
                      <a16:creationId xmlns:a16="http://schemas.microsoft.com/office/drawing/2014/main" id="{91057080-9786-4658-B35B-BAD1BA735FD5}"/>
                    </a:ext>
                  </a:extLst>
                </p:cNvPr>
                <p:cNvSpPr>
                  <a:spLocks noChangeArrowheads="1"/>
                </p:cNvSpPr>
                <p:nvPr/>
              </p:nvSpPr>
              <p:spPr bwMode="auto">
                <a:xfrm>
                  <a:off x="0" y="0"/>
                  <a:ext cx="548"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4" name="Group 60">
                <a:extLst>
                  <a:ext uri="{FF2B5EF4-FFF2-40B4-BE49-F238E27FC236}">
                    <a16:creationId xmlns:a16="http://schemas.microsoft.com/office/drawing/2014/main" id="{FDF2FDE9-6433-4E90-A044-3D448CBA2362}"/>
                  </a:ext>
                </a:extLst>
              </p:cNvPr>
              <p:cNvGrpSpPr>
                <a:grpSpLocks/>
              </p:cNvGrpSpPr>
              <p:nvPr/>
            </p:nvGrpSpPr>
            <p:grpSpPr bwMode="auto">
              <a:xfrm>
                <a:off x="2570" y="864"/>
                <a:ext cx="506" cy="480"/>
                <a:chOff x="0" y="0"/>
                <a:chExt cx="506" cy="480"/>
              </a:xfrm>
            </p:grpSpPr>
            <p:sp>
              <p:nvSpPr>
                <p:cNvPr id="125" name="Rectangle 61">
                  <a:extLst>
                    <a:ext uri="{FF2B5EF4-FFF2-40B4-BE49-F238E27FC236}">
                      <a16:creationId xmlns:a16="http://schemas.microsoft.com/office/drawing/2014/main" id="{358F8FAF-4853-4C0C-B5B4-AA977EB021A1}"/>
                    </a:ext>
                  </a:extLst>
                </p:cNvPr>
                <p:cNvSpPr>
                  <a:spLocks noChangeArrowheads="1"/>
                </p:cNvSpPr>
                <p:nvPr/>
              </p:nvSpPr>
              <p:spPr bwMode="auto">
                <a:xfrm>
                  <a:off x="43" y="0"/>
                  <a:ext cx="42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快速增长</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26" name="Rectangle 62">
                  <a:extLst>
                    <a:ext uri="{FF2B5EF4-FFF2-40B4-BE49-F238E27FC236}">
                      <a16:creationId xmlns:a16="http://schemas.microsoft.com/office/drawing/2014/main" id="{7B6DCE5B-303B-476B-87AA-32834C78741C}"/>
                    </a:ext>
                  </a:extLst>
                </p:cNvPr>
                <p:cNvSpPr>
                  <a:spLocks noChangeArrowheads="1"/>
                </p:cNvSpPr>
                <p:nvPr/>
              </p:nvSpPr>
              <p:spPr bwMode="auto">
                <a:xfrm>
                  <a:off x="0" y="0"/>
                  <a:ext cx="50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5" name="Group 63">
                <a:extLst>
                  <a:ext uri="{FF2B5EF4-FFF2-40B4-BE49-F238E27FC236}">
                    <a16:creationId xmlns:a16="http://schemas.microsoft.com/office/drawing/2014/main" id="{A528B660-6405-4B63-B128-E3FC1EC7654E}"/>
                  </a:ext>
                </a:extLst>
              </p:cNvPr>
              <p:cNvGrpSpPr>
                <a:grpSpLocks/>
              </p:cNvGrpSpPr>
              <p:nvPr/>
            </p:nvGrpSpPr>
            <p:grpSpPr bwMode="auto">
              <a:xfrm>
                <a:off x="3076" y="864"/>
                <a:ext cx="632" cy="480"/>
                <a:chOff x="0" y="0"/>
                <a:chExt cx="632" cy="480"/>
              </a:xfrm>
            </p:grpSpPr>
            <p:sp>
              <p:nvSpPr>
                <p:cNvPr id="123" name="Rectangle 64">
                  <a:extLst>
                    <a:ext uri="{FF2B5EF4-FFF2-40B4-BE49-F238E27FC236}">
                      <a16:creationId xmlns:a16="http://schemas.microsoft.com/office/drawing/2014/main" id="{875BE7A0-CA0B-433B-8670-1BDEA88AFA59}"/>
                    </a:ext>
                  </a:extLst>
                </p:cNvPr>
                <p:cNvSpPr>
                  <a:spLocks noChangeArrowheads="1"/>
                </p:cNvSpPr>
                <p:nvPr/>
              </p:nvSpPr>
              <p:spPr bwMode="auto">
                <a:xfrm>
                  <a:off x="43" y="0"/>
                  <a:ext cx="5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集中/分散 较放松</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24" name="Rectangle 65">
                  <a:extLst>
                    <a:ext uri="{FF2B5EF4-FFF2-40B4-BE49-F238E27FC236}">
                      <a16:creationId xmlns:a16="http://schemas.microsoft.com/office/drawing/2014/main" id="{EEE84766-C02E-4605-9FB4-3DC6B7CAE0A7}"/>
                    </a:ext>
                  </a:extLst>
                </p:cNvPr>
                <p:cNvSpPr>
                  <a:spLocks noChangeArrowheads="1"/>
                </p:cNvSpPr>
                <p:nvPr/>
              </p:nvSpPr>
              <p:spPr bwMode="auto">
                <a:xfrm>
                  <a:off x="0" y="0"/>
                  <a:ext cx="6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6" name="Group 66">
                <a:extLst>
                  <a:ext uri="{FF2B5EF4-FFF2-40B4-BE49-F238E27FC236}">
                    <a16:creationId xmlns:a16="http://schemas.microsoft.com/office/drawing/2014/main" id="{2BC91D88-40E7-4622-8752-988A079B64DF}"/>
                  </a:ext>
                </a:extLst>
              </p:cNvPr>
              <p:cNvGrpSpPr>
                <a:grpSpLocks/>
              </p:cNvGrpSpPr>
              <p:nvPr/>
            </p:nvGrpSpPr>
            <p:grpSpPr bwMode="auto">
              <a:xfrm>
                <a:off x="3708" y="864"/>
                <a:ext cx="632" cy="480"/>
                <a:chOff x="0" y="0"/>
                <a:chExt cx="632" cy="480"/>
              </a:xfrm>
            </p:grpSpPr>
            <p:sp>
              <p:nvSpPr>
                <p:cNvPr id="121" name="Rectangle 67">
                  <a:extLst>
                    <a:ext uri="{FF2B5EF4-FFF2-40B4-BE49-F238E27FC236}">
                      <a16:creationId xmlns:a16="http://schemas.microsoft.com/office/drawing/2014/main" id="{0CF454BE-43ED-4D80-8E65-6089AD9AE5DF}"/>
                    </a:ext>
                  </a:extLst>
                </p:cNvPr>
                <p:cNvSpPr>
                  <a:spLocks noChangeArrowheads="1"/>
                </p:cNvSpPr>
                <p:nvPr/>
              </p:nvSpPr>
              <p:spPr bwMode="auto">
                <a:xfrm>
                  <a:off x="43" y="0"/>
                  <a:ext cx="5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远程批处理</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22" name="Rectangle 68">
                  <a:extLst>
                    <a:ext uri="{FF2B5EF4-FFF2-40B4-BE49-F238E27FC236}">
                      <a16:creationId xmlns:a16="http://schemas.microsoft.com/office/drawing/2014/main" id="{D72B8030-1574-4534-8993-9ED8D14F9929}"/>
                    </a:ext>
                  </a:extLst>
                </p:cNvPr>
                <p:cNvSpPr>
                  <a:spLocks noChangeArrowheads="1"/>
                </p:cNvSpPr>
                <p:nvPr/>
              </p:nvSpPr>
              <p:spPr bwMode="auto">
                <a:xfrm>
                  <a:off x="0" y="0"/>
                  <a:ext cx="6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7" name="Group 69">
                <a:extLst>
                  <a:ext uri="{FF2B5EF4-FFF2-40B4-BE49-F238E27FC236}">
                    <a16:creationId xmlns:a16="http://schemas.microsoft.com/office/drawing/2014/main" id="{746D0565-F6B8-4CEE-BF4C-5CA99876C9C1}"/>
                  </a:ext>
                </a:extLst>
              </p:cNvPr>
              <p:cNvGrpSpPr>
                <a:grpSpLocks/>
              </p:cNvGrpSpPr>
              <p:nvPr/>
            </p:nvGrpSpPr>
            <p:grpSpPr bwMode="auto">
              <a:xfrm>
                <a:off x="0" y="1344"/>
                <a:ext cx="380" cy="672"/>
                <a:chOff x="0" y="0"/>
                <a:chExt cx="380" cy="672"/>
              </a:xfrm>
            </p:grpSpPr>
            <p:sp>
              <p:nvSpPr>
                <p:cNvPr id="119" name="Rectangle 70">
                  <a:extLst>
                    <a:ext uri="{FF2B5EF4-FFF2-40B4-BE49-F238E27FC236}">
                      <a16:creationId xmlns:a16="http://schemas.microsoft.com/office/drawing/2014/main" id="{8EB7E359-1445-405D-BCA1-21D20C1AC2B3}"/>
                    </a:ext>
                  </a:extLst>
                </p:cNvPr>
                <p:cNvSpPr>
                  <a:spLocks noChangeArrowheads="1"/>
                </p:cNvSpPr>
                <p:nvPr/>
              </p:nvSpPr>
              <p:spPr bwMode="auto">
                <a:xfrm>
                  <a:off x="43" y="0"/>
                  <a:ext cx="294"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控制</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20" name="Rectangle 71">
                  <a:extLst>
                    <a:ext uri="{FF2B5EF4-FFF2-40B4-BE49-F238E27FC236}">
                      <a16:creationId xmlns:a16="http://schemas.microsoft.com/office/drawing/2014/main" id="{F3F690B3-A0E1-408C-AA4F-DB8DA982632C}"/>
                    </a:ext>
                  </a:extLst>
                </p:cNvPr>
                <p:cNvSpPr>
                  <a:spLocks noChangeArrowheads="1"/>
                </p:cNvSpPr>
                <p:nvPr/>
              </p:nvSpPr>
              <p:spPr bwMode="auto">
                <a:xfrm>
                  <a:off x="0" y="0"/>
                  <a:ext cx="380"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8" name="Group 72">
                <a:extLst>
                  <a:ext uri="{FF2B5EF4-FFF2-40B4-BE49-F238E27FC236}">
                    <a16:creationId xmlns:a16="http://schemas.microsoft.com/office/drawing/2014/main" id="{E1388FC3-50D8-43EC-A019-1B1A64CBCD1F}"/>
                  </a:ext>
                </a:extLst>
              </p:cNvPr>
              <p:cNvGrpSpPr>
                <a:grpSpLocks/>
              </p:cNvGrpSpPr>
              <p:nvPr/>
            </p:nvGrpSpPr>
            <p:grpSpPr bwMode="auto">
              <a:xfrm>
                <a:off x="380" y="1344"/>
                <a:ext cx="926" cy="672"/>
                <a:chOff x="0" y="0"/>
                <a:chExt cx="926" cy="672"/>
              </a:xfrm>
            </p:grpSpPr>
            <p:sp>
              <p:nvSpPr>
                <p:cNvPr id="117" name="Rectangle 73">
                  <a:extLst>
                    <a:ext uri="{FF2B5EF4-FFF2-40B4-BE49-F238E27FC236}">
                      <a16:creationId xmlns:a16="http://schemas.microsoft.com/office/drawing/2014/main" id="{59C13914-FC30-4CB6-904B-BE2C484F776E}"/>
                    </a:ext>
                  </a:extLst>
                </p:cNvPr>
                <p:cNvSpPr>
                  <a:spLocks noChangeArrowheads="1"/>
                </p:cNvSpPr>
                <p:nvPr/>
              </p:nvSpPr>
              <p:spPr bwMode="auto">
                <a:xfrm>
                  <a:off x="43" y="0"/>
                  <a:ext cx="84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计算机费用持续上升，但未获得应用的效益</a:t>
                  </a:r>
                </a:p>
                <a:p>
                  <a:pPr algn="ctr">
                    <a:spcBef>
                      <a:spcPct val="0"/>
                    </a:spcBef>
                    <a:buClrTx/>
                    <a:buSzTx/>
                    <a:buFont typeface="Arial" panose="020B0604020202020204" pitchFamily="34" charset="0"/>
                    <a:buNone/>
                  </a:pPr>
                  <a:r>
                    <a:rPr lang="zh-CN" altLang="en-US" sz="1050" b="1">
                      <a:solidFill>
                        <a:schemeClr val="accent2">
                          <a:lumMod val="75000"/>
                        </a:schemeClr>
                      </a:solidFill>
                    </a:rPr>
                    <a:t> </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18" name="Rectangle 74">
                  <a:extLst>
                    <a:ext uri="{FF2B5EF4-FFF2-40B4-BE49-F238E27FC236}">
                      <a16:creationId xmlns:a16="http://schemas.microsoft.com/office/drawing/2014/main" id="{4DC0B9D3-F7A5-4929-AE43-A595BED1DF2C}"/>
                    </a:ext>
                  </a:extLst>
                </p:cNvPr>
                <p:cNvSpPr>
                  <a:spLocks noChangeArrowheads="1"/>
                </p:cNvSpPr>
                <p:nvPr/>
              </p:nvSpPr>
              <p:spPr bwMode="auto">
                <a:xfrm>
                  <a:off x="0" y="0"/>
                  <a:ext cx="92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39" name="Group 75">
                <a:extLst>
                  <a:ext uri="{FF2B5EF4-FFF2-40B4-BE49-F238E27FC236}">
                    <a16:creationId xmlns:a16="http://schemas.microsoft.com/office/drawing/2014/main" id="{667C9823-1D12-41F1-BA0A-DEB5E2B6CDB3}"/>
                  </a:ext>
                </a:extLst>
              </p:cNvPr>
              <p:cNvGrpSpPr>
                <a:grpSpLocks/>
              </p:cNvGrpSpPr>
              <p:nvPr/>
            </p:nvGrpSpPr>
            <p:grpSpPr bwMode="auto">
              <a:xfrm>
                <a:off x="1306" y="1344"/>
                <a:ext cx="716" cy="672"/>
                <a:chOff x="0" y="0"/>
                <a:chExt cx="716" cy="672"/>
              </a:xfrm>
            </p:grpSpPr>
            <p:sp>
              <p:nvSpPr>
                <p:cNvPr id="115" name="Rectangle 76">
                  <a:extLst>
                    <a:ext uri="{FF2B5EF4-FFF2-40B4-BE49-F238E27FC236}">
                      <a16:creationId xmlns:a16="http://schemas.microsoft.com/office/drawing/2014/main" id="{0D29E21D-8DA9-41F4-8C51-4E85CABA333F}"/>
                    </a:ext>
                  </a:extLst>
                </p:cNvPr>
                <p:cNvSpPr>
                  <a:spLocks noChangeArrowheads="1"/>
                </p:cNvSpPr>
                <p:nvPr/>
              </p:nvSpPr>
              <p:spPr bwMode="auto">
                <a:xfrm>
                  <a:off x="43" y="0"/>
                  <a:ext cx="63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900" b="1">
                      <a:solidFill>
                        <a:schemeClr val="accent2">
                          <a:lumMod val="75000"/>
                        </a:schemeClr>
                      </a:solidFill>
                    </a:rPr>
                    <a:t>出现集中控制信息技术（系统）的</a:t>
                  </a:r>
                  <a:r>
                    <a:rPr lang="zh-CN" altLang="en-US" sz="1050" b="1">
                      <a:solidFill>
                        <a:schemeClr val="accent2">
                          <a:lumMod val="75000"/>
                        </a:schemeClr>
                      </a:solidFill>
                    </a:rPr>
                    <a:t>部门</a:t>
                  </a:r>
                  <a:r>
                    <a:rPr lang="zh-CN" altLang="en-US" sz="900" b="1">
                      <a:solidFill>
                        <a:schemeClr val="accent2">
                          <a:lumMod val="75000"/>
                        </a:schemeClr>
                      </a:solidFill>
                    </a:rPr>
                    <a:t>，如：信息中心</a:t>
                  </a:r>
                </a:p>
                <a:p>
                  <a:pPr algn="ctr">
                    <a:spcBef>
                      <a:spcPct val="0"/>
                    </a:spcBef>
                    <a:buClrTx/>
                    <a:buSzTx/>
                    <a:buFont typeface="Arial" panose="020B0604020202020204" pitchFamily="34" charset="0"/>
                    <a:buNone/>
                  </a:pPr>
                  <a:endParaRPr lang="zh-CN" altLang="en-US" sz="900" b="1">
                    <a:solidFill>
                      <a:schemeClr val="accent2">
                        <a:lumMod val="75000"/>
                      </a:schemeClr>
                    </a:solidFill>
                  </a:endParaRPr>
                </a:p>
              </p:txBody>
            </p:sp>
            <p:sp>
              <p:nvSpPr>
                <p:cNvPr id="116" name="Rectangle 77">
                  <a:extLst>
                    <a:ext uri="{FF2B5EF4-FFF2-40B4-BE49-F238E27FC236}">
                      <a16:creationId xmlns:a16="http://schemas.microsoft.com/office/drawing/2014/main" id="{7C6246DD-780F-4568-8E92-E1E117EA03C2}"/>
                    </a:ext>
                  </a:extLst>
                </p:cNvPr>
                <p:cNvSpPr>
                  <a:spLocks noChangeArrowheads="1"/>
                </p:cNvSpPr>
                <p:nvPr/>
              </p:nvSpPr>
              <p:spPr bwMode="auto">
                <a:xfrm>
                  <a:off x="0" y="0"/>
                  <a:ext cx="71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0" name="Group 78">
                <a:extLst>
                  <a:ext uri="{FF2B5EF4-FFF2-40B4-BE49-F238E27FC236}">
                    <a16:creationId xmlns:a16="http://schemas.microsoft.com/office/drawing/2014/main" id="{5CD4F656-83F3-4824-9D96-8A1A5850DC84}"/>
                  </a:ext>
                </a:extLst>
              </p:cNvPr>
              <p:cNvGrpSpPr>
                <a:grpSpLocks/>
              </p:cNvGrpSpPr>
              <p:nvPr/>
            </p:nvGrpSpPr>
            <p:grpSpPr bwMode="auto">
              <a:xfrm>
                <a:off x="2022" y="1344"/>
                <a:ext cx="548" cy="672"/>
                <a:chOff x="0" y="0"/>
                <a:chExt cx="548" cy="672"/>
              </a:xfrm>
            </p:grpSpPr>
            <p:sp>
              <p:nvSpPr>
                <p:cNvPr id="113" name="Rectangle 79">
                  <a:extLst>
                    <a:ext uri="{FF2B5EF4-FFF2-40B4-BE49-F238E27FC236}">
                      <a16:creationId xmlns:a16="http://schemas.microsoft.com/office/drawing/2014/main" id="{AA255ACB-0BAD-4AE7-9889-C405F8C8710B}"/>
                    </a:ext>
                  </a:extLst>
                </p:cNvPr>
                <p:cNvSpPr>
                  <a:spLocks noChangeArrowheads="1"/>
                </p:cNvSpPr>
                <p:nvPr/>
              </p:nvSpPr>
              <p:spPr bwMode="auto">
                <a:xfrm>
                  <a:off x="43" y="0"/>
                  <a:ext cx="462"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用户参与</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14" name="Rectangle 80">
                  <a:extLst>
                    <a:ext uri="{FF2B5EF4-FFF2-40B4-BE49-F238E27FC236}">
                      <a16:creationId xmlns:a16="http://schemas.microsoft.com/office/drawing/2014/main" id="{91FBAF5F-288D-44EE-8574-E6BDF995B2B2}"/>
                    </a:ext>
                  </a:extLst>
                </p:cNvPr>
                <p:cNvSpPr>
                  <a:spLocks noChangeArrowheads="1"/>
                </p:cNvSpPr>
                <p:nvPr/>
              </p:nvSpPr>
              <p:spPr bwMode="auto">
                <a:xfrm>
                  <a:off x="0" y="0"/>
                  <a:ext cx="548"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1" name="Group 81">
                <a:extLst>
                  <a:ext uri="{FF2B5EF4-FFF2-40B4-BE49-F238E27FC236}">
                    <a16:creationId xmlns:a16="http://schemas.microsoft.com/office/drawing/2014/main" id="{7EE93687-82EE-4CC7-9FC5-777BA34318D9}"/>
                  </a:ext>
                </a:extLst>
              </p:cNvPr>
              <p:cNvGrpSpPr>
                <a:grpSpLocks/>
              </p:cNvGrpSpPr>
              <p:nvPr/>
            </p:nvGrpSpPr>
            <p:grpSpPr bwMode="auto">
              <a:xfrm>
                <a:off x="2570" y="1344"/>
                <a:ext cx="506" cy="672"/>
                <a:chOff x="0" y="0"/>
                <a:chExt cx="506" cy="672"/>
              </a:xfrm>
            </p:grpSpPr>
            <p:sp>
              <p:nvSpPr>
                <p:cNvPr id="111" name="Rectangle 82">
                  <a:extLst>
                    <a:ext uri="{FF2B5EF4-FFF2-40B4-BE49-F238E27FC236}">
                      <a16:creationId xmlns:a16="http://schemas.microsoft.com/office/drawing/2014/main" id="{955AEE12-00C3-497B-B69B-9D33AC4D19B6}"/>
                    </a:ext>
                  </a:extLst>
                </p:cNvPr>
                <p:cNvSpPr>
                  <a:spLocks noChangeArrowheads="1"/>
                </p:cNvSpPr>
                <p:nvPr/>
              </p:nvSpPr>
              <p:spPr bwMode="auto">
                <a:xfrm>
                  <a:off x="43" y="0"/>
                  <a:ext cx="42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快速增长到增幅降低</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12" name="Rectangle 83">
                  <a:extLst>
                    <a:ext uri="{FF2B5EF4-FFF2-40B4-BE49-F238E27FC236}">
                      <a16:creationId xmlns:a16="http://schemas.microsoft.com/office/drawing/2014/main" id="{F4DFB1F4-1692-4E67-A45B-8CB364919E8E}"/>
                    </a:ext>
                  </a:extLst>
                </p:cNvPr>
                <p:cNvSpPr>
                  <a:spLocks noChangeArrowheads="1"/>
                </p:cNvSpPr>
                <p:nvPr/>
              </p:nvSpPr>
              <p:spPr bwMode="auto">
                <a:xfrm>
                  <a:off x="0" y="0"/>
                  <a:ext cx="50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2" name="Group 84">
                <a:extLst>
                  <a:ext uri="{FF2B5EF4-FFF2-40B4-BE49-F238E27FC236}">
                    <a16:creationId xmlns:a16="http://schemas.microsoft.com/office/drawing/2014/main" id="{75F050A8-C015-44FA-8104-6C771A0FEFDD}"/>
                  </a:ext>
                </a:extLst>
              </p:cNvPr>
              <p:cNvGrpSpPr>
                <a:grpSpLocks/>
              </p:cNvGrpSpPr>
              <p:nvPr/>
            </p:nvGrpSpPr>
            <p:grpSpPr bwMode="auto">
              <a:xfrm>
                <a:off x="3076" y="1344"/>
                <a:ext cx="632" cy="672"/>
                <a:chOff x="0" y="0"/>
                <a:chExt cx="632" cy="672"/>
              </a:xfrm>
            </p:grpSpPr>
            <p:sp>
              <p:nvSpPr>
                <p:cNvPr id="109" name="Rectangle 85">
                  <a:extLst>
                    <a:ext uri="{FF2B5EF4-FFF2-40B4-BE49-F238E27FC236}">
                      <a16:creationId xmlns:a16="http://schemas.microsoft.com/office/drawing/2014/main" id="{42AD30A0-4556-46E7-93C5-386CC1327667}"/>
                    </a:ext>
                  </a:extLst>
                </p:cNvPr>
                <p:cNvSpPr>
                  <a:spLocks noChangeArrowheads="1"/>
                </p:cNvSpPr>
                <p:nvPr/>
              </p:nvSpPr>
              <p:spPr bwMode="auto">
                <a:xfrm>
                  <a:off x="43" y="0"/>
                  <a:ext cx="546"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集中</a:t>
                  </a:r>
                </a:p>
                <a:p>
                  <a:pPr algn="ctr">
                    <a:spcBef>
                      <a:spcPct val="0"/>
                    </a:spcBef>
                    <a:buClrTx/>
                    <a:buSzTx/>
                    <a:buFont typeface="Arial" panose="020B0604020202020204" pitchFamily="34" charset="0"/>
                    <a:buNone/>
                  </a:pPr>
                  <a:r>
                    <a:rPr lang="zh-CN" altLang="en-US" sz="1050" b="1">
                      <a:solidFill>
                        <a:schemeClr val="accent2">
                          <a:lumMod val="75000"/>
                        </a:schemeClr>
                      </a:solidFill>
                    </a:rPr>
                    <a:t>正式的规划和控制</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10" name="Rectangle 86">
                  <a:extLst>
                    <a:ext uri="{FF2B5EF4-FFF2-40B4-BE49-F238E27FC236}">
                      <a16:creationId xmlns:a16="http://schemas.microsoft.com/office/drawing/2014/main" id="{2A83BEDA-6459-4C52-92D0-CC8AA51265F7}"/>
                    </a:ext>
                  </a:extLst>
                </p:cNvPr>
                <p:cNvSpPr>
                  <a:spLocks noChangeArrowheads="1"/>
                </p:cNvSpPr>
                <p:nvPr/>
              </p:nvSpPr>
              <p:spPr bwMode="auto">
                <a:xfrm>
                  <a:off x="0" y="0"/>
                  <a:ext cx="632"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3" name="Group 87">
                <a:extLst>
                  <a:ext uri="{FF2B5EF4-FFF2-40B4-BE49-F238E27FC236}">
                    <a16:creationId xmlns:a16="http://schemas.microsoft.com/office/drawing/2014/main" id="{5CFAD3DA-F548-4A69-B70D-E5819C97CAFE}"/>
                  </a:ext>
                </a:extLst>
              </p:cNvPr>
              <p:cNvGrpSpPr>
                <a:grpSpLocks/>
              </p:cNvGrpSpPr>
              <p:nvPr/>
            </p:nvGrpSpPr>
            <p:grpSpPr bwMode="auto">
              <a:xfrm>
                <a:off x="3708" y="1344"/>
                <a:ext cx="632" cy="672"/>
                <a:chOff x="0" y="0"/>
                <a:chExt cx="632" cy="672"/>
              </a:xfrm>
            </p:grpSpPr>
            <p:sp>
              <p:nvSpPr>
                <p:cNvPr id="107" name="Rectangle 88">
                  <a:extLst>
                    <a:ext uri="{FF2B5EF4-FFF2-40B4-BE49-F238E27FC236}">
                      <a16:creationId xmlns:a16="http://schemas.microsoft.com/office/drawing/2014/main" id="{9A5A07AC-3467-4216-9E96-9C470969A865}"/>
                    </a:ext>
                  </a:extLst>
                </p:cNvPr>
                <p:cNvSpPr>
                  <a:spLocks noChangeArrowheads="1"/>
                </p:cNvSpPr>
                <p:nvPr/>
              </p:nvSpPr>
              <p:spPr bwMode="auto">
                <a:xfrm>
                  <a:off x="43" y="0"/>
                  <a:ext cx="546"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计算机应用</a:t>
                  </a:r>
                </a:p>
                <a:p>
                  <a:pPr algn="ctr">
                    <a:spcBef>
                      <a:spcPct val="0"/>
                    </a:spcBef>
                    <a:buClrTx/>
                    <a:buSzTx/>
                    <a:buFont typeface="Arial" panose="020B0604020202020204" pitchFamily="34" charset="0"/>
                    <a:buNone/>
                  </a:pPr>
                  <a:r>
                    <a:rPr lang="en-US" altLang="zh-CN" sz="1050" b="1">
                      <a:solidFill>
                        <a:schemeClr val="accent2">
                          <a:lumMod val="75000"/>
                        </a:schemeClr>
                      </a:solidFill>
                    </a:rPr>
                    <a:t>DBMS</a:t>
                  </a:r>
                </a:p>
                <a:p>
                  <a:pPr algn="ctr">
                    <a:spcBef>
                      <a:spcPct val="0"/>
                    </a:spcBef>
                    <a:buClrTx/>
                    <a:buSzTx/>
                    <a:buFont typeface="Arial" panose="020B0604020202020204" pitchFamily="34" charset="0"/>
                    <a:buNone/>
                  </a:pPr>
                  <a:endParaRPr lang="en-US" altLang="zh-CN" sz="1050" b="1">
                    <a:solidFill>
                      <a:schemeClr val="accent2">
                        <a:lumMod val="75000"/>
                      </a:schemeClr>
                    </a:solidFill>
                  </a:endParaRPr>
                </a:p>
              </p:txBody>
            </p:sp>
            <p:sp>
              <p:nvSpPr>
                <p:cNvPr id="108" name="Rectangle 89">
                  <a:extLst>
                    <a:ext uri="{FF2B5EF4-FFF2-40B4-BE49-F238E27FC236}">
                      <a16:creationId xmlns:a16="http://schemas.microsoft.com/office/drawing/2014/main" id="{E7262679-94B7-4B82-9F30-FCB9EC3282AF}"/>
                    </a:ext>
                  </a:extLst>
                </p:cNvPr>
                <p:cNvSpPr>
                  <a:spLocks noChangeArrowheads="1"/>
                </p:cNvSpPr>
                <p:nvPr/>
              </p:nvSpPr>
              <p:spPr bwMode="auto">
                <a:xfrm>
                  <a:off x="0" y="0"/>
                  <a:ext cx="632"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4" name="Group 90">
                <a:extLst>
                  <a:ext uri="{FF2B5EF4-FFF2-40B4-BE49-F238E27FC236}">
                    <a16:creationId xmlns:a16="http://schemas.microsoft.com/office/drawing/2014/main" id="{E55ADF79-CA6E-400A-9D61-9FAE61D622F0}"/>
                  </a:ext>
                </a:extLst>
              </p:cNvPr>
              <p:cNvGrpSpPr>
                <a:grpSpLocks/>
              </p:cNvGrpSpPr>
              <p:nvPr/>
            </p:nvGrpSpPr>
            <p:grpSpPr bwMode="auto">
              <a:xfrm>
                <a:off x="0" y="2016"/>
                <a:ext cx="380" cy="576"/>
                <a:chOff x="0" y="0"/>
                <a:chExt cx="380" cy="576"/>
              </a:xfrm>
            </p:grpSpPr>
            <p:sp>
              <p:nvSpPr>
                <p:cNvPr id="105" name="Rectangle 91">
                  <a:extLst>
                    <a:ext uri="{FF2B5EF4-FFF2-40B4-BE49-F238E27FC236}">
                      <a16:creationId xmlns:a16="http://schemas.microsoft.com/office/drawing/2014/main" id="{6F18F8C4-BDE3-4BB3-9384-A2D1602CA213}"/>
                    </a:ext>
                  </a:extLst>
                </p:cNvPr>
                <p:cNvSpPr>
                  <a:spLocks noChangeArrowheads="1"/>
                </p:cNvSpPr>
                <p:nvPr/>
              </p:nvSpPr>
              <p:spPr bwMode="auto">
                <a:xfrm>
                  <a:off x="43" y="0"/>
                  <a:ext cx="29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集成</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06" name="Rectangle 92">
                  <a:extLst>
                    <a:ext uri="{FF2B5EF4-FFF2-40B4-BE49-F238E27FC236}">
                      <a16:creationId xmlns:a16="http://schemas.microsoft.com/office/drawing/2014/main" id="{133183CE-B0BC-49BD-A142-C59CD8D8A26A}"/>
                    </a:ext>
                  </a:extLst>
                </p:cNvPr>
                <p:cNvSpPr>
                  <a:spLocks noChangeArrowheads="1"/>
                </p:cNvSpPr>
                <p:nvPr/>
              </p:nvSpPr>
              <p:spPr bwMode="auto">
                <a:xfrm>
                  <a:off x="0" y="0"/>
                  <a:ext cx="38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5" name="Group 93">
                <a:extLst>
                  <a:ext uri="{FF2B5EF4-FFF2-40B4-BE49-F238E27FC236}">
                    <a16:creationId xmlns:a16="http://schemas.microsoft.com/office/drawing/2014/main" id="{AEBFE4E7-F8C3-4CC5-8AAD-EEA971F008FD}"/>
                  </a:ext>
                </a:extLst>
              </p:cNvPr>
              <p:cNvGrpSpPr>
                <a:grpSpLocks/>
              </p:cNvGrpSpPr>
              <p:nvPr/>
            </p:nvGrpSpPr>
            <p:grpSpPr bwMode="auto">
              <a:xfrm>
                <a:off x="380" y="2016"/>
                <a:ext cx="926" cy="576"/>
                <a:chOff x="0" y="0"/>
                <a:chExt cx="926" cy="576"/>
              </a:xfrm>
            </p:grpSpPr>
            <p:sp>
              <p:nvSpPr>
                <p:cNvPr id="103" name="Rectangle 94">
                  <a:extLst>
                    <a:ext uri="{FF2B5EF4-FFF2-40B4-BE49-F238E27FC236}">
                      <a16:creationId xmlns:a16="http://schemas.microsoft.com/office/drawing/2014/main" id="{D969F956-7DDF-4FA5-937D-176256BC2C05}"/>
                    </a:ext>
                  </a:extLst>
                </p:cNvPr>
                <p:cNvSpPr>
                  <a:spLocks noChangeArrowheads="1"/>
                </p:cNvSpPr>
                <p:nvPr/>
              </p:nvSpPr>
              <p:spPr bwMode="auto">
                <a:xfrm>
                  <a:off x="43" y="0"/>
                  <a:ext cx="84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信息和通讯技术的发展，信息技术在组织中的普遍应用</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04" name="Rectangle 95">
                  <a:extLst>
                    <a:ext uri="{FF2B5EF4-FFF2-40B4-BE49-F238E27FC236}">
                      <a16:creationId xmlns:a16="http://schemas.microsoft.com/office/drawing/2014/main" id="{715E8D40-AE06-4E66-877B-BBE44A58DDB5}"/>
                    </a:ext>
                  </a:extLst>
                </p:cNvPr>
                <p:cNvSpPr>
                  <a:spLocks noChangeArrowheads="1"/>
                </p:cNvSpPr>
                <p:nvPr/>
              </p:nvSpPr>
              <p:spPr bwMode="auto">
                <a:xfrm>
                  <a:off x="0" y="0"/>
                  <a:ext cx="92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6" name="Group 96">
                <a:extLst>
                  <a:ext uri="{FF2B5EF4-FFF2-40B4-BE49-F238E27FC236}">
                    <a16:creationId xmlns:a16="http://schemas.microsoft.com/office/drawing/2014/main" id="{9C53077E-F35D-405C-8118-B78CADE4BBDB}"/>
                  </a:ext>
                </a:extLst>
              </p:cNvPr>
              <p:cNvGrpSpPr>
                <a:grpSpLocks/>
              </p:cNvGrpSpPr>
              <p:nvPr/>
            </p:nvGrpSpPr>
            <p:grpSpPr bwMode="auto">
              <a:xfrm>
                <a:off x="1306" y="2016"/>
                <a:ext cx="716" cy="576"/>
                <a:chOff x="0" y="0"/>
                <a:chExt cx="716" cy="576"/>
              </a:xfrm>
            </p:grpSpPr>
            <p:sp>
              <p:nvSpPr>
                <p:cNvPr id="101" name="Rectangle 97">
                  <a:extLst>
                    <a:ext uri="{FF2B5EF4-FFF2-40B4-BE49-F238E27FC236}">
                      <a16:creationId xmlns:a16="http://schemas.microsoft.com/office/drawing/2014/main" id="{26DD4D28-D680-44D2-BD99-A4F5E6DD3788}"/>
                    </a:ext>
                  </a:extLst>
                </p:cNvPr>
                <p:cNvSpPr>
                  <a:spLocks noChangeArrowheads="1"/>
                </p:cNvSpPr>
                <p:nvPr/>
              </p:nvSpPr>
              <p:spPr bwMode="auto">
                <a:xfrm>
                  <a:off x="43" y="0"/>
                  <a:ext cx="63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dirty="0">
                      <a:solidFill>
                        <a:schemeClr val="accent2">
                          <a:lumMod val="75000"/>
                        </a:schemeClr>
                      </a:solidFill>
                    </a:rPr>
                    <a:t>信息技术分布于组织各部门</a:t>
                  </a:r>
                </a:p>
                <a:p>
                  <a:pPr algn="ctr">
                    <a:spcBef>
                      <a:spcPct val="0"/>
                    </a:spcBef>
                    <a:buClrTx/>
                    <a:buSzTx/>
                    <a:buFont typeface="Arial" panose="020B0604020202020204" pitchFamily="34" charset="0"/>
                    <a:buNone/>
                  </a:pPr>
                  <a:endParaRPr lang="zh-CN" altLang="en-US" sz="1050" b="1" dirty="0">
                    <a:solidFill>
                      <a:schemeClr val="accent2">
                        <a:lumMod val="75000"/>
                      </a:schemeClr>
                    </a:solidFill>
                  </a:endParaRPr>
                </a:p>
              </p:txBody>
            </p:sp>
            <p:sp>
              <p:nvSpPr>
                <p:cNvPr id="102" name="Rectangle 98">
                  <a:extLst>
                    <a:ext uri="{FF2B5EF4-FFF2-40B4-BE49-F238E27FC236}">
                      <a16:creationId xmlns:a16="http://schemas.microsoft.com/office/drawing/2014/main" id="{13784454-416D-4C18-863C-14624755734D}"/>
                    </a:ext>
                  </a:extLst>
                </p:cNvPr>
                <p:cNvSpPr>
                  <a:spLocks noChangeArrowheads="1"/>
                </p:cNvSpPr>
                <p:nvPr/>
              </p:nvSpPr>
              <p:spPr bwMode="auto">
                <a:xfrm>
                  <a:off x="0" y="0"/>
                  <a:ext cx="71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7" name="Group 99">
                <a:extLst>
                  <a:ext uri="{FF2B5EF4-FFF2-40B4-BE49-F238E27FC236}">
                    <a16:creationId xmlns:a16="http://schemas.microsoft.com/office/drawing/2014/main" id="{02BCD477-DAB5-4F49-8587-A73D2ED9F6A1}"/>
                  </a:ext>
                </a:extLst>
              </p:cNvPr>
              <p:cNvGrpSpPr>
                <a:grpSpLocks/>
              </p:cNvGrpSpPr>
              <p:nvPr/>
            </p:nvGrpSpPr>
            <p:grpSpPr bwMode="auto">
              <a:xfrm>
                <a:off x="2022" y="2016"/>
                <a:ext cx="548" cy="576"/>
                <a:chOff x="0" y="0"/>
                <a:chExt cx="548" cy="576"/>
              </a:xfrm>
            </p:grpSpPr>
            <p:sp>
              <p:nvSpPr>
                <p:cNvPr id="99" name="Rectangle 100">
                  <a:extLst>
                    <a:ext uri="{FF2B5EF4-FFF2-40B4-BE49-F238E27FC236}">
                      <a16:creationId xmlns:a16="http://schemas.microsoft.com/office/drawing/2014/main" id="{2E51D964-5CDE-4FED-AE68-4399D7CAD421}"/>
                    </a:ext>
                  </a:extLst>
                </p:cNvPr>
                <p:cNvSpPr>
                  <a:spLocks noChangeArrowheads="1"/>
                </p:cNvSpPr>
                <p:nvPr/>
              </p:nvSpPr>
              <p:spPr bwMode="auto">
                <a:xfrm>
                  <a:off x="43" y="0"/>
                  <a:ext cx="46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用户责任</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00" name="Rectangle 101">
                  <a:extLst>
                    <a:ext uri="{FF2B5EF4-FFF2-40B4-BE49-F238E27FC236}">
                      <a16:creationId xmlns:a16="http://schemas.microsoft.com/office/drawing/2014/main" id="{05E38EA6-AC01-408E-B1E7-2CC7359205C3}"/>
                    </a:ext>
                  </a:extLst>
                </p:cNvPr>
                <p:cNvSpPr>
                  <a:spLocks noChangeArrowheads="1"/>
                </p:cNvSpPr>
                <p:nvPr/>
              </p:nvSpPr>
              <p:spPr bwMode="auto">
                <a:xfrm>
                  <a:off x="0" y="0"/>
                  <a:ext cx="54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8" name="Group 102">
                <a:extLst>
                  <a:ext uri="{FF2B5EF4-FFF2-40B4-BE49-F238E27FC236}">
                    <a16:creationId xmlns:a16="http://schemas.microsoft.com/office/drawing/2014/main" id="{A6C7A7C2-82A8-4450-A4A2-2EFC30B82A7B}"/>
                  </a:ext>
                </a:extLst>
              </p:cNvPr>
              <p:cNvGrpSpPr>
                <a:grpSpLocks/>
              </p:cNvGrpSpPr>
              <p:nvPr/>
            </p:nvGrpSpPr>
            <p:grpSpPr bwMode="auto">
              <a:xfrm>
                <a:off x="2570" y="2016"/>
                <a:ext cx="506" cy="576"/>
                <a:chOff x="0" y="0"/>
                <a:chExt cx="506" cy="576"/>
              </a:xfrm>
            </p:grpSpPr>
            <p:sp>
              <p:nvSpPr>
                <p:cNvPr id="97" name="Rectangle 103">
                  <a:extLst>
                    <a:ext uri="{FF2B5EF4-FFF2-40B4-BE49-F238E27FC236}">
                      <a16:creationId xmlns:a16="http://schemas.microsoft.com/office/drawing/2014/main" id="{5FDF2607-479A-49AE-8788-26E05AE3439C}"/>
                    </a:ext>
                  </a:extLst>
                </p:cNvPr>
                <p:cNvSpPr>
                  <a:spLocks noChangeArrowheads="1"/>
                </p:cNvSpPr>
                <p:nvPr/>
              </p:nvSpPr>
              <p:spPr bwMode="auto">
                <a:xfrm>
                  <a:off x="43" y="0"/>
                  <a:ext cx="42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又一次大幅增长</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8" name="Rectangle 104">
                  <a:extLst>
                    <a:ext uri="{FF2B5EF4-FFF2-40B4-BE49-F238E27FC236}">
                      <a16:creationId xmlns:a16="http://schemas.microsoft.com/office/drawing/2014/main" id="{619B2F85-48B7-42CF-9DF2-22173152D462}"/>
                    </a:ext>
                  </a:extLst>
                </p:cNvPr>
                <p:cNvSpPr>
                  <a:spLocks noChangeArrowheads="1"/>
                </p:cNvSpPr>
                <p:nvPr/>
              </p:nvSpPr>
              <p:spPr bwMode="auto">
                <a:xfrm>
                  <a:off x="0" y="0"/>
                  <a:ext cx="50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49" name="Group 105">
                <a:extLst>
                  <a:ext uri="{FF2B5EF4-FFF2-40B4-BE49-F238E27FC236}">
                    <a16:creationId xmlns:a16="http://schemas.microsoft.com/office/drawing/2014/main" id="{183102A9-7266-4B63-91D5-9F43EFA81105}"/>
                  </a:ext>
                </a:extLst>
              </p:cNvPr>
              <p:cNvGrpSpPr>
                <a:grpSpLocks/>
              </p:cNvGrpSpPr>
              <p:nvPr/>
            </p:nvGrpSpPr>
            <p:grpSpPr bwMode="auto">
              <a:xfrm>
                <a:off x="3076" y="2016"/>
                <a:ext cx="632" cy="576"/>
                <a:chOff x="0" y="0"/>
                <a:chExt cx="632" cy="576"/>
              </a:xfrm>
            </p:grpSpPr>
            <p:sp>
              <p:nvSpPr>
                <p:cNvPr id="95" name="Rectangle 106">
                  <a:extLst>
                    <a:ext uri="{FF2B5EF4-FFF2-40B4-BE49-F238E27FC236}">
                      <a16:creationId xmlns:a16="http://schemas.microsoft.com/office/drawing/2014/main" id="{4A335D1B-3630-45A6-8420-0C0C4BC1AF36}"/>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集中/分散</a:t>
                  </a:r>
                </a:p>
                <a:p>
                  <a:pPr algn="ctr">
                    <a:spcBef>
                      <a:spcPct val="0"/>
                    </a:spcBef>
                    <a:buClrTx/>
                    <a:buSzTx/>
                    <a:buFont typeface="Arial" panose="020B0604020202020204" pitchFamily="34" charset="0"/>
                    <a:buNone/>
                  </a:pPr>
                  <a:r>
                    <a:rPr lang="zh-CN" altLang="en-US" sz="1050" b="1">
                      <a:solidFill>
                        <a:schemeClr val="accent2">
                          <a:lumMod val="75000"/>
                        </a:schemeClr>
                      </a:solidFill>
                    </a:rPr>
                    <a:t>规划和控制</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6" name="Rectangle 107">
                  <a:extLst>
                    <a:ext uri="{FF2B5EF4-FFF2-40B4-BE49-F238E27FC236}">
                      <a16:creationId xmlns:a16="http://schemas.microsoft.com/office/drawing/2014/main" id="{4924C6FA-C7B8-4C4D-B210-6ADD88496103}"/>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0" name="Group 108">
                <a:extLst>
                  <a:ext uri="{FF2B5EF4-FFF2-40B4-BE49-F238E27FC236}">
                    <a16:creationId xmlns:a16="http://schemas.microsoft.com/office/drawing/2014/main" id="{2287EAAD-56AC-4F33-8C82-2C235E53202E}"/>
                  </a:ext>
                </a:extLst>
              </p:cNvPr>
              <p:cNvGrpSpPr>
                <a:grpSpLocks/>
              </p:cNvGrpSpPr>
              <p:nvPr/>
            </p:nvGrpSpPr>
            <p:grpSpPr bwMode="auto">
              <a:xfrm>
                <a:off x="3708" y="2016"/>
                <a:ext cx="632" cy="576"/>
                <a:chOff x="0" y="0"/>
                <a:chExt cx="632" cy="576"/>
              </a:xfrm>
            </p:grpSpPr>
            <p:sp>
              <p:nvSpPr>
                <p:cNvPr id="93" name="Rectangle 109">
                  <a:extLst>
                    <a:ext uri="{FF2B5EF4-FFF2-40B4-BE49-F238E27FC236}">
                      <a16:creationId xmlns:a16="http://schemas.microsoft.com/office/drawing/2014/main" id="{A4FBFD37-19FF-4347-8F47-790A1B02545B}"/>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en-US" altLang="zh-CN" sz="1050" b="1">
                      <a:solidFill>
                        <a:schemeClr val="accent2">
                          <a:lumMod val="75000"/>
                        </a:schemeClr>
                      </a:solidFill>
                    </a:rPr>
                    <a:t>DBMS</a:t>
                  </a:r>
                  <a:r>
                    <a:rPr lang="zh-CN" altLang="en-US" sz="1050" b="1">
                      <a:solidFill>
                        <a:schemeClr val="accent2">
                          <a:lumMod val="75000"/>
                        </a:schemeClr>
                      </a:solidFill>
                    </a:rPr>
                    <a:t>和联机应用</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4" name="Rectangle 110">
                  <a:extLst>
                    <a:ext uri="{FF2B5EF4-FFF2-40B4-BE49-F238E27FC236}">
                      <a16:creationId xmlns:a16="http://schemas.microsoft.com/office/drawing/2014/main" id="{E9BF847E-C81A-4F78-A045-8347E529E951}"/>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1" name="Group 111">
                <a:extLst>
                  <a:ext uri="{FF2B5EF4-FFF2-40B4-BE49-F238E27FC236}">
                    <a16:creationId xmlns:a16="http://schemas.microsoft.com/office/drawing/2014/main" id="{0E962813-BAB0-4D2C-A061-74B516EBD80E}"/>
                  </a:ext>
                </a:extLst>
              </p:cNvPr>
              <p:cNvGrpSpPr>
                <a:grpSpLocks/>
              </p:cNvGrpSpPr>
              <p:nvPr/>
            </p:nvGrpSpPr>
            <p:grpSpPr bwMode="auto">
              <a:xfrm>
                <a:off x="0" y="2592"/>
                <a:ext cx="380" cy="576"/>
                <a:chOff x="0" y="0"/>
                <a:chExt cx="380" cy="576"/>
              </a:xfrm>
            </p:grpSpPr>
            <p:sp>
              <p:nvSpPr>
                <p:cNvPr id="91" name="Rectangle 112">
                  <a:extLst>
                    <a:ext uri="{FF2B5EF4-FFF2-40B4-BE49-F238E27FC236}">
                      <a16:creationId xmlns:a16="http://schemas.microsoft.com/office/drawing/2014/main" id="{A1B96749-A301-42CA-9360-E44EF95BC5DA}"/>
                    </a:ext>
                  </a:extLst>
                </p:cNvPr>
                <p:cNvSpPr>
                  <a:spLocks noChangeArrowheads="1"/>
                </p:cNvSpPr>
                <p:nvPr/>
              </p:nvSpPr>
              <p:spPr bwMode="auto">
                <a:xfrm>
                  <a:off x="43" y="0"/>
                  <a:ext cx="29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数据管理</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2" name="Rectangle 113">
                  <a:extLst>
                    <a:ext uri="{FF2B5EF4-FFF2-40B4-BE49-F238E27FC236}">
                      <a16:creationId xmlns:a16="http://schemas.microsoft.com/office/drawing/2014/main" id="{C5ADE1CB-322A-47E9-AD58-06799C795B96}"/>
                    </a:ext>
                  </a:extLst>
                </p:cNvPr>
                <p:cNvSpPr>
                  <a:spLocks noChangeArrowheads="1"/>
                </p:cNvSpPr>
                <p:nvPr/>
              </p:nvSpPr>
              <p:spPr bwMode="auto">
                <a:xfrm>
                  <a:off x="0" y="0"/>
                  <a:ext cx="38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2" name="Group 114">
                <a:extLst>
                  <a:ext uri="{FF2B5EF4-FFF2-40B4-BE49-F238E27FC236}">
                    <a16:creationId xmlns:a16="http://schemas.microsoft.com/office/drawing/2014/main" id="{F6AE9518-D9F0-48AF-A803-2256DEAAA276}"/>
                  </a:ext>
                </a:extLst>
              </p:cNvPr>
              <p:cNvGrpSpPr>
                <a:grpSpLocks/>
              </p:cNvGrpSpPr>
              <p:nvPr/>
            </p:nvGrpSpPr>
            <p:grpSpPr bwMode="auto">
              <a:xfrm>
                <a:off x="380" y="2592"/>
                <a:ext cx="926" cy="576"/>
                <a:chOff x="0" y="0"/>
                <a:chExt cx="926" cy="576"/>
              </a:xfrm>
            </p:grpSpPr>
            <p:sp>
              <p:nvSpPr>
                <p:cNvPr id="89" name="Rectangle 115">
                  <a:extLst>
                    <a:ext uri="{FF2B5EF4-FFF2-40B4-BE49-F238E27FC236}">
                      <a16:creationId xmlns:a16="http://schemas.microsoft.com/office/drawing/2014/main" id="{6DB02093-1E77-4003-B7A1-A4F6C187C834}"/>
                    </a:ext>
                  </a:extLst>
                </p:cNvPr>
                <p:cNvSpPr>
                  <a:spLocks noChangeArrowheads="1"/>
                </p:cNvSpPr>
                <p:nvPr/>
              </p:nvSpPr>
              <p:spPr bwMode="auto">
                <a:xfrm>
                  <a:off x="43" y="0"/>
                  <a:ext cx="84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（数据）信息才是组织的重要资源的认识</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0" name="Rectangle 116">
                  <a:extLst>
                    <a:ext uri="{FF2B5EF4-FFF2-40B4-BE49-F238E27FC236}">
                      <a16:creationId xmlns:a16="http://schemas.microsoft.com/office/drawing/2014/main" id="{205853FF-2E05-4C9A-8391-9326F5EA7BB4}"/>
                    </a:ext>
                  </a:extLst>
                </p:cNvPr>
                <p:cNvSpPr>
                  <a:spLocks noChangeArrowheads="1"/>
                </p:cNvSpPr>
                <p:nvPr/>
              </p:nvSpPr>
              <p:spPr bwMode="auto">
                <a:xfrm>
                  <a:off x="0" y="0"/>
                  <a:ext cx="92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3" name="Group 117">
                <a:extLst>
                  <a:ext uri="{FF2B5EF4-FFF2-40B4-BE49-F238E27FC236}">
                    <a16:creationId xmlns:a16="http://schemas.microsoft.com/office/drawing/2014/main" id="{90C2BC4E-1F93-4255-A2CF-20E696E66F9F}"/>
                  </a:ext>
                </a:extLst>
              </p:cNvPr>
              <p:cNvGrpSpPr>
                <a:grpSpLocks/>
              </p:cNvGrpSpPr>
              <p:nvPr/>
            </p:nvGrpSpPr>
            <p:grpSpPr bwMode="auto">
              <a:xfrm>
                <a:off x="1306" y="2592"/>
                <a:ext cx="716" cy="576"/>
                <a:chOff x="0" y="0"/>
                <a:chExt cx="716" cy="576"/>
              </a:xfrm>
            </p:grpSpPr>
            <p:sp>
              <p:nvSpPr>
                <p:cNvPr id="87" name="Rectangle 118">
                  <a:extLst>
                    <a:ext uri="{FF2B5EF4-FFF2-40B4-BE49-F238E27FC236}">
                      <a16:creationId xmlns:a16="http://schemas.microsoft.com/office/drawing/2014/main" id="{8C43D743-990B-4F17-8C89-2CBAE44143BD}"/>
                    </a:ext>
                  </a:extLst>
                </p:cNvPr>
                <p:cNvSpPr>
                  <a:spLocks noChangeArrowheads="1"/>
                </p:cNvSpPr>
                <p:nvPr/>
              </p:nvSpPr>
              <p:spPr bwMode="auto">
                <a:xfrm>
                  <a:off x="43" y="0"/>
                  <a:ext cx="63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组织的各部门</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8" name="Rectangle 119">
                  <a:extLst>
                    <a:ext uri="{FF2B5EF4-FFF2-40B4-BE49-F238E27FC236}">
                      <a16:creationId xmlns:a16="http://schemas.microsoft.com/office/drawing/2014/main" id="{292899BB-56DD-4EA1-B774-0FE9BDED7F5D}"/>
                    </a:ext>
                  </a:extLst>
                </p:cNvPr>
                <p:cNvSpPr>
                  <a:spLocks noChangeArrowheads="1"/>
                </p:cNvSpPr>
                <p:nvPr/>
              </p:nvSpPr>
              <p:spPr bwMode="auto">
                <a:xfrm>
                  <a:off x="0" y="0"/>
                  <a:ext cx="71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4" name="Group 120">
                <a:extLst>
                  <a:ext uri="{FF2B5EF4-FFF2-40B4-BE49-F238E27FC236}">
                    <a16:creationId xmlns:a16="http://schemas.microsoft.com/office/drawing/2014/main" id="{3EF06E1C-BD7D-46DD-A213-FBFEC6A19E03}"/>
                  </a:ext>
                </a:extLst>
              </p:cNvPr>
              <p:cNvGrpSpPr>
                <a:grpSpLocks/>
              </p:cNvGrpSpPr>
              <p:nvPr/>
            </p:nvGrpSpPr>
            <p:grpSpPr bwMode="auto">
              <a:xfrm>
                <a:off x="2022" y="2592"/>
                <a:ext cx="548" cy="576"/>
                <a:chOff x="0" y="0"/>
                <a:chExt cx="548" cy="576"/>
              </a:xfrm>
            </p:grpSpPr>
            <p:sp>
              <p:nvSpPr>
                <p:cNvPr id="85" name="Rectangle 121">
                  <a:extLst>
                    <a:ext uri="{FF2B5EF4-FFF2-40B4-BE49-F238E27FC236}">
                      <a16:creationId xmlns:a16="http://schemas.microsoft.com/office/drawing/2014/main" id="{DB11A79B-EECF-44C7-8174-664CE301143B}"/>
                    </a:ext>
                  </a:extLst>
                </p:cNvPr>
                <p:cNvSpPr>
                  <a:spLocks noChangeArrowheads="1"/>
                </p:cNvSpPr>
                <p:nvPr/>
              </p:nvSpPr>
              <p:spPr bwMode="auto">
                <a:xfrm>
                  <a:off x="43" y="0"/>
                  <a:ext cx="46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承担系统运行和开发的责任</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6" name="Rectangle 122">
                  <a:extLst>
                    <a:ext uri="{FF2B5EF4-FFF2-40B4-BE49-F238E27FC236}">
                      <a16:creationId xmlns:a16="http://schemas.microsoft.com/office/drawing/2014/main" id="{6ECE4C8C-2DD2-49C2-9C18-1D16CB06C359}"/>
                    </a:ext>
                  </a:extLst>
                </p:cNvPr>
                <p:cNvSpPr>
                  <a:spLocks noChangeArrowheads="1"/>
                </p:cNvSpPr>
                <p:nvPr/>
              </p:nvSpPr>
              <p:spPr bwMode="auto">
                <a:xfrm>
                  <a:off x="0" y="0"/>
                  <a:ext cx="54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5" name="Group 123">
                <a:extLst>
                  <a:ext uri="{FF2B5EF4-FFF2-40B4-BE49-F238E27FC236}">
                    <a16:creationId xmlns:a16="http://schemas.microsoft.com/office/drawing/2014/main" id="{E3ECDEDA-04E7-4503-AE8D-4D4F7ACE57B9}"/>
                  </a:ext>
                </a:extLst>
              </p:cNvPr>
              <p:cNvGrpSpPr>
                <a:grpSpLocks/>
              </p:cNvGrpSpPr>
              <p:nvPr/>
            </p:nvGrpSpPr>
            <p:grpSpPr bwMode="auto">
              <a:xfrm>
                <a:off x="2570" y="2592"/>
                <a:ext cx="506" cy="576"/>
                <a:chOff x="0" y="0"/>
                <a:chExt cx="506" cy="576"/>
              </a:xfrm>
            </p:grpSpPr>
            <p:sp>
              <p:nvSpPr>
                <p:cNvPr id="83" name="Rectangle 124">
                  <a:extLst>
                    <a:ext uri="{FF2B5EF4-FFF2-40B4-BE49-F238E27FC236}">
                      <a16:creationId xmlns:a16="http://schemas.microsoft.com/office/drawing/2014/main" id="{CB4A8565-1AB6-447A-83A3-AE84C91D4B3B}"/>
                    </a:ext>
                  </a:extLst>
                </p:cNvPr>
                <p:cNvSpPr>
                  <a:spLocks noChangeArrowheads="1"/>
                </p:cNvSpPr>
                <p:nvPr/>
              </p:nvSpPr>
              <p:spPr bwMode="auto">
                <a:xfrm>
                  <a:off x="43" y="0"/>
                  <a:ext cx="42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稳定增长</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4" name="Rectangle 125">
                  <a:extLst>
                    <a:ext uri="{FF2B5EF4-FFF2-40B4-BE49-F238E27FC236}">
                      <a16:creationId xmlns:a16="http://schemas.microsoft.com/office/drawing/2014/main" id="{4C059359-C783-4466-B5A6-9326CD2D5AD4}"/>
                    </a:ext>
                  </a:extLst>
                </p:cNvPr>
                <p:cNvSpPr>
                  <a:spLocks noChangeArrowheads="1"/>
                </p:cNvSpPr>
                <p:nvPr/>
              </p:nvSpPr>
              <p:spPr bwMode="auto">
                <a:xfrm>
                  <a:off x="0" y="0"/>
                  <a:ext cx="50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6" name="Group 126">
                <a:extLst>
                  <a:ext uri="{FF2B5EF4-FFF2-40B4-BE49-F238E27FC236}">
                    <a16:creationId xmlns:a16="http://schemas.microsoft.com/office/drawing/2014/main" id="{53C88A7A-A40C-403E-AA32-2B4428A65EED}"/>
                  </a:ext>
                </a:extLst>
              </p:cNvPr>
              <p:cNvGrpSpPr>
                <a:grpSpLocks/>
              </p:cNvGrpSpPr>
              <p:nvPr/>
            </p:nvGrpSpPr>
            <p:grpSpPr bwMode="auto">
              <a:xfrm>
                <a:off x="3076" y="2592"/>
                <a:ext cx="632" cy="576"/>
                <a:chOff x="0" y="0"/>
                <a:chExt cx="632" cy="576"/>
              </a:xfrm>
            </p:grpSpPr>
            <p:sp>
              <p:nvSpPr>
                <p:cNvPr id="81" name="Rectangle 127">
                  <a:extLst>
                    <a:ext uri="{FF2B5EF4-FFF2-40B4-BE49-F238E27FC236}">
                      <a16:creationId xmlns:a16="http://schemas.microsoft.com/office/drawing/2014/main" id="{CFED6686-F8D6-4526-8B39-44225490FEF4}"/>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分散</a:t>
                  </a:r>
                </a:p>
                <a:p>
                  <a:pPr algn="ctr">
                    <a:spcBef>
                      <a:spcPct val="0"/>
                    </a:spcBef>
                    <a:buClrTx/>
                    <a:buSzTx/>
                    <a:buFont typeface="Arial" panose="020B0604020202020204" pitchFamily="34" charset="0"/>
                    <a:buNone/>
                  </a:pPr>
                  <a:r>
                    <a:rPr lang="zh-CN" altLang="en-US" sz="1050" b="1">
                      <a:solidFill>
                        <a:schemeClr val="accent2">
                          <a:lumMod val="75000"/>
                        </a:schemeClr>
                      </a:solidFill>
                    </a:rPr>
                    <a:t>共享数据</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2" name="Rectangle 128">
                  <a:extLst>
                    <a:ext uri="{FF2B5EF4-FFF2-40B4-BE49-F238E27FC236}">
                      <a16:creationId xmlns:a16="http://schemas.microsoft.com/office/drawing/2014/main" id="{2469B4CE-C9E2-46F6-A695-1C7E1EA1B02E}"/>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7" name="Group 129">
                <a:extLst>
                  <a:ext uri="{FF2B5EF4-FFF2-40B4-BE49-F238E27FC236}">
                    <a16:creationId xmlns:a16="http://schemas.microsoft.com/office/drawing/2014/main" id="{0F994C93-2E17-489B-A62F-F2DCB4461B7E}"/>
                  </a:ext>
                </a:extLst>
              </p:cNvPr>
              <p:cNvGrpSpPr>
                <a:grpSpLocks/>
              </p:cNvGrpSpPr>
              <p:nvPr/>
            </p:nvGrpSpPr>
            <p:grpSpPr bwMode="auto">
              <a:xfrm>
                <a:off x="3708" y="2592"/>
                <a:ext cx="632" cy="576"/>
                <a:chOff x="0" y="0"/>
                <a:chExt cx="632" cy="576"/>
              </a:xfrm>
            </p:grpSpPr>
            <p:sp>
              <p:nvSpPr>
                <p:cNvPr id="79" name="Rectangle 130">
                  <a:extLst>
                    <a:ext uri="{FF2B5EF4-FFF2-40B4-BE49-F238E27FC236}">
                      <a16:creationId xmlns:a16="http://schemas.microsoft.com/office/drawing/2014/main" id="{5EB0E390-A728-404E-95DD-E658225A681B}"/>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分布式网络</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0" name="Rectangle 131">
                  <a:extLst>
                    <a:ext uri="{FF2B5EF4-FFF2-40B4-BE49-F238E27FC236}">
                      <a16:creationId xmlns:a16="http://schemas.microsoft.com/office/drawing/2014/main" id="{9281C33D-0CA8-4871-ABB3-A88E47E9291A}"/>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8" name="Group 132">
                <a:extLst>
                  <a:ext uri="{FF2B5EF4-FFF2-40B4-BE49-F238E27FC236}">
                    <a16:creationId xmlns:a16="http://schemas.microsoft.com/office/drawing/2014/main" id="{553CB139-CD62-4240-A6FF-50B54A08A431}"/>
                  </a:ext>
                </a:extLst>
              </p:cNvPr>
              <p:cNvGrpSpPr>
                <a:grpSpLocks/>
              </p:cNvGrpSpPr>
              <p:nvPr/>
            </p:nvGrpSpPr>
            <p:grpSpPr bwMode="auto">
              <a:xfrm>
                <a:off x="0" y="3168"/>
                <a:ext cx="380" cy="576"/>
                <a:chOff x="0" y="0"/>
                <a:chExt cx="380" cy="576"/>
              </a:xfrm>
            </p:grpSpPr>
            <p:sp>
              <p:nvSpPr>
                <p:cNvPr id="77" name="Rectangle 133">
                  <a:extLst>
                    <a:ext uri="{FF2B5EF4-FFF2-40B4-BE49-F238E27FC236}">
                      <a16:creationId xmlns:a16="http://schemas.microsoft.com/office/drawing/2014/main" id="{4839AF8F-CE0B-4A37-8D3B-8BBD0C2AA710}"/>
                    </a:ext>
                  </a:extLst>
                </p:cNvPr>
                <p:cNvSpPr>
                  <a:spLocks noChangeArrowheads="1"/>
                </p:cNvSpPr>
                <p:nvPr/>
              </p:nvSpPr>
              <p:spPr bwMode="auto">
                <a:xfrm>
                  <a:off x="43" y="0"/>
                  <a:ext cx="29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成熟</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78" name="Rectangle 134">
                  <a:extLst>
                    <a:ext uri="{FF2B5EF4-FFF2-40B4-BE49-F238E27FC236}">
                      <a16:creationId xmlns:a16="http://schemas.microsoft.com/office/drawing/2014/main" id="{DBBCE628-8FDF-4B85-8C58-2E06D4C7E1D1}"/>
                    </a:ext>
                  </a:extLst>
                </p:cNvPr>
                <p:cNvSpPr>
                  <a:spLocks noChangeArrowheads="1"/>
                </p:cNvSpPr>
                <p:nvPr/>
              </p:nvSpPr>
              <p:spPr bwMode="auto">
                <a:xfrm>
                  <a:off x="0" y="0"/>
                  <a:ext cx="38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59" name="Group 135">
                <a:extLst>
                  <a:ext uri="{FF2B5EF4-FFF2-40B4-BE49-F238E27FC236}">
                    <a16:creationId xmlns:a16="http://schemas.microsoft.com/office/drawing/2014/main" id="{7B7EBBC3-6D91-4A5A-BA4F-EC8BC3A2E5D9}"/>
                  </a:ext>
                </a:extLst>
              </p:cNvPr>
              <p:cNvGrpSpPr>
                <a:grpSpLocks/>
              </p:cNvGrpSpPr>
              <p:nvPr/>
            </p:nvGrpSpPr>
            <p:grpSpPr bwMode="auto">
              <a:xfrm>
                <a:off x="380" y="3168"/>
                <a:ext cx="926" cy="576"/>
                <a:chOff x="0" y="0"/>
                <a:chExt cx="926" cy="576"/>
              </a:xfrm>
            </p:grpSpPr>
            <p:sp>
              <p:nvSpPr>
                <p:cNvPr id="75" name="Rectangle 136">
                  <a:extLst>
                    <a:ext uri="{FF2B5EF4-FFF2-40B4-BE49-F238E27FC236}">
                      <a16:creationId xmlns:a16="http://schemas.microsoft.com/office/drawing/2014/main" id="{85A5153C-08D8-4050-928F-E49A68712D6B}"/>
                    </a:ext>
                  </a:extLst>
                </p:cNvPr>
                <p:cNvSpPr>
                  <a:spLocks noChangeArrowheads="1"/>
                </p:cNvSpPr>
                <p:nvPr/>
              </p:nvSpPr>
              <p:spPr bwMode="auto">
                <a:xfrm>
                  <a:off x="43" y="0"/>
                  <a:ext cx="84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信息管理观念和信息、通讯技术的完善和发展</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76" name="Rectangle 137">
                  <a:extLst>
                    <a:ext uri="{FF2B5EF4-FFF2-40B4-BE49-F238E27FC236}">
                      <a16:creationId xmlns:a16="http://schemas.microsoft.com/office/drawing/2014/main" id="{F58CD8F4-9B07-4538-B6D2-114A51991697}"/>
                    </a:ext>
                  </a:extLst>
                </p:cNvPr>
                <p:cNvSpPr>
                  <a:spLocks noChangeArrowheads="1"/>
                </p:cNvSpPr>
                <p:nvPr/>
              </p:nvSpPr>
              <p:spPr bwMode="auto">
                <a:xfrm>
                  <a:off x="0" y="0"/>
                  <a:ext cx="92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60" name="Group 138">
                <a:extLst>
                  <a:ext uri="{FF2B5EF4-FFF2-40B4-BE49-F238E27FC236}">
                    <a16:creationId xmlns:a16="http://schemas.microsoft.com/office/drawing/2014/main" id="{CB417F83-11D8-455D-B6AC-5B7857BB5847}"/>
                  </a:ext>
                </a:extLst>
              </p:cNvPr>
              <p:cNvGrpSpPr>
                <a:grpSpLocks/>
              </p:cNvGrpSpPr>
              <p:nvPr/>
            </p:nvGrpSpPr>
            <p:grpSpPr bwMode="auto">
              <a:xfrm>
                <a:off x="1306" y="3168"/>
                <a:ext cx="716" cy="576"/>
                <a:chOff x="0" y="0"/>
                <a:chExt cx="716" cy="576"/>
              </a:xfrm>
            </p:grpSpPr>
            <p:sp>
              <p:nvSpPr>
                <p:cNvPr id="73" name="Rectangle 139">
                  <a:extLst>
                    <a:ext uri="{FF2B5EF4-FFF2-40B4-BE49-F238E27FC236}">
                      <a16:creationId xmlns:a16="http://schemas.microsoft.com/office/drawing/2014/main" id="{82622204-5185-4314-AE42-5CA80DF8F6A7}"/>
                    </a:ext>
                  </a:extLst>
                </p:cNvPr>
                <p:cNvSpPr>
                  <a:spLocks noChangeArrowheads="1"/>
                </p:cNvSpPr>
                <p:nvPr/>
              </p:nvSpPr>
              <p:spPr bwMode="auto">
                <a:xfrm>
                  <a:off x="43" y="0"/>
                  <a:ext cx="63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组织的所有部门</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74" name="Rectangle 140">
                  <a:extLst>
                    <a:ext uri="{FF2B5EF4-FFF2-40B4-BE49-F238E27FC236}">
                      <a16:creationId xmlns:a16="http://schemas.microsoft.com/office/drawing/2014/main" id="{64C03872-42C0-4166-9B50-7C2284DA7124}"/>
                    </a:ext>
                  </a:extLst>
                </p:cNvPr>
                <p:cNvSpPr>
                  <a:spLocks noChangeArrowheads="1"/>
                </p:cNvSpPr>
                <p:nvPr/>
              </p:nvSpPr>
              <p:spPr bwMode="auto">
                <a:xfrm>
                  <a:off x="0" y="0"/>
                  <a:ext cx="71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61" name="Group 141">
                <a:extLst>
                  <a:ext uri="{FF2B5EF4-FFF2-40B4-BE49-F238E27FC236}">
                    <a16:creationId xmlns:a16="http://schemas.microsoft.com/office/drawing/2014/main" id="{800809C1-B012-4A0A-9CE5-DDE622310267}"/>
                  </a:ext>
                </a:extLst>
              </p:cNvPr>
              <p:cNvGrpSpPr>
                <a:grpSpLocks/>
              </p:cNvGrpSpPr>
              <p:nvPr/>
            </p:nvGrpSpPr>
            <p:grpSpPr bwMode="auto">
              <a:xfrm>
                <a:off x="2022" y="3168"/>
                <a:ext cx="548" cy="576"/>
                <a:chOff x="0" y="0"/>
                <a:chExt cx="548" cy="576"/>
              </a:xfrm>
            </p:grpSpPr>
            <p:sp>
              <p:nvSpPr>
                <p:cNvPr id="71" name="Rectangle 142">
                  <a:extLst>
                    <a:ext uri="{FF2B5EF4-FFF2-40B4-BE49-F238E27FC236}">
                      <a16:creationId xmlns:a16="http://schemas.microsoft.com/office/drawing/2014/main" id="{83F68D07-3638-43A6-B275-F8BB985C4459}"/>
                    </a:ext>
                  </a:extLst>
                </p:cNvPr>
                <p:cNvSpPr>
                  <a:spLocks noChangeArrowheads="1"/>
                </p:cNvSpPr>
                <p:nvPr/>
              </p:nvSpPr>
              <p:spPr bwMode="auto">
                <a:xfrm>
                  <a:off x="43" y="0"/>
                  <a:ext cx="46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dirty="0">
                      <a:solidFill>
                        <a:schemeClr val="accent2">
                          <a:lumMod val="75000"/>
                        </a:schemeClr>
                      </a:solidFill>
                    </a:rPr>
                    <a:t>用户和信息技术人员的融合</a:t>
                  </a:r>
                </a:p>
                <a:p>
                  <a:pPr algn="ctr">
                    <a:spcBef>
                      <a:spcPct val="0"/>
                    </a:spcBef>
                    <a:buClrTx/>
                    <a:buSzTx/>
                    <a:buFont typeface="Arial" panose="020B0604020202020204" pitchFamily="34" charset="0"/>
                    <a:buNone/>
                  </a:pPr>
                  <a:endParaRPr lang="zh-CN" altLang="en-US" sz="1050" b="1" dirty="0">
                    <a:solidFill>
                      <a:schemeClr val="accent2">
                        <a:lumMod val="75000"/>
                      </a:schemeClr>
                    </a:solidFill>
                  </a:endParaRPr>
                </a:p>
              </p:txBody>
            </p:sp>
            <p:sp>
              <p:nvSpPr>
                <p:cNvPr id="72" name="Rectangle 143">
                  <a:extLst>
                    <a:ext uri="{FF2B5EF4-FFF2-40B4-BE49-F238E27FC236}">
                      <a16:creationId xmlns:a16="http://schemas.microsoft.com/office/drawing/2014/main" id="{516B694F-B4D4-41B3-B159-B5E316A06E03}"/>
                    </a:ext>
                  </a:extLst>
                </p:cNvPr>
                <p:cNvSpPr>
                  <a:spLocks noChangeArrowheads="1"/>
                </p:cNvSpPr>
                <p:nvPr/>
              </p:nvSpPr>
              <p:spPr bwMode="auto">
                <a:xfrm>
                  <a:off x="0" y="0"/>
                  <a:ext cx="54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62" name="Group 144">
                <a:extLst>
                  <a:ext uri="{FF2B5EF4-FFF2-40B4-BE49-F238E27FC236}">
                    <a16:creationId xmlns:a16="http://schemas.microsoft.com/office/drawing/2014/main" id="{3DAECC3C-97B9-4534-90F3-71C5FDFAEDFA}"/>
                  </a:ext>
                </a:extLst>
              </p:cNvPr>
              <p:cNvGrpSpPr>
                <a:grpSpLocks/>
              </p:cNvGrpSpPr>
              <p:nvPr/>
            </p:nvGrpSpPr>
            <p:grpSpPr bwMode="auto">
              <a:xfrm>
                <a:off x="2570" y="3168"/>
                <a:ext cx="506" cy="576"/>
                <a:chOff x="0" y="0"/>
                <a:chExt cx="506" cy="576"/>
              </a:xfrm>
            </p:grpSpPr>
            <p:sp>
              <p:nvSpPr>
                <p:cNvPr id="69" name="Rectangle 145">
                  <a:extLst>
                    <a:ext uri="{FF2B5EF4-FFF2-40B4-BE49-F238E27FC236}">
                      <a16:creationId xmlns:a16="http://schemas.microsoft.com/office/drawing/2014/main" id="{D2D90974-54DC-451F-82DD-C869A62793A4}"/>
                    </a:ext>
                  </a:extLst>
                </p:cNvPr>
                <p:cNvSpPr>
                  <a:spLocks noChangeArrowheads="1"/>
                </p:cNvSpPr>
                <p:nvPr/>
              </p:nvSpPr>
              <p:spPr bwMode="auto">
                <a:xfrm>
                  <a:off x="43" y="0"/>
                  <a:ext cx="42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稳定增长</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70" name="Rectangle 146">
                  <a:extLst>
                    <a:ext uri="{FF2B5EF4-FFF2-40B4-BE49-F238E27FC236}">
                      <a16:creationId xmlns:a16="http://schemas.microsoft.com/office/drawing/2014/main" id="{DF6A314E-6559-4B33-A67F-A5C05A131B5B}"/>
                    </a:ext>
                  </a:extLst>
                </p:cNvPr>
                <p:cNvSpPr>
                  <a:spLocks noChangeArrowheads="1"/>
                </p:cNvSpPr>
                <p:nvPr/>
              </p:nvSpPr>
              <p:spPr bwMode="auto">
                <a:xfrm>
                  <a:off x="0" y="0"/>
                  <a:ext cx="50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63" name="Group 147">
                <a:extLst>
                  <a:ext uri="{FF2B5EF4-FFF2-40B4-BE49-F238E27FC236}">
                    <a16:creationId xmlns:a16="http://schemas.microsoft.com/office/drawing/2014/main" id="{C7E41EAA-962D-41CF-A145-28C2086CE0F5}"/>
                  </a:ext>
                </a:extLst>
              </p:cNvPr>
              <p:cNvGrpSpPr>
                <a:grpSpLocks/>
              </p:cNvGrpSpPr>
              <p:nvPr/>
            </p:nvGrpSpPr>
            <p:grpSpPr bwMode="auto">
              <a:xfrm>
                <a:off x="3076" y="3168"/>
                <a:ext cx="632" cy="576"/>
                <a:chOff x="0" y="0"/>
                <a:chExt cx="632" cy="576"/>
              </a:xfrm>
            </p:grpSpPr>
            <p:sp>
              <p:nvSpPr>
                <p:cNvPr id="67" name="Rectangle 148">
                  <a:extLst>
                    <a:ext uri="{FF2B5EF4-FFF2-40B4-BE49-F238E27FC236}">
                      <a16:creationId xmlns:a16="http://schemas.microsoft.com/office/drawing/2014/main" id="{F5F7EABC-9A9F-44E7-A1A5-9DB43D917737}"/>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数据资源</a:t>
                  </a:r>
                </a:p>
                <a:p>
                  <a:pPr algn="ctr">
                    <a:spcBef>
                      <a:spcPct val="0"/>
                    </a:spcBef>
                    <a:buClrTx/>
                    <a:buSzTx/>
                    <a:buFont typeface="Arial" panose="020B0604020202020204" pitchFamily="34" charset="0"/>
                    <a:buNone/>
                  </a:pPr>
                  <a:r>
                    <a:rPr lang="zh-CN" altLang="en-US" sz="1050" b="1">
                      <a:solidFill>
                        <a:schemeClr val="accent2">
                          <a:lumMod val="75000"/>
                        </a:schemeClr>
                      </a:solidFill>
                    </a:rPr>
                    <a:t>战略规划</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68" name="Rectangle 149">
                  <a:extLst>
                    <a:ext uri="{FF2B5EF4-FFF2-40B4-BE49-F238E27FC236}">
                      <a16:creationId xmlns:a16="http://schemas.microsoft.com/office/drawing/2014/main" id="{8D3A1378-F66A-4499-9EB7-87A5EBD3B76D}"/>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nvGrpSpPr>
              <p:cNvPr id="64" name="Group 150">
                <a:extLst>
                  <a:ext uri="{FF2B5EF4-FFF2-40B4-BE49-F238E27FC236}">
                    <a16:creationId xmlns:a16="http://schemas.microsoft.com/office/drawing/2014/main" id="{9338FAA2-E1BE-4FC3-B341-5E89205EFACF}"/>
                  </a:ext>
                </a:extLst>
              </p:cNvPr>
              <p:cNvGrpSpPr>
                <a:grpSpLocks/>
              </p:cNvGrpSpPr>
              <p:nvPr/>
            </p:nvGrpSpPr>
            <p:grpSpPr bwMode="auto">
              <a:xfrm>
                <a:off x="3708" y="3168"/>
                <a:ext cx="632" cy="576"/>
                <a:chOff x="0" y="0"/>
                <a:chExt cx="632" cy="576"/>
              </a:xfrm>
            </p:grpSpPr>
            <p:sp>
              <p:nvSpPr>
                <p:cNvPr id="65" name="Rectangle 151">
                  <a:extLst>
                    <a:ext uri="{FF2B5EF4-FFF2-40B4-BE49-F238E27FC236}">
                      <a16:creationId xmlns:a16="http://schemas.microsoft.com/office/drawing/2014/main" id="{390F9118-87ED-45B9-81E1-4B6991768622}"/>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050" b="1">
                      <a:solidFill>
                        <a:schemeClr val="accent2">
                          <a:lumMod val="75000"/>
                        </a:schemeClr>
                      </a:solidFill>
                    </a:rPr>
                    <a:t>数据资源管理</a:t>
                  </a:r>
                </a:p>
                <a:p>
                  <a:pPr algn="ctr">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66" name="Rectangle 152">
                  <a:extLst>
                    <a:ext uri="{FF2B5EF4-FFF2-40B4-BE49-F238E27FC236}">
                      <a16:creationId xmlns:a16="http://schemas.microsoft.com/office/drawing/2014/main" id="{9CCB7469-786A-4BEB-900C-7327C28673C9}"/>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grpSp>
        <p:sp>
          <p:nvSpPr>
            <p:cNvPr id="15" name="Rectangle 153">
              <a:extLst>
                <a:ext uri="{FF2B5EF4-FFF2-40B4-BE49-F238E27FC236}">
                  <a16:creationId xmlns:a16="http://schemas.microsoft.com/office/drawing/2014/main" id="{25B6535E-800A-404E-8DEC-DBAE5959BF71}"/>
                </a:ext>
              </a:extLst>
            </p:cNvPr>
            <p:cNvSpPr>
              <a:spLocks noChangeArrowheads="1"/>
            </p:cNvSpPr>
            <p:nvPr/>
          </p:nvSpPr>
          <p:spPr bwMode="auto">
            <a:xfrm>
              <a:off x="0" y="0"/>
              <a:ext cx="4346" cy="3750"/>
            </a:xfrm>
            <a:prstGeom prst="rect">
              <a:avLst/>
            </a:prstGeom>
            <a:noFill/>
            <a:ln w="9525">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600" b="1">
                <a:solidFill>
                  <a:schemeClr val="accent2">
                    <a:lumMod val="75000"/>
                  </a:schemeClr>
                </a:solidFill>
              </a:endParaRPr>
            </a:p>
          </p:txBody>
        </p:sp>
      </p:grpSp>
    </p:spTree>
    <p:extLst>
      <p:ext uri="{BB962C8B-B14F-4D97-AF65-F5344CB8AC3E}">
        <p14:creationId xmlns:p14="http://schemas.microsoft.com/office/powerpoint/2010/main" val="20546661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67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03</a:t>
            </a:r>
          </a:p>
        </p:txBody>
      </p:sp>
      <p:sp>
        <p:nvSpPr>
          <p:cNvPr id="13" name="矩形 12"/>
          <p:cNvSpPr/>
          <p:nvPr/>
        </p:nvSpPr>
        <p:spPr>
          <a:xfrm>
            <a:off x="1055068" y="283410"/>
            <a:ext cx="2977416"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信息资源管理的发展脉络</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sp>
        <p:nvSpPr>
          <p:cNvPr id="7" name="内容占位符 2"/>
          <p:cNvSpPr txBox="1">
            <a:spLocks/>
          </p:cNvSpPr>
          <p:nvPr/>
        </p:nvSpPr>
        <p:spPr>
          <a:xfrm>
            <a:off x="773110" y="1444399"/>
            <a:ext cx="8229600" cy="3394472"/>
          </a:xfrm>
          <a:prstGeom prst="rect">
            <a:avLst/>
          </a:prstGeom>
        </p:spPr>
        <p:txBody>
          <a:bodyPr lIns="68579" tIns="34289" rIns="68579" bIns="34289"/>
          <a:lstStyle/>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b="1" dirty="0">
              <a:solidFill>
                <a:prstClr val="black">
                  <a:lumMod val="75000"/>
                  <a:lumOff val="25000"/>
                </a:prstClr>
              </a:solidFill>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TextBox 1"/>
          <p:cNvSpPr txBox="1"/>
          <p:nvPr/>
        </p:nvSpPr>
        <p:spPr>
          <a:xfrm>
            <a:off x="563556" y="864450"/>
            <a:ext cx="3960440" cy="353943"/>
          </a:xfrm>
          <a:prstGeom prst="rect">
            <a:avLst/>
          </a:prstGeom>
          <a:noFill/>
        </p:spPr>
        <p:txBody>
          <a:bodyPr wrap="square" rtlCol="0">
            <a:spAutoFit/>
          </a:bodyPr>
          <a:lstStyle/>
          <a:p>
            <a:r>
              <a:rPr lang="zh-CN" altLang="en-US" dirty="0"/>
              <a:t>马钱德和霍顿的五阶段划分</a:t>
            </a:r>
            <a:endParaRPr lang="en-US" altLang="zh-CN" dirty="0"/>
          </a:p>
        </p:txBody>
      </p:sp>
      <p:grpSp>
        <p:nvGrpSpPr>
          <p:cNvPr id="9" name="Group 3">
            <a:extLst>
              <a:ext uri="{FF2B5EF4-FFF2-40B4-BE49-F238E27FC236}">
                <a16:creationId xmlns:a16="http://schemas.microsoft.com/office/drawing/2014/main" id="{B0CA5807-8D63-4D0C-8708-158A4CC77232}"/>
              </a:ext>
            </a:extLst>
          </p:cNvPr>
          <p:cNvGrpSpPr>
            <a:grpSpLocks/>
          </p:cNvGrpSpPr>
          <p:nvPr/>
        </p:nvGrpSpPr>
        <p:grpSpPr bwMode="auto">
          <a:xfrm>
            <a:off x="662880" y="1327501"/>
            <a:ext cx="8229600" cy="3291605"/>
            <a:chOff x="0" y="0"/>
            <a:chExt cx="4549" cy="3366"/>
          </a:xfrm>
        </p:grpSpPr>
        <p:grpSp>
          <p:nvGrpSpPr>
            <p:cNvPr id="10" name="Group 4">
              <a:extLst>
                <a:ext uri="{FF2B5EF4-FFF2-40B4-BE49-F238E27FC236}">
                  <a16:creationId xmlns:a16="http://schemas.microsoft.com/office/drawing/2014/main" id="{02C519F3-B120-43FF-8C1A-DF4601543994}"/>
                </a:ext>
              </a:extLst>
            </p:cNvPr>
            <p:cNvGrpSpPr>
              <a:grpSpLocks/>
            </p:cNvGrpSpPr>
            <p:nvPr/>
          </p:nvGrpSpPr>
          <p:grpSpPr bwMode="auto">
            <a:xfrm>
              <a:off x="3" y="3"/>
              <a:ext cx="4543" cy="3360"/>
              <a:chOff x="0" y="0"/>
              <a:chExt cx="4543" cy="3360"/>
            </a:xfrm>
          </p:grpSpPr>
          <p:grpSp>
            <p:nvGrpSpPr>
              <p:cNvPr id="16" name="Group 5">
                <a:extLst>
                  <a:ext uri="{FF2B5EF4-FFF2-40B4-BE49-F238E27FC236}">
                    <a16:creationId xmlns:a16="http://schemas.microsoft.com/office/drawing/2014/main" id="{6C516EC2-667E-4AD7-BF7E-FD48D2C3C7CC}"/>
                  </a:ext>
                </a:extLst>
              </p:cNvPr>
              <p:cNvGrpSpPr>
                <a:grpSpLocks/>
              </p:cNvGrpSpPr>
              <p:nvPr/>
            </p:nvGrpSpPr>
            <p:grpSpPr bwMode="auto">
              <a:xfrm>
                <a:off x="0" y="0"/>
                <a:ext cx="676" cy="384"/>
                <a:chOff x="0" y="0"/>
                <a:chExt cx="676" cy="384"/>
              </a:xfrm>
            </p:grpSpPr>
            <p:sp>
              <p:nvSpPr>
                <p:cNvPr id="140" name="Rectangle 6">
                  <a:extLst>
                    <a:ext uri="{FF2B5EF4-FFF2-40B4-BE49-F238E27FC236}">
                      <a16:creationId xmlns:a16="http://schemas.microsoft.com/office/drawing/2014/main" id="{E0D751CE-82E1-4211-8DFC-100E6BBCFD3E}"/>
                    </a:ext>
                  </a:extLst>
                </p:cNvPr>
                <p:cNvSpPr>
                  <a:spLocks noChangeArrowheads="1"/>
                </p:cNvSpPr>
                <p:nvPr/>
              </p:nvSpPr>
              <p:spPr bwMode="auto">
                <a:xfrm>
                  <a:off x="43" y="0"/>
                  <a:ext cx="59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发展阶段</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41" name="Rectangle 7">
                  <a:extLst>
                    <a:ext uri="{FF2B5EF4-FFF2-40B4-BE49-F238E27FC236}">
                      <a16:creationId xmlns:a16="http://schemas.microsoft.com/office/drawing/2014/main" id="{763EED2D-750D-4034-8B3D-FE1D756E5CB9}"/>
                    </a:ext>
                  </a:extLst>
                </p:cNvPr>
                <p:cNvSpPr>
                  <a:spLocks noChangeArrowheads="1"/>
                </p:cNvSpPr>
                <p:nvPr/>
              </p:nvSpPr>
              <p:spPr bwMode="auto">
                <a:xfrm>
                  <a:off x="0" y="0"/>
                  <a:ext cx="67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17" name="Group 8">
                <a:extLst>
                  <a:ext uri="{FF2B5EF4-FFF2-40B4-BE49-F238E27FC236}">
                    <a16:creationId xmlns:a16="http://schemas.microsoft.com/office/drawing/2014/main" id="{1DEECB46-9503-4994-83C2-D35469314CF1}"/>
                  </a:ext>
                </a:extLst>
              </p:cNvPr>
              <p:cNvGrpSpPr>
                <a:grpSpLocks/>
              </p:cNvGrpSpPr>
              <p:nvPr/>
            </p:nvGrpSpPr>
            <p:grpSpPr bwMode="auto">
              <a:xfrm>
                <a:off x="676" y="0"/>
                <a:ext cx="547" cy="384"/>
                <a:chOff x="0" y="0"/>
                <a:chExt cx="547" cy="384"/>
              </a:xfrm>
            </p:grpSpPr>
            <p:sp>
              <p:nvSpPr>
                <p:cNvPr id="138" name="Rectangle 9">
                  <a:extLst>
                    <a:ext uri="{FF2B5EF4-FFF2-40B4-BE49-F238E27FC236}">
                      <a16:creationId xmlns:a16="http://schemas.microsoft.com/office/drawing/2014/main" id="{F45DC8E8-5EEE-4635-8BEC-93E4297BDBE2}"/>
                    </a:ext>
                  </a:extLst>
                </p:cNvPr>
                <p:cNvSpPr>
                  <a:spLocks noChangeArrowheads="1"/>
                </p:cNvSpPr>
                <p:nvPr/>
              </p:nvSpPr>
              <p:spPr bwMode="auto">
                <a:xfrm>
                  <a:off x="43" y="0"/>
                  <a:ext cx="461"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重点问题</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9" name="Rectangle 10">
                  <a:extLst>
                    <a:ext uri="{FF2B5EF4-FFF2-40B4-BE49-F238E27FC236}">
                      <a16:creationId xmlns:a16="http://schemas.microsoft.com/office/drawing/2014/main" id="{6E231AFB-5B0C-4F18-8DDB-4448323B1D64}"/>
                    </a:ext>
                  </a:extLst>
                </p:cNvPr>
                <p:cNvSpPr>
                  <a:spLocks noChangeArrowheads="1"/>
                </p:cNvSpPr>
                <p:nvPr/>
              </p:nvSpPr>
              <p:spPr bwMode="auto">
                <a:xfrm>
                  <a:off x="0" y="0"/>
                  <a:ext cx="547"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18" name="Group 11">
                <a:extLst>
                  <a:ext uri="{FF2B5EF4-FFF2-40B4-BE49-F238E27FC236}">
                    <a16:creationId xmlns:a16="http://schemas.microsoft.com/office/drawing/2014/main" id="{8ECB886D-A65B-4F2D-B70F-97746720A48B}"/>
                  </a:ext>
                </a:extLst>
              </p:cNvPr>
              <p:cNvGrpSpPr>
                <a:grpSpLocks/>
              </p:cNvGrpSpPr>
              <p:nvPr/>
            </p:nvGrpSpPr>
            <p:grpSpPr bwMode="auto">
              <a:xfrm>
                <a:off x="1223" y="0"/>
                <a:ext cx="752" cy="384"/>
                <a:chOff x="0" y="0"/>
                <a:chExt cx="752" cy="384"/>
              </a:xfrm>
            </p:grpSpPr>
            <p:sp>
              <p:nvSpPr>
                <p:cNvPr id="136" name="Rectangle 12">
                  <a:extLst>
                    <a:ext uri="{FF2B5EF4-FFF2-40B4-BE49-F238E27FC236}">
                      <a16:creationId xmlns:a16="http://schemas.microsoft.com/office/drawing/2014/main" id="{D5DD3CEA-8F6A-403D-9F5C-4886DA07FE9E}"/>
                    </a:ext>
                  </a:extLst>
                </p:cNvPr>
                <p:cNvSpPr>
                  <a:spLocks noChangeArrowheads="1"/>
                </p:cNvSpPr>
                <p:nvPr/>
              </p:nvSpPr>
              <p:spPr bwMode="auto">
                <a:xfrm>
                  <a:off x="43" y="0"/>
                  <a:ext cx="666"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媒体与内容</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7" name="Rectangle 13">
                  <a:extLst>
                    <a:ext uri="{FF2B5EF4-FFF2-40B4-BE49-F238E27FC236}">
                      <a16:creationId xmlns:a16="http://schemas.microsoft.com/office/drawing/2014/main" id="{2C3BDFD4-D1C8-4C3B-86CF-B46C8364C43D}"/>
                    </a:ext>
                  </a:extLst>
                </p:cNvPr>
                <p:cNvSpPr>
                  <a:spLocks noChangeArrowheads="1"/>
                </p:cNvSpPr>
                <p:nvPr/>
              </p:nvSpPr>
              <p:spPr bwMode="auto">
                <a:xfrm>
                  <a:off x="0" y="0"/>
                  <a:ext cx="752"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19" name="Group 14">
                <a:extLst>
                  <a:ext uri="{FF2B5EF4-FFF2-40B4-BE49-F238E27FC236}">
                    <a16:creationId xmlns:a16="http://schemas.microsoft.com/office/drawing/2014/main" id="{0DC87CD7-06A2-4FF4-8D82-D8F63CABE050}"/>
                  </a:ext>
                </a:extLst>
              </p:cNvPr>
              <p:cNvGrpSpPr>
                <a:grpSpLocks/>
              </p:cNvGrpSpPr>
              <p:nvPr/>
            </p:nvGrpSpPr>
            <p:grpSpPr bwMode="auto">
              <a:xfrm>
                <a:off x="1975" y="0"/>
                <a:ext cx="658" cy="384"/>
                <a:chOff x="0" y="0"/>
                <a:chExt cx="658" cy="384"/>
              </a:xfrm>
            </p:grpSpPr>
            <p:sp>
              <p:nvSpPr>
                <p:cNvPr id="134" name="Rectangle 15">
                  <a:extLst>
                    <a:ext uri="{FF2B5EF4-FFF2-40B4-BE49-F238E27FC236}">
                      <a16:creationId xmlns:a16="http://schemas.microsoft.com/office/drawing/2014/main" id="{8E6C4C64-3AE1-4A46-AD22-F6FB595C40E0}"/>
                    </a:ext>
                  </a:extLst>
                </p:cNvPr>
                <p:cNvSpPr>
                  <a:spLocks noChangeArrowheads="1"/>
                </p:cNvSpPr>
                <p:nvPr/>
              </p:nvSpPr>
              <p:spPr bwMode="auto">
                <a:xfrm>
                  <a:off x="43" y="0"/>
                  <a:ext cx="572"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组织地位</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5" name="Rectangle 16">
                  <a:extLst>
                    <a:ext uri="{FF2B5EF4-FFF2-40B4-BE49-F238E27FC236}">
                      <a16:creationId xmlns:a16="http://schemas.microsoft.com/office/drawing/2014/main" id="{F21AD29E-52BC-4265-9D3A-E365424D13CF}"/>
                    </a:ext>
                  </a:extLst>
                </p:cNvPr>
                <p:cNvSpPr>
                  <a:spLocks noChangeArrowheads="1"/>
                </p:cNvSpPr>
                <p:nvPr/>
              </p:nvSpPr>
              <p:spPr bwMode="auto">
                <a:xfrm>
                  <a:off x="0" y="0"/>
                  <a:ext cx="658"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0" name="Group 17">
                <a:extLst>
                  <a:ext uri="{FF2B5EF4-FFF2-40B4-BE49-F238E27FC236}">
                    <a16:creationId xmlns:a16="http://schemas.microsoft.com/office/drawing/2014/main" id="{AE9D96C3-135F-4B84-9E32-98CC9FE3FE19}"/>
                  </a:ext>
                </a:extLst>
              </p:cNvPr>
              <p:cNvGrpSpPr>
                <a:grpSpLocks/>
              </p:cNvGrpSpPr>
              <p:nvPr/>
            </p:nvGrpSpPr>
            <p:grpSpPr bwMode="auto">
              <a:xfrm>
                <a:off x="2633" y="0"/>
                <a:ext cx="646" cy="384"/>
                <a:chOff x="0" y="0"/>
                <a:chExt cx="646" cy="384"/>
              </a:xfrm>
            </p:grpSpPr>
            <p:sp>
              <p:nvSpPr>
                <p:cNvPr id="132" name="Rectangle 18">
                  <a:extLst>
                    <a:ext uri="{FF2B5EF4-FFF2-40B4-BE49-F238E27FC236}">
                      <a16:creationId xmlns:a16="http://schemas.microsoft.com/office/drawing/2014/main" id="{5DAF68F3-C024-4744-A96D-0FE554F58D3F}"/>
                    </a:ext>
                  </a:extLst>
                </p:cNvPr>
                <p:cNvSpPr>
                  <a:spLocks noChangeArrowheads="1"/>
                </p:cNvSpPr>
                <p:nvPr/>
              </p:nvSpPr>
              <p:spPr bwMode="auto">
                <a:xfrm>
                  <a:off x="43" y="0"/>
                  <a:ext cx="5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内外部观点</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3" name="Rectangle 19">
                  <a:extLst>
                    <a:ext uri="{FF2B5EF4-FFF2-40B4-BE49-F238E27FC236}">
                      <a16:creationId xmlns:a16="http://schemas.microsoft.com/office/drawing/2014/main" id="{363ECBC8-72B4-4EFD-809D-1F9229609400}"/>
                    </a:ext>
                  </a:extLst>
                </p:cNvPr>
                <p:cNvSpPr>
                  <a:spLocks noChangeArrowheads="1"/>
                </p:cNvSpPr>
                <p:nvPr/>
              </p:nvSpPr>
              <p:spPr bwMode="auto">
                <a:xfrm>
                  <a:off x="0" y="0"/>
                  <a:ext cx="64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1" name="Group 20">
                <a:extLst>
                  <a:ext uri="{FF2B5EF4-FFF2-40B4-BE49-F238E27FC236}">
                    <a16:creationId xmlns:a16="http://schemas.microsoft.com/office/drawing/2014/main" id="{C222662A-143E-41F7-AA79-1DB5749100B7}"/>
                  </a:ext>
                </a:extLst>
              </p:cNvPr>
              <p:cNvGrpSpPr>
                <a:grpSpLocks/>
              </p:cNvGrpSpPr>
              <p:nvPr/>
            </p:nvGrpSpPr>
            <p:grpSpPr bwMode="auto">
              <a:xfrm>
                <a:off x="3279" y="0"/>
                <a:ext cx="624" cy="384"/>
                <a:chOff x="0" y="0"/>
                <a:chExt cx="624" cy="384"/>
              </a:xfrm>
            </p:grpSpPr>
            <p:sp>
              <p:nvSpPr>
                <p:cNvPr id="130" name="Rectangle 21">
                  <a:extLst>
                    <a:ext uri="{FF2B5EF4-FFF2-40B4-BE49-F238E27FC236}">
                      <a16:creationId xmlns:a16="http://schemas.microsoft.com/office/drawing/2014/main" id="{D0C62263-A1AF-41A9-9025-2100E8A34B8A}"/>
                    </a:ext>
                  </a:extLst>
                </p:cNvPr>
                <p:cNvSpPr>
                  <a:spLocks noChangeArrowheads="1"/>
                </p:cNvSpPr>
                <p:nvPr/>
              </p:nvSpPr>
              <p:spPr bwMode="auto">
                <a:xfrm>
                  <a:off x="43" y="0"/>
                  <a:ext cx="538"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人员状况</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31" name="Rectangle 22">
                  <a:extLst>
                    <a:ext uri="{FF2B5EF4-FFF2-40B4-BE49-F238E27FC236}">
                      <a16:creationId xmlns:a16="http://schemas.microsoft.com/office/drawing/2014/main" id="{21E10475-4429-473C-82CC-53DD14D0C688}"/>
                    </a:ext>
                  </a:extLst>
                </p:cNvPr>
                <p:cNvSpPr>
                  <a:spLocks noChangeArrowheads="1"/>
                </p:cNvSpPr>
                <p:nvPr/>
              </p:nvSpPr>
              <p:spPr bwMode="auto">
                <a:xfrm>
                  <a:off x="0" y="0"/>
                  <a:ext cx="624"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2" name="Group 23">
                <a:extLst>
                  <a:ext uri="{FF2B5EF4-FFF2-40B4-BE49-F238E27FC236}">
                    <a16:creationId xmlns:a16="http://schemas.microsoft.com/office/drawing/2014/main" id="{8CDBF9ED-1843-45A5-931F-75F6C3F00D99}"/>
                  </a:ext>
                </a:extLst>
              </p:cNvPr>
              <p:cNvGrpSpPr>
                <a:grpSpLocks/>
              </p:cNvGrpSpPr>
              <p:nvPr/>
            </p:nvGrpSpPr>
            <p:grpSpPr bwMode="auto">
              <a:xfrm>
                <a:off x="3903" y="0"/>
                <a:ext cx="640" cy="384"/>
                <a:chOff x="0" y="0"/>
                <a:chExt cx="640" cy="384"/>
              </a:xfrm>
            </p:grpSpPr>
            <p:sp>
              <p:nvSpPr>
                <p:cNvPr id="128" name="Rectangle 24">
                  <a:extLst>
                    <a:ext uri="{FF2B5EF4-FFF2-40B4-BE49-F238E27FC236}">
                      <a16:creationId xmlns:a16="http://schemas.microsoft.com/office/drawing/2014/main" id="{B12C7617-1C01-40C8-B846-2EF95C5B9600}"/>
                    </a:ext>
                  </a:extLst>
                </p:cNvPr>
                <p:cNvSpPr>
                  <a:spLocks noChangeArrowheads="1"/>
                </p:cNvSpPr>
                <p:nvPr/>
              </p:nvSpPr>
              <p:spPr bwMode="auto">
                <a:xfrm>
                  <a:off x="43" y="0"/>
                  <a:ext cx="55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服务目标</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29" name="Rectangle 25">
                  <a:extLst>
                    <a:ext uri="{FF2B5EF4-FFF2-40B4-BE49-F238E27FC236}">
                      <a16:creationId xmlns:a16="http://schemas.microsoft.com/office/drawing/2014/main" id="{750EE048-34B2-4A98-87DB-79A5E5B3AD45}"/>
                    </a:ext>
                  </a:extLst>
                </p:cNvPr>
                <p:cNvSpPr>
                  <a:spLocks noChangeArrowheads="1"/>
                </p:cNvSpPr>
                <p:nvPr/>
              </p:nvSpPr>
              <p:spPr bwMode="auto">
                <a:xfrm>
                  <a:off x="0" y="0"/>
                  <a:ext cx="640"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3" name="Group 26">
                <a:extLst>
                  <a:ext uri="{FF2B5EF4-FFF2-40B4-BE49-F238E27FC236}">
                    <a16:creationId xmlns:a16="http://schemas.microsoft.com/office/drawing/2014/main" id="{8C0ABB1A-5510-4FAF-A34C-FBEF2F6C590B}"/>
                  </a:ext>
                </a:extLst>
              </p:cNvPr>
              <p:cNvGrpSpPr>
                <a:grpSpLocks/>
              </p:cNvGrpSpPr>
              <p:nvPr/>
            </p:nvGrpSpPr>
            <p:grpSpPr bwMode="auto">
              <a:xfrm>
                <a:off x="0" y="384"/>
                <a:ext cx="676" cy="576"/>
                <a:chOff x="0" y="0"/>
                <a:chExt cx="676" cy="576"/>
              </a:xfrm>
            </p:grpSpPr>
            <p:sp>
              <p:nvSpPr>
                <p:cNvPr id="126" name="Rectangle 27">
                  <a:extLst>
                    <a:ext uri="{FF2B5EF4-FFF2-40B4-BE49-F238E27FC236}">
                      <a16:creationId xmlns:a16="http://schemas.microsoft.com/office/drawing/2014/main" id="{826BB261-8AFB-4899-AF4F-FB472FC0D7DA}"/>
                    </a:ext>
                  </a:extLst>
                </p:cNvPr>
                <p:cNvSpPr>
                  <a:spLocks noChangeArrowheads="1"/>
                </p:cNvSpPr>
                <p:nvPr/>
              </p:nvSpPr>
              <p:spPr bwMode="auto">
                <a:xfrm>
                  <a:off x="43" y="0"/>
                  <a:ext cx="59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文书管理―信息的物理控制</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27" name="Rectangle 28">
                  <a:extLst>
                    <a:ext uri="{FF2B5EF4-FFF2-40B4-BE49-F238E27FC236}">
                      <a16:creationId xmlns:a16="http://schemas.microsoft.com/office/drawing/2014/main" id="{63CADA1F-4A0C-48CE-A027-ABA5E7499CC1}"/>
                    </a:ext>
                  </a:extLst>
                </p:cNvPr>
                <p:cNvSpPr>
                  <a:spLocks noChangeArrowheads="1"/>
                </p:cNvSpPr>
                <p:nvPr/>
              </p:nvSpPr>
              <p:spPr bwMode="auto">
                <a:xfrm>
                  <a:off x="0" y="0"/>
                  <a:ext cx="67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4" name="Group 29">
                <a:extLst>
                  <a:ext uri="{FF2B5EF4-FFF2-40B4-BE49-F238E27FC236}">
                    <a16:creationId xmlns:a16="http://schemas.microsoft.com/office/drawing/2014/main" id="{EBC0D41D-A673-4206-9CB9-19322D92A06D}"/>
                  </a:ext>
                </a:extLst>
              </p:cNvPr>
              <p:cNvGrpSpPr>
                <a:grpSpLocks/>
              </p:cNvGrpSpPr>
              <p:nvPr/>
            </p:nvGrpSpPr>
            <p:grpSpPr bwMode="auto">
              <a:xfrm>
                <a:off x="676" y="384"/>
                <a:ext cx="547" cy="576"/>
                <a:chOff x="0" y="0"/>
                <a:chExt cx="547" cy="576"/>
              </a:xfrm>
            </p:grpSpPr>
            <p:sp>
              <p:nvSpPr>
                <p:cNvPr id="124" name="Rectangle 30">
                  <a:extLst>
                    <a:ext uri="{FF2B5EF4-FFF2-40B4-BE49-F238E27FC236}">
                      <a16:creationId xmlns:a16="http://schemas.microsoft.com/office/drawing/2014/main" id="{C5CC8EB6-0162-4E69-9E26-436DE5BC7EDF}"/>
                    </a:ext>
                  </a:extLst>
                </p:cNvPr>
                <p:cNvSpPr>
                  <a:spLocks noChangeArrowheads="1"/>
                </p:cNvSpPr>
                <p:nvPr/>
              </p:nvSpPr>
              <p:spPr bwMode="auto">
                <a:xfrm>
                  <a:off x="43" y="0"/>
                  <a:ext cx="46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对纸张等资源和载体的管理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25" name="Rectangle 31">
                  <a:extLst>
                    <a:ext uri="{FF2B5EF4-FFF2-40B4-BE49-F238E27FC236}">
                      <a16:creationId xmlns:a16="http://schemas.microsoft.com/office/drawing/2014/main" id="{F88A0439-9BA6-41D0-B383-49C947D7F19E}"/>
                    </a:ext>
                  </a:extLst>
                </p:cNvPr>
                <p:cNvSpPr>
                  <a:spLocks noChangeArrowheads="1"/>
                </p:cNvSpPr>
                <p:nvPr/>
              </p:nvSpPr>
              <p:spPr bwMode="auto">
                <a:xfrm>
                  <a:off x="0" y="0"/>
                  <a:ext cx="547"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5" name="Group 32">
                <a:extLst>
                  <a:ext uri="{FF2B5EF4-FFF2-40B4-BE49-F238E27FC236}">
                    <a16:creationId xmlns:a16="http://schemas.microsoft.com/office/drawing/2014/main" id="{E63F5221-5E87-4535-9FDE-5A552E70D466}"/>
                  </a:ext>
                </a:extLst>
              </p:cNvPr>
              <p:cNvGrpSpPr>
                <a:grpSpLocks/>
              </p:cNvGrpSpPr>
              <p:nvPr/>
            </p:nvGrpSpPr>
            <p:grpSpPr bwMode="auto">
              <a:xfrm>
                <a:off x="1223" y="384"/>
                <a:ext cx="752" cy="576"/>
                <a:chOff x="0" y="0"/>
                <a:chExt cx="752" cy="576"/>
              </a:xfrm>
            </p:grpSpPr>
            <p:sp>
              <p:nvSpPr>
                <p:cNvPr id="122" name="Rectangle 33">
                  <a:extLst>
                    <a:ext uri="{FF2B5EF4-FFF2-40B4-BE49-F238E27FC236}">
                      <a16:creationId xmlns:a16="http://schemas.microsoft.com/office/drawing/2014/main" id="{1469A9B2-A729-49AE-8739-35361F8A0858}"/>
                    </a:ext>
                  </a:extLst>
                </p:cNvPr>
                <p:cNvSpPr>
                  <a:spLocks noChangeArrowheads="1"/>
                </p:cNvSpPr>
                <p:nvPr/>
              </p:nvSpPr>
              <p:spPr bwMode="auto">
                <a:xfrm>
                  <a:off x="43" y="0"/>
                  <a:ext cx="66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物理属性的管理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23" name="Rectangle 34">
                  <a:extLst>
                    <a:ext uri="{FF2B5EF4-FFF2-40B4-BE49-F238E27FC236}">
                      <a16:creationId xmlns:a16="http://schemas.microsoft.com/office/drawing/2014/main" id="{B2A795EC-137D-4AC8-9436-1BC6692AB5F8}"/>
                    </a:ext>
                  </a:extLst>
                </p:cNvPr>
                <p:cNvSpPr>
                  <a:spLocks noChangeArrowheads="1"/>
                </p:cNvSpPr>
                <p:nvPr/>
              </p:nvSpPr>
              <p:spPr bwMode="auto">
                <a:xfrm>
                  <a:off x="0" y="0"/>
                  <a:ext cx="75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6" name="Group 35">
                <a:extLst>
                  <a:ext uri="{FF2B5EF4-FFF2-40B4-BE49-F238E27FC236}">
                    <a16:creationId xmlns:a16="http://schemas.microsoft.com/office/drawing/2014/main" id="{EC8FFFAD-6E3F-4E69-BD73-488AE9C4E92C}"/>
                  </a:ext>
                </a:extLst>
              </p:cNvPr>
              <p:cNvGrpSpPr>
                <a:grpSpLocks/>
              </p:cNvGrpSpPr>
              <p:nvPr/>
            </p:nvGrpSpPr>
            <p:grpSpPr bwMode="auto">
              <a:xfrm>
                <a:off x="1975" y="384"/>
                <a:ext cx="658" cy="576"/>
                <a:chOff x="0" y="0"/>
                <a:chExt cx="658" cy="576"/>
              </a:xfrm>
            </p:grpSpPr>
            <p:sp>
              <p:nvSpPr>
                <p:cNvPr id="120" name="Rectangle 36">
                  <a:extLst>
                    <a:ext uri="{FF2B5EF4-FFF2-40B4-BE49-F238E27FC236}">
                      <a16:creationId xmlns:a16="http://schemas.microsoft.com/office/drawing/2014/main" id="{2289095F-D5B6-4A13-A4A6-CB9E858F5D38}"/>
                    </a:ext>
                  </a:extLst>
                </p:cNvPr>
                <p:cNvSpPr>
                  <a:spLocks noChangeArrowheads="1"/>
                </p:cNvSpPr>
                <p:nvPr/>
              </p:nvSpPr>
              <p:spPr bwMode="auto">
                <a:xfrm>
                  <a:off x="43" y="0"/>
                  <a:ext cx="57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监督的、文秘的和支持功能</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21" name="Rectangle 37">
                  <a:extLst>
                    <a:ext uri="{FF2B5EF4-FFF2-40B4-BE49-F238E27FC236}">
                      <a16:creationId xmlns:a16="http://schemas.microsoft.com/office/drawing/2014/main" id="{15244E48-BEED-4FF4-9F14-91E5858415C8}"/>
                    </a:ext>
                  </a:extLst>
                </p:cNvPr>
                <p:cNvSpPr>
                  <a:spLocks noChangeArrowheads="1"/>
                </p:cNvSpPr>
                <p:nvPr/>
              </p:nvSpPr>
              <p:spPr bwMode="auto">
                <a:xfrm>
                  <a:off x="0" y="0"/>
                  <a:ext cx="65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7" name="Group 38">
                <a:extLst>
                  <a:ext uri="{FF2B5EF4-FFF2-40B4-BE49-F238E27FC236}">
                    <a16:creationId xmlns:a16="http://schemas.microsoft.com/office/drawing/2014/main" id="{0D12A4EE-15BF-4261-8563-B6BF827E9C74}"/>
                  </a:ext>
                </a:extLst>
              </p:cNvPr>
              <p:cNvGrpSpPr>
                <a:grpSpLocks/>
              </p:cNvGrpSpPr>
              <p:nvPr/>
            </p:nvGrpSpPr>
            <p:grpSpPr bwMode="auto">
              <a:xfrm>
                <a:off x="2633" y="384"/>
                <a:ext cx="646" cy="576"/>
                <a:chOff x="0" y="0"/>
                <a:chExt cx="646" cy="576"/>
              </a:xfrm>
            </p:grpSpPr>
            <p:sp>
              <p:nvSpPr>
                <p:cNvPr id="118" name="Rectangle 39">
                  <a:extLst>
                    <a:ext uri="{FF2B5EF4-FFF2-40B4-BE49-F238E27FC236}">
                      <a16:creationId xmlns:a16="http://schemas.microsoft.com/office/drawing/2014/main" id="{685A3615-817B-4876-87FB-865B91E56697}"/>
                    </a:ext>
                  </a:extLst>
                </p:cNvPr>
                <p:cNvSpPr>
                  <a:spLocks noChangeArrowheads="1"/>
                </p:cNvSpPr>
                <p:nvPr/>
              </p:nvSpPr>
              <p:spPr bwMode="auto">
                <a:xfrm>
                  <a:off x="43" y="0"/>
                  <a:ext cx="56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重点是内部</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19" name="Rectangle 40">
                  <a:extLst>
                    <a:ext uri="{FF2B5EF4-FFF2-40B4-BE49-F238E27FC236}">
                      <a16:creationId xmlns:a16="http://schemas.microsoft.com/office/drawing/2014/main" id="{46E67AA1-5C7B-47CF-8377-54E5773EAAE3}"/>
                    </a:ext>
                  </a:extLst>
                </p:cNvPr>
                <p:cNvSpPr>
                  <a:spLocks noChangeArrowheads="1"/>
                </p:cNvSpPr>
                <p:nvPr/>
              </p:nvSpPr>
              <p:spPr bwMode="auto">
                <a:xfrm>
                  <a:off x="0" y="0"/>
                  <a:ext cx="64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8" name="Group 41">
                <a:extLst>
                  <a:ext uri="{FF2B5EF4-FFF2-40B4-BE49-F238E27FC236}">
                    <a16:creationId xmlns:a16="http://schemas.microsoft.com/office/drawing/2014/main" id="{B0F6A722-9403-4D7D-B149-642310A70771}"/>
                  </a:ext>
                </a:extLst>
              </p:cNvPr>
              <p:cNvGrpSpPr>
                <a:grpSpLocks/>
              </p:cNvGrpSpPr>
              <p:nvPr/>
            </p:nvGrpSpPr>
            <p:grpSpPr bwMode="auto">
              <a:xfrm>
                <a:off x="3279" y="384"/>
                <a:ext cx="624" cy="576"/>
                <a:chOff x="0" y="0"/>
                <a:chExt cx="624" cy="576"/>
              </a:xfrm>
            </p:grpSpPr>
            <p:sp>
              <p:nvSpPr>
                <p:cNvPr id="116" name="Rectangle 42">
                  <a:extLst>
                    <a:ext uri="{FF2B5EF4-FFF2-40B4-BE49-F238E27FC236}">
                      <a16:creationId xmlns:a16="http://schemas.microsoft.com/office/drawing/2014/main" id="{45C56C85-8721-40E8-8DF1-2B832789A883}"/>
                    </a:ext>
                  </a:extLst>
                </p:cNvPr>
                <p:cNvSpPr>
                  <a:spLocks noChangeArrowheads="1"/>
                </p:cNvSpPr>
                <p:nvPr/>
              </p:nvSpPr>
              <p:spPr bwMode="auto">
                <a:xfrm>
                  <a:off x="43" y="0"/>
                  <a:ext cx="538"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物理资源的管理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17" name="Rectangle 43">
                  <a:extLst>
                    <a:ext uri="{FF2B5EF4-FFF2-40B4-BE49-F238E27FC236}">
                      <a16:creationId xmlns:a16="http://schemas.microsoft.com/office/drawing/2014/main" id="{9017A764-C73F-4C81-9F17-395CAC8A39EE}"/>
                    </a:ext>
                  </a:extLst>
                </p:cNvPr>
                <p:cNvSpPr>
                  <a:spLocks noChangeArrowheads="1"/>
                </p:cNvSpPr>
                <p:nvPr/>
              </p:nvSpPr>
              <p:spPr bwMode="auto">
                <a:xfrm>
                  <a:off x="0" y="0"/>
                  <a:ext cx="624"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9" name="Group 44">
                <a:extLst>
                  <a:ext uri="{FF2B5EF4-FFF2-40B4-BE49-F238E27FC236}">
                    <a16:creationId xmlns:a16="http://schemas.microsoft.com/office/drawing/2014/main" id="{6367E785-1D50-4797-BC71-23A4287D30CA}"/>
                  </a:ext>
                </a:extLst>
              </p:cNvPr>
              <p:cNvGrpSpPr>
                <a:grpSpLocks/>
              </p:cNvGrpSpPr>
              <p:nvPr/>
            </p:nvGrpSpPr>
            <p:grpSpPr bwMode="auto">
              <a:xfrm>
                <a:off x="3903" y="384"/>
                <a:ext cx="640" cy="576"/>
                <a:chOff x="0" y="0"/>
                <a:chExt cx="640" cy="576"/>
              </a:xfrm>
            </p:grpSpPr>
            <p:sp>
              <p:nvSpPr>
                <p:cNvPr id="114" name="Rectangle 45">
                  <a:extLst>
                    <a:ext uri="{FF2B5EF4-FFF2-40B4-BE49-F238E27FC236}">
                      <a16:creationId xmlns:a16="http://schemas.microsoft.com/office/drawing/2014/main" id="{E3B85808-AD81-45A6-A855-27F05F2B71C3}"/>
                    </a:ext>
                  </a:extLst>
                </p:cNvPr>
                <p:cNvSpPr>
                  <a:spLocks noChangeArrowheads="1"/>
                </p:cNvSpPr>
                <p:nvPr/>
              </p:nvSpPr>
              <p:spPr bwMode="auto">
                <a:xfrm>
                  <a:off x="43" y="0"/>
                  <a:ext cx="55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提供程序效率</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15" name="Rectangle 46">
                  <a:extLst>
                    <a:ext uri="{FF2B5EF4-FFF2-40B4-BE49-F238E27FC236}">
                      <a16:creationId xmlns:a16="http://schemas.microsoft.com/office/drawing/2014/main" id="{9B751EB0-6BEA-4721-813B-FAF802982DA1}"/>
                    </a:ext>
                  </a:extLst>
                </p:cNvPr>
                <p:cNvSpPr>
                  <a:spLocks noChangeArrowheads="1"/>
                </p:cNvSpPr>
                <p:nvPr/>
              </p:nvSpPr>
              <p:spPr bwMode="auto">
                <a:xfrm>
                  <a:off x="0" y="0"/>
                  <a:ext cx="64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0" name="Group 47">
                <a:extLst>
                  <a:ext uri="{FF2B5EF4-FFF2-40B4-BE49-F238E27FC236}">
                    <a16:creationId xmlns:a16="http://schemas.microsoft.com/office/drawing/2014/main" id="{CE986522-D4A6-4CB8-B10B-6BD5AEF8AB2F}"/>
                  </a:ext>
                </a:extLst>
              </p:cNvPr>
              <p:cNvGrpSpPr>
                <a:grpSpLocks/>
              </p:cNvGrpSpPr>
              <p:nvPr/>
            </p:nvGrpSpPr>
            <p:grpSpPr bwMode="auto">
              <a:xfrm>
                <a:off x="0" y="960"/>
                <a:ext cx="676" cy="576"/>
                <a:chOff x="0" y="0"/>
                <a:chExt cx="676" cy="576"/>
              </a:xfrm>
            </p:grpSpPr>
            <p:sp>
              <p:nvSpPr>
                <p:cNvPr id="112" name="Rectangle 48">
                  <a:extLst>
                    <a:ext uri="{FF2B5EF4-FFF2-40B4-BE49-F238E27FC236}">
                      <a16:creationId xmlns:a16="http://schemas.microsoft.com/office/drawing/2014/main" id="{E2460A5D-36D9-4DBE-86C4-E2876798D145}"/>
                    </a:ext>
                  </a:extLst>
                </p:cNvPr>
                <p:cNvSpPr>
                  <a:spLocks noChangeArrowheads="1"/>
                </p:cNvSpPr>
                <p:nvPr/>
              </p:nvSpPr>
              <p:spPr bwMode="auto">
                <a:xfrm>
                  <a:off x="43" y="0"/>
                  <a:ext cx="59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自动化技术管理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13" name="Rectangle 49">
                  <a:extLst>
                    <a:ext uri="{FF2B5EF4-FFF2-40B4-BE49-F238E27FC236}">
                      <a16:creationId xmlns:a16="http://schemas.microsoft.com/office/drawing/2014/main" id="{8BF83FF9-4834-48E1-B06E-0BA9AB6297D5}"/>
                    </a:ext>
                  </a:extLst>
                </p:cNvPr>
                <p:cNvSpPr>
                  <a:spLocks noChangeArrowheads="1"/>
                </p:cNvSpPr>
                <p:nvPr/>
              </p:nvSpPr>
              <p:spPr bwMode="auto">
                <a:xfrm>
                  <a:off x="0" y="0"/>
                  <a:ext cx="67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1" name="Group 50">
                <a:extLst>
                  <a:ext uri="{FF2B5EF4-FFF2-40B4-BE49-F238E27FC236}">
                    <a16:creationId xmlns:a16="http://schemas.microsoft.com/office/drawing/2014/main" id="{ACA66AF7-6066-4F24-B871-E254C1120737}"/>
                  </a:ext>
                </a:extLst>
              </p:cNvPr>
              <p:cNvGrpSpPr>
                <a:grpSpLocks/>
              </p:cNvGrpSpPr>
              <p:nvPr/>
            </p:nvGrpSpPr>
            <p:grpSpPr bwMode="auto">
              <a:xfrm>
                <a:off x="676" y="960"/>
                <a:ext cx="547" cy="576"/>
                <a:chOff x="0" y="0"/>
                <a:chExt cx="547" cy="576"/>
              </a:xfrm>
            </p:grpSpPr>
            <p:sp>
              <p:nvSpPr>
                <p:cNvPr id="110" name="Rectangle 51">
                  <a:extLst>
                    <a:ext uri="{FF2B5EF4-FFF2-40B4-BE49-F238E27FC236}">
                      <a16:creationId xmlns:a16="http://schemas.microsoft.com/office/drawing/2014/main" id="{B2572601-6BF1-4F65-8E9E-68B0FCD7C4CA}"/>
                    </a:ext>
                  </a:extLst>
                </p:cNvPr>
                <p:cNvSpPr>
                  <a:spLocks noChangeArrowheads="1"/>
                </p:cNvSpPr>
                <p:nvPr/>
              </p:nvSpPr>
              <p:spPr bwMode="auto">
                <a:xfrm>
                  <a:off x="43" y="0"/>
                  <a:ext cx="46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信息技术的管理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11" name="Rectangle 52">
                  <a:extLst>
                    <a:ext uri="{FF2B5EF4-FFF2-40B4-BE49-F238E27FC236}">
                      <a16:creationId xmlns:a16="http://schemas.microsoft.com/office/drawing/2014/main" id="{F24E217C-8140-47EC-90CB-A567A0A2135F}"/>
                    </a:ext>
                  </a:extLst>
                </p:cNvPr>
                <p:cNvSpPr>
                  <a:spLocks noChangeArrowheads="1"/>
                </p:cNvSpPr>
                <p:nvPr/>
              </p:nvSpPr>
              <p:spPr bwMode="auto">
                <a:xfrm>
                  <a:off x="0" y="0"/>
                  <a:ext cx="547"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2" name="Group 53">
                <a:extLst>
                  <a:ext uri="{FF2B5EF4-FFF2-40B4-BE49-F238E27FC236}">
                    <a16:creationId xmlns:a16="http://schemas.microsoft.com/office/drawing/2014/main" id="{DCEC3C59-7433-479A-9C35-EA77AFD1D5C1}"/>
                  </a:ext>
                </a:extLst>
              </p:cNvPr>
              <p:cNvGrpSpPr>
                <a:grpSpLocks/>
              </p:cNvGrpSpPr>
              <p:nvPr/>
            </p:nvGrpSpPr>
            <p:grpSpPr bwMode="auto">
              <a:xfrm>
                <a:off x="1223" y="960"/>
                <a:ext cx="752" cy="576"/>
                <a:chOff x="0" y="0"/>
                <a:chExt cx="752" cy="576"/>
              </a:xfrm>
            </p:grpSpPr>
            <p:sp>
              <p:nvSpPr>
                <p:cNvPr id="108" name="Rectangle 54">
                  <a:extLst>
                    <a:ext uri="{FF2B5EF4-FFF2-40B4-BE49-F238E27FC236}">
                      <a16:creationId xmlns:a16="http://schemas.microsoft.com/office/drawing/2014/main" id="{EFC01CF9-7BAF-4D16-9C6C-2510DBB7B384}"/>
                    </a:ext>
                  </a:extLst>
                </p:cNvPr>
                <p:cNvSpPr>
                  <a:spLocks noChangeArrowheads="1"/>
                </p:cNvSpPr>
                <p:nvPr/>
              </p:nvSpPr>
              <p:spPr bwMode="auto">
                <a:xfrm>
                  <a:off x="43" y="0"/>
                  <a:ext cx="66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dirty="0">
                      <a:solidFill>
                        <a:schemeClr val="accent2">
                          <a:lumMod val="75000"/>
                        </a:schemeClr>
                      </a:solidFill>
                    </a:rPr>
                    <a:t>技术属性的管理</a:t>
                  </a:r>
                </a:p>
                <a:p>
                  <a:pPr algn="just">
                    <a:spcBef>
                      <a:spcPct val="0"/>
                    </a:spcBef>
                    <a:buClrTx/>
                    <a:buSzTx/>
                    <a:buFont typeface="Arial" panose="020B0604020202020204" pitchFamily="34" charset="0"/>
                    <a:buNone/>
                  </a:pPr>
                  <a:endParaRPr lang="zh-CN" altLang="en-US" sz="1050" b="1" dirty="0">
                    <a:solidFill>
                      <a:schemeClr val="accent2">
                        <a:lumMod val="75000"/>
                      </a:schemeClr>
                    </a:solidFill>
                  </a:endParaRPr>
                </a:p>
              </p:txBody>
            </p:sp>
            <p:sp>
              <p:nvSpPr>
                <p:cNvPr id="109" name="Rectangle 55">
                  <a:extLst>
                    <a:ext uri="{FF2B5EF4-FFF2-40B4-BE49-F238E27FC236}">
                      <a16:creationId xmlns:a16="http://schemas.microsoft.com/office/drawing/2014/main" id="{58D13344-F0AF-4720-8DFC-1CC96B69D8D2}"/>
                    </a:ext>
                  </a:extLst>
                </p:cNvPr>
                <p:cNvSpPr>
                  <a:spLocks noChangeArrowheads="1"/>
                </p:cNvSpPr>
                <p:nvPr/>
              </p:nvSpPr>
              <p:spPr bwMode="auto">
                <a:xfrm>
                  <a:off x="0" y="0"/>
                  <a:ext cx="75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3" name="Group 56">
                <a:extLst>
                  <a:ext uri="{FF2B5EF4-FFF2-40B4-BE49-F238E27FC236}">
                    <a16:creationId xmlns:a16="http://schemas.microsoft.com/office/drawing/2014/main" id="{F92C2900-9BCE-47E4-A9FA-5E02DCE352FA}"/>
                  </a:ext>
                </a:extLst>
              </p:cNvPr>
              <p:cNvGrpSpPr>
                <a:grpSpLocks/>
              </p:cNvGrpSpPr>
              <p:nvPr/>
            </p:nvGrpSpPr>
            <p:grpSpPr bwMode="auto">
              <a:xfrm>
                <a:off x="1975" y="960"/>
                <a:ext cx="658" cy="576"/>
                <a:chOff x="0" y="0"/>
                <a:chExt cx="658" cy="576"/>
              </a:xfrm>
            </p:grpSpPr>
            <p:sp>
              <p:nvSpPr>
                <p:cNvPr id="106" name="Rectangle 57">
                  <a:extLst>
                    <a:ext uri="{FF2B5EF4-FFF2-40B4-BE49-F238E27FC236}">
                      <a16:creationId xmlns:a16="http://schemas.microsoft.com/office/drawing/2014/main" id="{2F98987C-72FA-4EB8-B878-A4846C1428FD}"/>
                    </a:ext>
                  </a:extLst>
                </p:cNvPr>
                <p:cNvSpPr>
                  <a:spLocks noChangeArrowheads="1"/>
                </p:cNvSpPr>
                <p:nvPr/>
              </p:nvSpPr>
              <p:spPr bwMode="auto">
                <a:xfrm>
                  <a:off x="43" y="0"/>
                  <a:ext cx="57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中层管理功能</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07" name="Rectangle 58">
                  <a:extLst>
                    <a:ext uri="{FF2B5EF4-FFF2-40B4-BE49-F238E27FC236}">
                      <a16:creationId xmlns:a16="http://schemas.microsoft.com/office/drawing/2014/main" id="{261C2A76-549A-4A37-9AF8-82C8C21FBF21}"/>
                    </a:ext>
                  </a:extLst>
                </p:cNvPr>
                <p:cNvSpPr>
                  <a:spLocks noChangeArrowheads="1"/>
                </p:cNvSpPr>
                <p:nvPr/>
              </p:nvSpPr>
              <p:spPr bwMode="auto">
                <a:xfrm>
                  <a:off x="0" y="0"/>
                  <a:ext cx="65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4" name="Group 59">
                <a:extLst>
                  <a:ext uri="{FF2B5EF4-FFF2-40B4-BE49-F238E27FC236}">
                    <a16:creationId xmlns:a16="http://schemas.microsoft.com/office/drawing/2014/main" id="{9A6120D9-9EDB-4C5B-A7AD-EB95F1647A5C}"/>
                  </a:ext>
                </a:extLst>
              </p:cNvPr>
              <p:cNvGrpSpPr>
                <a:grpSpLocks/>
              </p:cNvGrpSpPr>
              <p:nvPr/>
            </p:nvGrpSpPr>
            <p:grpSpPr bwMode="auto">
              <a:xfrm>
                <a:off x="2633" y="960"/>
                <a:ext cx="646" cy="576"/>
                <a:chOff x="0" y="0"/>
                <a:chExt cx="646" cy="576"/>
              </a:xfrm>
            </p:grpSpPr>
            <p:sp>
              <p:nvSpPr>
                <p:cNvPr id="104" name="Rectangle 60">
                  <a:extLst>
                    <a:ext uri="{FF2B5EF4-FFF2-40B4-BE49-F238E27FC236}">
                      <a16:creationId xmlns:a16="http://schemas.microsoft.com/office/drawing/2014/main" id="{EE7F5522-0EB8-493B-B9AD-CAA4ACC0DF20}"/>
                    </a:ext>
                  </a:extLst>
                </p:cNvPr>
                <p:cNvSpPr>
                  <a:spLocks noChangeArrowheads="1"/>
                </p:cNvSpPr>
                <p:nvPr/>
              </p:nvSpPr>
              <p:spPr bwMode="auto">
                <a:xfrm>
                  <a:off x="43" y="0"/>
                  <a:ext cx="56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重点是内部</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05" name="Rectangle 61">
                  <a:extLst>
                    <a:ext uri="{FF2B5EF4-FFF2-40B4-BE49-F238E27FC236}">
                      <a16:creationId xmlns:a16="http://schemas.microsoft.com/office/drawing/2014/main" id="{E2FB5026-1B18-4CEF-AD75-E9081392461E}"/>
                    </a:ext>
                  </a:extLst>
                </p:cNvPr>
                <p:cNvSpPr>
                  <a:spLocks noChangeArrowheads="1"/>
                </p:cNvSpPr>
                <p:nvPr/>
              </p:nvSpPr>
              <p:spPr bwMode="auto">
                <a:xfrm>
                  <a:off x="0" y="0"/>
                  <a:ext cx="64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5" name="Group 62">
                <a:extLst>
                  <a:ext uri="{FF2B5EF4-FFF2-40B4-BE49-F238E27FC236}">
                    <a16:creationId xmlns:a16="http://schemas.microsoft.com/office/drawing/2014/main" id="{0042EC60-2333-46B6-A68E-28DBAB0F8E6A}"/>
                  </a:ext>
                </a:extLst>
              </p:cNvPr>
              <p:cNvGrpSpPr>
                <a:grpSpLocks/>
              </p:cNvGrpSpPr>
              <p:nvPr/>
            </p:nvGrpSpPr>
            <p:grpSpPr bwMode="auto">
              <a:xfrm>
                <a:off x="3279" y="960"/>
                <a:ext cx="624" cy="576"/>
                <a:chOff x="0" y="0"/>
                <a:chExt cx="624" cy="576"/>
              </a:xfrm>
            </p:grpSpPr>
            <p:sp>
              <p:nvSpPr>
                <p:cNvPr id="102" name="Rectangle 63">
                  <a:extLst>
                    <a:ext uri="{FF2B5EF4-FFF2-40B4-BE49-F238E27FC236}">
                      <a16:creationId xmlns:a16="http://schemas.microsoft.com/office/drawing/2014/main" id="{3B9BFA06-8441-4B5C-80C7-FDE99467864F}"/>
                    </a:ext>
                  </a:extLst>
                </p:cNvPr>
                <p:cNvSpPr>
                  <a:spLocks noChangeArrowheads="1"/>
                </p:cNvSpPr>
                <p:nvPr/>
              </p:nvSpPr>
              <p:spPr bwMode="auto">
                <a:xfrm>
                  <a:off x="43" y="0"/>
                  <a:ext cx="538"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技术资源与技术人员的管理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03" name="Rectangle 64">
                  <a:extLst>
                    <a:ext uri="{FF2B5EF4-FFF2-40B4-BE49-F238E27FC236}">
                      <a16:creationId xmlns:a16="http://schemas.microsoft.com/office/drawing/2014/main" id="{DB55C196-9755-436C-B38A-2CCFBD259776}"/>
                    </a:ext>
                  </a:extLst>
                </p:cNvPr>
                <p:cNvSpPr>
                  <a:spLocks noChangeArrowheads="1"/>
                </p:cNvSpPr>
                <p:nvPr/>
              </p:nvSpPr>
              <p:spPr bwMode="auto">
                <a:xfrm>
                  <a:off x="0" y="0"/>
                  <a:ext cx="624"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6" name="Group 65">
                <a:extLst>
                  <a:ext uri="{FF2B5EF4-FFF2-40B4-BE49-F238E27FC236}">
                    <a16:creationId xmlns:a16="http://schemas.microsoft.com/office/drawing/2014/main" id="{9F6EA977-7812-4AE6-A427-F0EFE747BEF5}"/>
                  </a:ext>
                </a:extLst>
              </p:cNvPr>
              <p:cNvGrpSpPr>
                <a:grpSpLocks/>
              </p:cNvGrpSpPr>
              <p:nvPr/>
            </p:nvGrpSpPr>
            <p:grpSpPr bwMode="auto">
              <a:xfrm>
                <a:off x="3903" y="960"/>
                <a:ext cx="640" cy="576"/>
                <a:chOff x="0" y="0"/>
                <a:chExt cx="640" cy="576"/>
              </a:xfrm>
            </p:grpSpPr>
            <p:sp>
              <p:nvSpPr>
                <p:cNvPr id="100" name="Rectangle 66">
                  <a:extLst>
                    <a:ext uri="{FF2B5EF4-FFF2-40B4-BE49-F238E27FC236}">
                      <a16:creationId xmlns:a16="http://schemas.microsoft.com/office/drawing/2014/main" id="{713B3F22-25D4-4660-AFCE-B39677361B76}"/>
                    </a:ext>
                  </a:extLst>
                </p:cNvPr>
                <p:cNvSpPr>
                  <a:spLocks noChangeArrowheads="1"/>
                </p:cNvSpPr>
                <p:nvPr/>
              </p:nvSpPr>
              <p:spPr bwMode="auto">
                <a:xfrm>
                  <a:off x="43" y="0"/>
                  <a:ext cx="55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技术效率</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101" name="Rectangle 67">
                  <a:extLst>
                    <a:ext uri="{FF2B5EF4-FFF2-40B4-BE49-F238E27FC236}">
                      <a16:creationId xmlns:a16="http://schemas.microsoft.com/office/drawing/2014/main" id="{4940CA2C-4F38-4533-849F-C7791AE9F294}"/>
                    </a:ext>
                  </a:extLst>
                </p:cNvPr>
                <p:cNvSpPr>
                  <a:spLocks noChangeArrowheads="1"/>
                </p:cNvSpPr>
                <p:nvPr/>
              </p:nvSpPr>
              <p:spPr bwMode="auto">
                <a:xfrm>
                  <a:off x="0" y="0"/>
                  <a:ext cx="64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7" name="Group 68">
                <a:extLst>
                  <a:ext uri="{FF2B5EF4-FFF2-40B4-BE49-F238E27FC236}">
                    <a16:creationId xmlns:a16="http://schemas.microsoft.com/office/drawing/2014/main" id="{EF04A7C1-7C05-4F7B-AA47-17A8D914F014}"/>
                  </a:ext>
                </a:extLst>
              </p:cNvPr>
              <p:cNvGrpSpPr>
                <a:grpSpLocks/>
              </p:cNvGrpSpPr>
              <p:nvPr/>
            </p:nvGrpSpPr>
            <p:grpSpPr bwMode="auto">
              <a:xfrm>
                <a:off x="0" y="1536"/>
                <a:ext cx="676" cy="672"/>
                <a:chOff x="0" y="0"/>
                <a:chExt cx="676" cy="672"/>
              </a:xfrm>
            </p:grpSpPr>
            <p:sp>
              <p:nvSpPr>
                <p:cNvPr id="98" name="Rectangle 69">
                  <a:extLst>
                    <a:ext uri="{FF2B5EF4-FFF2-40B4-BE49-F238E27FC236}">
                      <a16:creationId xmlns:a16="http://schemas.microsoft.com/office/drawing/2014/main" id="{D70CD67A-4818-4E85-AEAD-D4F246580373}"/>
                    </a:ext>
                  </a:extLst>
                </p:cNvPr>
                <p:cNvSpPr>
                  <a:spLocks noChangeArrowheads="1"/>
                </p:cNvSpPr>
                <p:nvPr/>
              </p:nvSpPr>
              <p:spPr bwMode="auto">
                <a:xfrm>
                  <a:off x="43" y="0"/>
                  <a:ext cx="59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信息资源管理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9" name="Rectangle 70">
                  <a:extLst>
                    <a:ext uri="{FF2B5EF4-FFF2-40B4-BE49-F238E27FC236}">
                      <a16:creationId xmlns:a16="http://schemas.microsoft.com/office/drawing/2014/main" id="{BD601D2A-BBF0-4DE8-9CB0-4F47CDCC8E5E}"/>
                    </a:ext>
                  </a:extLst>
                </p:cNvPr>
                <p:cNvSpPr>
                  <a:spLocks noChangeArrowheads="1"/>
                </p:cNvSpPr>
                <p:nvPr/>
              </p:nvSpPr>
              <p:spPr bwMode="auto">
                <a:xfrm>
                  <a:off x="0" y="0"/>
                  <a:ext cx="67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8" name="Group 71">
                <a:extLst>
                  <a:ext uri="{FF2B5EF4-FFF2-40B4-BE49-F238E27FC236}">
                    <a16:creationId xmlns:a16="http://schemas.microsoft.com/office/drawing/2014/main" id="{82D6A60F-9B9F-4843-8248-694967889EEA}"/>
                  </a:ext>
                </a:extLst>
              </p:cNvPr>
              <p:cNvGrpSpPr>
                <a:grpSpLocks/>
              </p:cNvGrpSpPr>
              <p:nvPr/>
            </p:nvGrpSpPr>
            <p:grpSpPr bwMode="auto">
              <a:xfrm>
                <a:off x="676" y="1536"/>
                <a:ext cx="547" cy="672"/>
                <a:chOff x="0" y="0"/>
                <a:chExt cx="547" cy="672"/>
              </a:xfrm>
            </p:grpSpPr>
            <p:sp>
              <p:nvSpPr>
                <p:cNvPr id="96" name="Rectangle 72">
                  <a:extLst>
                    <a:ext uri="{FF2B5EF4-FFF2-40B4-BE49-F238E27FC236}">
                      <a16:creationId xmlns:a16="http://schemas.microsoft.com/office/drawing/2014/main" id="{E84724BC-A174-4012-BA95-B2B1A0DC07C0}"/>
                    </a:ext>
                  </a:extLst>
                </p:cNvPr>
                <p:cNvSpPr>
                  <a:spLocks noChangeArrowheads="1"/>
                </p:cNvSpPr>
                <p:nvPr/>
              </p:nvSpPr>
              <p:spPr bwMode="auto">
                <a:xfrm>
                  <a:off x="43" y="0"/>
                  <a:ext cx="461"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信息资源管理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7" name="Rectangle 73">
                  <a:extLst>
                    <a:ext uri="{FF2B5EF4-FFF2-40B4-BE49-F238E27FC236}">
                      <a16:creationId xmlns:a16="http://schemas.microsoft.com/office/drawing/2014/main" id="{7B897A70-6578-4D55-B0D3-099C116557C1}"/>
                    </a:ext>
                  </a:extLst>
                </p:cNvPr>
                <p:cNvSpPr>
                  <a:spLocks noChangeArrowheads="1"/>
                </p:cNvSpPr>
                <p:nvPr/>
              </p:nvSpPr>
              <p:spPr bwMode="auto">
                <a:xfrm>
                  <a:off x="0" y="0"/>
                  <a:ext cx="547"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9" name="Group 74">
                <a:extLst>
                  <a:ext uri="{FF2B5EF4-FFF2-40B4-BE49-F238E27FC236}">
                    <a16:creationId xmlns:a16="http://schemas.microsoft.com/office/drawing/2014/main" id="{FA21B3EE-11E0-471F-8B30-3AD5DABFEE12}"/>
                  </a:ext>
                </a:extLst>
              </p:cNvPr>
              <p:cNvGrpSpPr>
                <a:grpSpLocks/>
              </p:cNvGrpSpPr>
              <p:nvPr/>
            </p:nvGrpSpPr>
            <p:grpSpPr bwMode="auto">
              <a:xfrm>
                <a:off x="1223" y="1536"/>
                <a:ext cx="752" cy="672"/>
                <a:chOff x="0" y="0"/>
                <a:chExt cx="752" cy="672"/>
              </a:xfrm>
            </p:grpSpPr>
            <p:sp>
              <p:nvSpPr>
                <p:cNvPr id="94" name="Rectangle 75">
                  <a:extLst>
                    <a:ext uri="{FF2B5EF4-FFF2-40B4-BE49-F238E27FC236}">
                      <a16:creationId xmlns:a16="http://schemas.microsoft.com/office/drawing/2014/main" id="{2691640C-76EA-42E7-97A5-B1F873C76755}"/>
                    </a:ext>
                  </a:extLst>
                </p:cNvPr>
                <p:cNvSpPr>
                  <a:spLocks noChangeArrowheads="1"/>
                </p:cNvSpPr>
                <p:nvPr/>
              </p:nvSpPr>
              <p:spPr bwMode="auto">
                <a:xfrm>
                  <a:off x="43" y="0"/>
                  <a:ext cx="666"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关注信息技术、手工与自动化信息的成本－效益管理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5" name="Rectangle 76">
                  <a:extLst>
                    <a:ext uri="{FF2B5EF4-FFF2-40B4-BE49-F238E27FC236}">
                      <a16:creationId xmlns:a16="http://schemas.microsoft.com/office/drawing/2014/main" id="{FA6DF086-3C88-4870-BDC3-594146DD00CB}"/>
                    </a:ext>
                  </a:extLst>
                </p:cNvPr>
                <p:cNvSpPr>
                  <a:spLocks noChangeArrowheads="1"/>
                </p:cNvSpPr>
                <p:nvPr/>
              </p:nvSpPr>
              <p:spPr bwMode="auto">
                <a:xfrm>
                  <a:off x="0" y="0"/>
                  <a:ext cx="752"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0" name="Group 77">
                <a:extLst>
                  <a:ext uri="{FF2B5EF4-FFF2-40B4-BE49-F238E27FC236}">
                    <a16:creationId xmlns:a16="http://schemas.microsoft.com/office/drawing/2014/main" id="{D99498F2-0409-4564-A8A5-E52A7921FC72}"/>
                  </a:ext>
                </a:extLst>
              </p:cNvPr>
              <p:cNvGrpSpPr>
                <a:grpSpLocks/>
              </p:cNvGrpSpPr>
              <p:nvPr/>
            </p:nvGrpSpPr>
            <p:grpSpPr bwMode="auto">
              <a:xfrm>
                <a:off x="1975" y="1536"/>
                <a:ext cx="658" cy="672"/>
                <a:chOff x="0" y="0"/>
                <a:chExt cx="658" cy="672"/>
              </a:xfrm>
            </p:grpSpPr>
            <p:sp>
              <p:nvSpPr>
                <p:cNvPr id="92" name="Rectangle 78">
                  <a:extLst>
                    <a:ext uri="{FF2B5EF4-FFF2-40B4-BE49-F238E27FC236}">
                      <a16:creationId xmlns:a16="http://schemas.microsoft.com/office/drawing/2014/main" id="{A311B189-7394-4B5C-9D3E-2E456C1B7600}"/>
                    </a:ext>
                  </a:extLst>
                </p:cNvPr>
                <p:cNvSpPr>
                  <a:spLocks noChangeArrowheads="1"/>
                </p:cNvSpPr>
                <p:nvPr/>
              </p:nvSpPr>
              <p:spPr bwMode="auto">
                <a:xfrm>
                  <a:off x="43" y="0"/>
                  <a:ext cx="572"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对最高管理层的支持功能</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3" name="Rectangle 79">
                  <a:extLst>
                    <a:ext uri="{FF2B5EF4-FFF2-40B4-BE49-F238E27FC236}">
                      <a16:creationId xmlns:a16="http://schemas.microsoft.com/office/drawing/2014/main" id="{4515E1ED-8BF5-456E-AC46-6FD23F72E93C}"/>
                    </a:ext>
                  </a:extLst>
                </p:cNvPr>
                <p:cNvSpPr>
                  <a:spLocks noChangeArrowheads="1"/>
                </p:cNvSpPr>
                <p:nvPr/>
              </p:nvSpPr>
              <p:spPr bwMode="auto">
                <a:xfrm>
                  <a:off x="0" y="0"/>
                  <a:ext cx="658"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1" name="Group 80">
                <a:extLst>
                  <a:ext uri="{FF2B5EF4-FFF2-40B4-BE49-F238E27FC236}">
                    <a16:creationId xmlns:a16="http://schemas.microsoft.com/office/drawing/2014/main" id="{7D1E0E11-454F-469A-B79A-3E330B7DC28F}"/>
                  </a:ext>
                </a:extLst>
              </p:cNvPr>
              <p:cNvGrpSpPr>
                <a:grpSpLocks/>
              </p:cNvGrpSpPr>
              <p:nvPr/>
            </p:nvGrpSpPr>
            <p:grpSpPr bwMode="auto">
              <a:xfrm>
                <a:off x="2633" y="1536"/>
                <a:ext cx="646" cy="672"/>
                <a:chOff x="0" y="0"/>
                <a:chExt cx="646" cy="672"/>
              </a:xfrm>
            </p:grpSpPr>
            <p:sp>
              <p:nvSpPr>
                <p:cNvPr id="90" name="Rectangle 81">
                  <a:extLst>
                    <a:ext uri="{FF2B5EF4-FFF2-40B4-BE49-F238E27FC236}">
                      <a16:creationId xmlns:a16="http://schemas.microsoft.com/office/drawing/2014/main" id="{F72B4665-3A1C-46D6-A1C3-F1F7615C28C5}"/>
                    </a:ext>
                  </a:extLst>
                </p:cNvPr>
                <p:cNvSpPr>
                  <a:spLocks noChangeArrowheads="1"/>
                </p:cNvSpPr>
                <p:nvPr/>
              </p:nvSpPr>
              <p:spPr bwMode="auto">
                <a:xfrm>
                  <a:off x="43" y="0"/>
                  <a:ext cx="56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重点是内部，同时兼顾外部</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91" name="Rectangle 82">
                  <a:extLst>
                    <a:ext uri="{FF2B5EF4-FFF2-40B4-BE49-F238E27FC236}">
                      <a16:creationId xmlns:a16="http://schemas.microsoft.com/office/drawing/2014/main" id="{F428C21B-E816-475D-A8DB-0289841EED36}"/>
                    </a:ext>
                  </a:extLst>
                </p:cNvPr>
                <p:cNvSpPr>
                  <a:spLocks noChangeArrowheads="1"/>
                </p:cNvSpPr>
                <p:nvPr/>
              </p:nvSpPr>
              <p:spPr bwMode="auto">
                <a:xfrm>
                  <a:off x="0" y="0"/>
                  <a:ext cx="64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2" name="Group 83">
                <a:extLst>
                  <a:ext uri="{FF2B5EF4-FFF2-40B4-BE49-F238E27FC236}">
                    <a16:creationId xmlns:a16="http://schemas.microsoft.com/office/drawing/2014/main" id="{DFFCE4E9-615D-4962-9F72-F664D1B694B6}"/>
                  </a:ext>
                </a:extLst>
              </p:cNvPr>
              <p:cNvGrpSpPr>
                <a:grpSpLocks/>
              </p:cNvGrpSpPr>
              <p:nvPr/>
            </p:nvGrpSpPr>
            <p:grpSpPr bwMode="auto">
              <a:xfrm>
                <a:off x="3279" y="1536"/>
                <a:ext cx="624" cy="672"/>
                <a:chOff x="0" y="0"/>
                <a:chExt cx="624" cy="672"/>
              </a:xfrm>
            </p:grpSpPr>
            <p:sp>
              <p:nvSpPr>
                <p:cNvPr id="88" name="Rectangle 84">
                  <a:extLst>
                    <a:ext uri="{FF2B5EF4-FFF2-40B4-BE49-F238E27FC236}">
                      <a16:creationId xmlns:a16="http://schemas.microsoft.com/office/drawing/2014/main" id="{EC648C79-94F5-4A18-8DC6-BD704194B594}"/>
                    </a:ext>
                  </a:extLst>
                </p:cNvPr>
                <p:cNvSpPr>
                  <a:spLocks noChangeArrowheads="1"/>
                </p:cNvSpPr>
                <p:nvPr/>
              </p:nvSpPr>
              <p:spPr bwMode="auto">
                <a:xfrm>
                  <a:off x="43" y="0"/>
                  <a:ext cx="538"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信息资源和信息系统的经营管理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9" name="Rectangle 85">
                  <a:extLst>
                    <a:ext uri="{FF2B5EF4-FFF2-40B4-BE49-F238E27FC236}">
                      <a16:creationId xmlns:a16="http://schemas.microsoft.com/office/drawing/2014/main" id="{AF6135C4-98C8-4ED4-BDA2-F91B24D8F380}"/>
                    </a:ext>
                  </a:extLst>
                </p:cNvPr>
                <p:cNvSpPr>
                  <a:spLocks noChangeArrowheads="1"/>
                </p:cNvSpPr>
                <p:nvPr/>
              </p:nvSpPr>
              <p:spPr bwMode="auto">
                <a:xfrm>
                  <a:off x="0" y="0"/>
                  <a:ext cx="624"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3" name="Group 86">
                <a:extLst>
                  <a:ext uri="{FF2B5EF4-FFF2-40B4-BE49-F238E27FC236}">
                    <a16:creationId xmlns:a16="http://schemas.microsoft.com/office/drawing/2014/main" id="{9998B9AD-82CE-4765-8834-1AB9C85B0B7D}"/>
                  </a:ext>
                </a:extLst>
              </p:cNvPr>
              <p:cNvGrpSpPr>
                <a:grpSpLocks/>
              </p:cNvGrpSpPr>
              <p:nvPr/>
            </p:nvGrpSpPr>
            <p:grpSpPr bwMode="auto">
              <a:xfrm>
                <a:off x="3903" y="1536"/>
                <a:ext cx="640" cy="672"/>
                <a:chOff x="0" y="0"/>
                <a:chExt cx="640" cy="672"/>
              </a:xfrm>
            </p:grpSpPr>
            <p:sp>
              <p:nvSpPr>
                <p:cNvPr id="86" name="Rectangle 87">
                  <a:extLst>
                    <a:ext uri="{FF2B5EF4-FFF2-40B4-BE49-F238E27FC236}">
                      <a16:creationId xmlns:a16="http://schemas.microsoft.com/office/drawing/2014/main" id="{FAF3E274-9A23-46D9-9ED1-8FF4FFEF3A3F}"/>
                    </a:ext>
                  </a:extLst>
                </p:cNvPr>
                <p:cNvSpPr>
                  <a:spLocks noChangeArrowheads="1"/>
                </p:cNvSpPr>
                <p:nvPr/>
              </p:nvSpPr>
              <p:spPr bwMode="auto">
                <a:xfrm>
                  <a:off x="43" y="0"/>
                  <a:ext cx="554"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信息资源和技术的成本－效益</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7" name="Rectangle 88">
                  <a:extLst>
                    <a:ext uri="{FF2B5EF4-FFF2-40B4-BE49-F238E27FC236}">
                      <a16:creationId xmlns:a16="http://schemas.microsoft.com/office/drawing/2014/main" id="{34679511-B41E-4E32-B647-90CC87CB31DB}"/>
                    </a:ext>
                  </a:extLst>
                </p:cNvPr>
                <p:cNvSpPr>
                  <a:spLocks noChangeArrowheads="1"/>
                </p:cNvSpPr>
                <p:nvPr/>
              </p:nvSpPr>
              <p:spPr bwMode="auto">
                <a:xfrm>
                  <a:off x="0" y="0"/>
                  <a:ext cx="640"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4" name="Group 89">
                <a:extLst>
                  <a:ext uri="{FF2B5EF4-FFF2-40B4-BE49-F238E27FC236}">
                    <a16:creationId xmlns:a16="http://schemas.microsoft.com/office/drawing/2014/main" id="{E07394CE-CCCD-433A-B510-25A21C03BC98}"/>
                  </a:ext>
                </a:extLst>
              </p:cNvPr>
              <p:cNvGrpSpPr>
                <a:grpSpLocks/>
              </p:cNvGrpSpPr>
              <p:nvPr/>
            </p:nvGrpSpPr>
            <p:grpSpPr bwMode="auto">
              <a:xfrm>
                <a:off x="0" y="2208"/>
                <a:ext cx="676" cy="576"/>
                <a:chOff x="0" y="0"/>
                <a:chExt cx="676" cy="576"/>
              </a:xfrm>
            </p:grpSpPr>
            <p:sp>
              <p:nvSpPr>
                <p:cNvPr id="84" name="Rectangle 90">
                  <a:extLst>
                    <a:ext uri="{FF2B5EF4-FFF2-40B4-BE49-F238E27FC236}">
                      <a16:creationId xmlns:a16="http://schemas.microsoft.com/office/drawing/2014/main" id="{0153482B-8139-49F8-88AA-0545D79041B6}"/>
                    </a:ext>
                  </a:extLst>
                </p:cNvPr>
                <p:cNvSpPr>
                  <a:spLocks noChangeArrowheads="1"/>
                </p:cNvSpPr>
                <p:nvPr/>
              </p:nvSpPr>
              <p:spPr bwMode="auto">
                <a:xfrm>
                  <a:off x="43" y="0"/>
                  <a:ext cx="59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竞争者分析与情报</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5" name="Rectangle 91">
                  <a:extLst>
                    <a:ext uri="{FF2B5EF4-FFF2-40B4-BE49-F238E27FC236}">
                      <a16:creationId xmlns:a16="http://schemas.microsoft.com/office/drawing/2014/main" id="{69954A75-6C13-4CF3-BFAF-EAAD3BEAA351}"/>
                    </a:ext>
                  </a:extLst>
                </p:cNvPr>
                <p:cNvSpPr>
                  <a:spLocks noChangeArrowheads="1"/>
                </p:cNvSpPr>
                <p:nvPr/>
              </p:nvSpPr>
              <p:spPr bwMode="auto">
                <a:xfrm>
                  <a:off x="0" y="0"/>
                  <a:ext cx="67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5" name="Group 92">
                <a:extLst>
                  <a:ext uri="{FF2B5EF4-FFF2-40B4-BE49-F238E27FC236}">
                    <a16:creationId xmlns:a16="http://schemas.microsoft.com/office/drawing/2014/main" id="{7DCF0CCA-641B-4900-9029-467D381819CC}"/>
                  </a:ext>
                </a:extLst>
              </p:cNvPr>
              <p:cNvGrpSpPr>
                <a:grpSpLocks/>
              </p:cNvGrpSpPr>
              <p:nvPr/>
            </p:nvGrpSpPr>
            <p:grpSpPr bwMode="auto">
              <a:xfrm>
                <a:off x="676" y="2208"/>
                <a:ext cx="547" cy="576"/>
                <a:chOff x="0" y="0"/>
                <a:chExt cx="547" cy="576"/>
              </a:xfrm>
            </p:grpSpPr>
            <p:sp>
              <p:nvSpPr>
                <p:cNvPr id="82" name="Rectangle 93">
                  <a:extLst>
                    <a:ext uri="{FF2B5EF4-FFF2-40B4-BE49-F238E27FC236}">
                      <a16:creationId xmlns:a16="http://schemas.microsoft.com/office/drawing/2014/main" id="{B86A3572-F437-4386-BB85-E45B4A65F985}"/>
                    </a:ext>
                  </a:extLst>
                </p:cNvPr>
                <p:cNvSpPr>
                  <a:spLocks noChangeArrowheads="1"/>
                </p:cNvSpPr>
                <p:nvPr/>
              </p:nvSpPr>
              <p:spPr bwMode="auto">
                <a:xfrm>
                  <a:off x="43" y="0"/>
                  <a:ext cx="46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营业单位的战略和方向</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3" name="Rectangle 94">
                  <a:extLst>
                    <a:ext uri="{FF2B5EF4-FFF2-40B4-BE49-F238E27FC236}">
                      <a16:creationId xmlns:a16="http://schemas.microsoft.com/office/drawing/2014/main" id="{E055556B-B64B-4C8E-AE28-B56318251804}"/>
                    </a:ext>
                  </a:extLst>
                </p:cNvPr>
                <p:cNvSpPr>
                  <a:spLocks noChangeArrowheads="1"/>
                </p:cNvSpPr>
                <p:nvPr/>
              </p:nvSpPr>
              <p:spPr bwMode="auto">
                <a:xfrm>
                  <a:off x="0" y="0"/>
                  <a:ext cx="547"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6" name="Group 95">
                <a:extLst>
                  <a:ext uri="{FF2B5EF4-FFF2-40B4-BE49-F238E27FC236}">
                    <a16:creationId xmlns:a16="http://schemas.microsoft.com/office/drawing/2014/main" id="{CD2FCC7F-80BD-417A-B905-CA243C4969EA}"/>
                  </a:ext>
                </a:extLst>
              </p:cNvPr>
              <p:cNvGrpSpPr>
                <a:grpSpLocks/>
              </p:cNvGrpSpPr>
              <p:nvPr/>
            </p:nvGrpSpPr>
            <p:grpSpPr bwMode="auto">
              <a:xfrm>
                <a:off x="1223" y="2208"/>
                <a:ext cx="752" cy="576"/>
                <a:chOff x="0" y="0"/>
                <a:chExt cx="752" cy="576"/>
              </a:xfrm>
            </p:grpSpPr>
            <p:sp>
              <p:nvSpPr>
                <p:cNvPr id="80" name="Rectangle 96">
                  <a:extLst>
                    <a:ext uri="{FF2B5EF4-FFF2-40B4-BE49-F238E27FC236}">
                      <a16:creationId xmlns:a16="http://schemas.microsoft.com/office/drawing/2014/main" id="{10CA9ADA-7C6D-476C-85EB-8D3DD9281226}"/>
                    </a:ext>
                  </a:extLst>
                </p:cNvPr>
                <p:cNvSpPr>
                  <a:spLocks noChangeArrowheads="1"/>
                </p:cNvSpPr>
                <p:nvPr/>
              </p:nvSpPr>
              <p:spPr bwMode="auto">
                <a:xfrm>
                  <a:off x="43" y="0"/>
                  <a:ext cx="66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关注情报分析和信息使用的质量</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81" name="Rectangle 97">
                  <a:extLst>
                    <a:ext uri="{FF2B5EF4-FFF2-40B4-BE49-F238E27FC236}">
                      <a16:creationId xmlns:a16="http://schemas.microsoft.com/office/drawing/2014/main" id="{1F2EE5EF-850B-49C0-939A-5B8CD9DAABEF}"/>
                    </a:ext>
                  </a:extLst>
                </p:cNvPr>
                <p:cNvSpPr>
                  <a:spLocks noChangeArrowheads="1"/>
                </p:cNvSpPr>
                <p:nvPr/>
              </p:nvSpPr>
              <p:spPr bwMode="auto">
                <a:xfrm>
                  <a:off x="0" y="0"/>
                  <a:ext cx="75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7" name="Group 98">
                <a:extLst>
                  <a:ext uri="{FF2B5EF4-FFF2-40B4-BE49-F238E27FC236}">
                    <a16:creationId xmlns:a16="http://schemas.microsoft.com/office/drawing/2014/main" id="{C3A25563-D787-4C80-A4C5-1198CF5A8CEF}"/>
                  </a:ext>
                </a:extLst>
              </p:cNvPr>
              <p:cNvGrpSpPr>
                <a:grpSpLocks/>
              </p:cNvGrpSpPr>
              <p:nvPr/>
            </p:nvGrpSpPr>
            <p:grpSpPr bwMode="auto">
              <a:xfrm>
                <a:off x="1975" y="2208"/>
                <a:ext cx="658" cy="576"/>
                <a:chOff x="0" y="0"/>
                <a:chExt cx="658" cy="576"/>
              </a:xfrm>
            </p:grpSpPr>
            <p:sp>
              <p:nvSpPr>
                <p:cNvPr id="78" name="Rectangle 99">
                  <a:extLst>
                    <a:ext uri="{FF2B5EF4-FFF2-40B4-BE49-F238E27FC236}">
                      <a16:creationId xmlns:a16="http://schemas.microsoft.com/office/drawing/2014/main" id="{5C48B045-3659-4530-B690-46D9FD357E56}"/>
                    </a:ext>
                  </a:extLst>
                </p:cNvPr>
                <p:cNvSpPr>
                  <a:spLocks noChangeArrowheads="1"/>
                </p:cNvSpPr>
                <p:nvPr/>
              </p:nvSpPr>
              <p:spPr bwMode="auto">
                <a:xfrm>
                  <a:off x="43" y="0"/>
                  <a:ext cx="57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最高管理层的参谋职能</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79" name="Rectangle 100">
                  <a:extLst>
                    <a:ext uri="{FF2B5EF4-FFF2-40B4-BE49-F238E27FC236}">
                      <a16:creationId xmlns:a16="http://schemas.microsoft.com/office/drawing/2014/main" id="{E292A878-AC0B-419E-9E5A-3AFF25902E5D}"/>
                    </a:ext>
                  </a:extLst>
                </p:cNvPr>
                <p:cNvSpPr>
                  <a:spLocks noChangeArrowheads="1"/>
                </p:cNvSpPr>
                <p:nvPr/>
              </p:nvSpPr>
              <p:spPr bwMode="auto">
                <a:xfrm>
                  <a:off x="0" y="0"/>
                  <a:ext cx="65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8" name="Group 101">
                <a:extLst>
                  <a:ext uri="{FF2B5EF4-FFF2-40B4-BE49-F238E27FC236}">
                    <a16:creationId xmlns:a16="http://schemas.microsoft.com/office/drawing/2014/main" id="{58C626C8-263B-4654-A73A-B5687A8BF340}"/>
                  </a:ext>
                </a:extLst>
              </p:cNvPr>
              <p:cNvGrpSpPr>
                <a:grpSpLocks/>
              </p:cNvGrpSpPr>
              <p:nvPr/>
            </p:nvGrpSpPr>
            <p:grpSpPr bwMode="auto">
              <a:xfrm>
                <a:off x="2633" y="2208"/>
                <a:ext cx="646" cy="576"/>
                <a:chOff x="0" y="0"/>
                <a:chExt cx="646" cy="576"/>
              </a:xfrm>
            </p:grpSpPr>
            <p:sp>
              <p:nvSpPr>
                <p:cNvPr id="76" name="Rectangle 102">
                  <a:extLst>
                    <a:ext uri="{FF2B5EF4-FFF2-40B4-BE49-F238E27FC236}">
                      <a16:creationId xmlns:a16="http://schemas.microsoft.com/office/drawing/2014/main" id="{6174E703-E248-44EF-92E4-27C0ECC853F1}"/>
                    </a:ext>
                  </a:extLst>
                </p:cNvPr>
                <p:cNvSpPr>
                  <a:spLocks noChangeArrowheads="1"/>
                </p:cNvSpPr>
                <p:nvPr/>
              </p:nvSpPr>
              <p:spPr bwMode="auto">
                <a:xfrm>
                  <a:off x="43" y="0"/>
                  <a:ext cx="56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重点在外部</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77" name="Rectangle 103">
                  <a:extLst>
                    <a:ext uri="{FF2B5EF4-FFF2-40B4-BE49-F238E27FC236}">
                      <a16:creationId xmlns:a16="http://schemas.microsoft.com/office/drawing/2014/main" id="{BB12EDDB-2321-4D79-839E-587C9210C88B}"/>
                    </a:ext>
                  </a:extLst>
                </p:cNvPr>
                <p:cNvSpPr>
                  <a:spLocks noChangeArrowheads="1"/>
                </p:cNvSpPr>
                <p:nvPr/>
              </p:nvSpPr>
              <p:spPr bwMode="auto">
                <a:xfrm>
                  <a:off x="0" y="0"/>
                  <a:ext cx="64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9" name="Group 104">
                <a:extLst>
                  <a:ext uri="{FF2B5EF4-FFF2-40B4-BE49-F238E27FC236}">
                    <a16:creationId xmlns:a16="http://schemas.microsoft.com/office/drawing/2014/main" id="{FDC13F4D-A280-40C2-A659-E22D373EF8A5}"/>
                  </a:ext>
                </a:extLst>
              </p:cNvPr>
              <p:cNvGrpSpPr>
                <a:grpSpLocks/>
              </p:cNvGrpSpPr>
              <p:nvPr/>
            </p:nvGrpSpPr>
            <p:grpSpPr bwMode="auto">
              <a:xfrm>
                <a:off x="3279" y="2208"/>
                <a:ext cx="624" cy="576"/>
                <a:chOff x="0" y="0"/>
                <a:chExt cx="624" cy="576"/>
              </a:xfrm>
            </p:grpSpPr>
            <p:sp>
              <p:nvSpPr>
                <p:cNvPr id="74" name="Rectangle 105">
                  <a:extLst>
                    <a:ext uri="{FF2B5EF4-FFF2-40B4-BE49-F238E27FC236}">
                      <a16:creationId xmlns:a16="http://schemas.microsoft.com/office/drawing/2014/main" id="{53E67CF1-0AAF-4348-8E64-E6F4BB9B1F1F}"/>
                    </a:ext>
                  </a:extLst>
                </p:cNvPr>
                <p:cNvSpPr>
                  <a:spLocks noChangeArrowheads="1"/>
                </p:cNvSpPr>
                <p:nvPr/>
              </p:nvSpPr>
              <p:spPr bwMode="auto">
                <a:xfrm>
                  <a:off x="43" y="0"/>
                  <a:ext cx="538"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重视人力资源管理和信息</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75" name="Rectangle 106">
                  <a:extLst>
                    <a:ext uri="{FF2B5EF4-FFF2-40B4-BE49-F238E27FC236}">
                      <a16:creationId xmlns:a16="http://schemas.microsoft.com/office/drawing/2014/main" id="{FAFD16AC-A0C5-4D79-809A-B35BBBCCA399}"/>
                    </a:ext>
                  </a:extLst>
                </p:cNvPr>
                <p:cNvSpPr>
                  <a:spLocks noChangeArrowheads="1"/>
                </p:cNvSpPr>
                <p:nvPr/>
              </p:nvSpPr>
              <p:spPr bwMode="auto">
                <a:xfrm>
                  <a:off x="0" y="0"/>
                  <a:ext cx="624"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0" name="Group 107">
                <a:extLst>
                  <a:ext uri="{FF2B5EF4-FFF2-40B4-BE49-F238E27FC236}">
                    <a16:creationId xmlns:a16="http://schemas.microsoft.com/office/drawing/2014/main" id="{C5D06686-C749-45FF-91C8-5BE0CA060D57}"/>
                  </a:ext>
                </a:extLst>
              </p:cNvPr>
              <p:cNvGrpSpPr>
                <a:grpSpLocks/>
              </p:cNvGrpSpPr>
              <p:nvPr/>
            </p:nvGrpSpPr>
            <p:grpSpPr bwMode="auto">
              <a:xfrm>
                <a:off x="3903" y="2208"/>
                <a:ext cx="640" cy="576"/>
                <a:chOff x="0" y="0"/>
                <a:chExt cx="640" cy="576"/>
              </a:xfrm>
            </p:grpSpPr>
            <p:sp>
              <p:nvSpPr>
                <p:cNvPr id="72" name="Rectangle 108">
                  <a:extLst>
                    <a:ext uri="{FF2B5EF4-FFF2-40B4-BE49-F238E27FC236}">
                      <a16:creationId xmlns:a16="http://schemas.microsoft.com/office/drawing/2014/main" id="{6B00BB4F-2084-40F9-AD48-8E64C4F237B8}"/>
                    </a:ext>
                  </a:extLst>
                </p:cNvPr>
                <p:cNvSpPr>
                  <a:spLocks noChangeArrowheads="1"/>
                </p:cNvSpPr>
                <p:nvPr/>
              </p:nvSpPr>
              <p:spPr bwMode="auto">
                <a:xfrm>
                  <a:off x="43" y="0"/>
                  <a:ext cx="55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为营业单位和企业获取竞争优势</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73" name="Rectangle 109">
                  <a:extLst>
                    <a:ext uri="{FF2B5EF4-FFF2-40B4-BE49-F238E27FC236}">
                      <a16:creationId xmlns:a16="http://schemas.microsoft.com/office/drawing/2014/main" id="{E659D7C2-A505-4706-BABE-B1907E6F832C}"/>
                    </a:ext>
                  </a:extLst>
                </p:cNvPr>
                <p:cNvSpPr>
                  <a:spLocks noChangeArrowheads="1"/>
                </p:cNvSpPr>
                <p:nvPr/>
              </p:nvSpPr>
              <p:spPr bwMode="auto">
                <a:xfrm>
                  <a:off x="0" y="0"/>
                  <a:ext cx="64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1" name="Group 110">
                <a:extLst>
                  <a:ext uri="{FF2B5EF4-FFF2-40B4-BE49-F238E27FC236}">
                    <a16:creationId xmlns:a16="http://schemas.microsoft.com/office/drawing/2014/main" id="{53E91BCD-51A5-4F47-B46F-1E936C804CC8}"/>
                  </a:ext>
                </a:extLst>
              </p:cNvPr>
              <p:cNvGrpSpPr>
                <a:grpSpLocks/>
              </p:cNvGrpSpPr>
              <p:nvPr/>
            </p:nvGrpSpPr>
            <p:grpSpPr bwMode="auto">
              <a:xfrm>
                <a:off x="0" y="2784"/>
                <a:ext cx="676" cy="576"/>
                <a:chOff x="0" y="0"/>
                <a:chExt cx="676" cy="576"/>
              </a:xfrm>
            </p:grpSpPr>
            <p:sp>
              <p:nvSpPr>
                <p:cNvPr id="70" name="Rectangle 111">
                  <a:extLst>
                    <a:ext uri="{FF2B5EF4-FFF2-40B4-BE49-F238E27FC236}">
                      <a16:creationId xmlns:a16="http://schemas.microsoft.com/office/drawing/2014/main" id="{C36368FF-6698-4977-B46E-217A9BEC7165}"/>
                    </a:ext>
                  </a:extLst>
                </p:cNvPr>
                <p:cNvSpPr>
                  <a:spLocks noChangeArrowheads="1"/>
                </p:cNvSpPr>
                <p:nvPr/>
              </p:nvSpPr>
              <p:spPr bwMode="auto">
                <a:xfrm>
                  <a:off x="43" y="0"/>
                  <a:ext cx="59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战略信息管理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71" name="Rectangle 112">
                  <a:extLst>
                    <a:ext uri="{FF2B5EF4-FFF2-40B4-BE49-F238E27FC236}">
                      <a16:creationId xmlns:a16="http://schemas.microsoft.com/office/drawing/2014/main" id="{B6D3EE90-4A2F-42BC-ACB8-92ABB01CBBBD}"/>
                    </a:ext>
                  </a:extLst>
                </p:cNvPr>
                <p:cNvSpPr>
                  <a:spLocks noChangeArrowheads="1"/>
                </p:cNvSpPr>
                <p:nvPr/>
              </p:nvSpPr>
              <p:spPr bwMode="auto">
                <a:xfrm>
                  <a:off x="0" y="0"/>
                  <a:ext cx="67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2" name="Group 113">
                <a:extLst>
                  <a:ext uri="{FF2B5EF4-FFF2-40B4-BE49-F238E27FC236}">
                    <a16:creationId xmlns:a16="http://schemas.microsoft.com/office/drawing/2014/main" id="{2525F1B1-1FAF-4CDF-82ED-6EEBC3CCC295}"/>
                  </a:ext>
                </a:extLst>
              </p:cNvPr>
              <p:cNvGrpSpPr>
                <a:grpSpLocks/>
              </p:cNvGrpSpPr>
              <p:nvPr/>
            </p:nvGrpSpPr>
            <p:grpSpPr bwMode="auto">
              <a:xfrm>
                <a:off x="676" y="2784"/>
                <a:ext cx="547" cy="576"/>
                <a:chOff x="0" y="0"/>
                <a:chExt cx="547" cy="576"/>
              </a:xfrm>
            </p:grpSpPr>
            <p:sp>
              <p:nvSpPr>
                <p:cNvPr id="68" name="Rectangle 114">
                  <a:extLst>
                    <a:ext uri="{FF2B5EF4-FFF2-40B4-BE49-F238E27FC236}">
                      <a16:creationId xmlns:a16="http://schemas.microsoft.com/office/drawing/2014/main" id="{E4E9318A-F04D-48A9-A0FA-5D7A61B80DF9}"/>
                    </a:ext>
                  </a:extLst>
                </p:cNvPr>
                <p:cNvSpPr>
                  <a:spLocks noChangeArrowheads="1"/>
                </p:cNvSpPr>
                <p:nvPr/>
              </p:nvSpPr>
              <p:spPr bwMode="auto">
                <a:xfrm>
                  <a:off x="43" y="0"/>
                  <a:ext cx="46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公司的战略方向</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69" name="Rectangle 115">
                  <a:extLst>
                    <a:ext uri="{FF2B5EF4-FFF2-40B4-BE49-F238E27FC236}">
                      <a16:creationId xmlns:a16="http://schemas.microsoft.com/office/drawing/2014/main" id="{A52BE9BD-8E19-4170-89A9-F0D915667D49}"/>
                    </a:ext>
                  </a:extLst>
                </p:cNvPr>
                <p:cNvSpPr>
                  <a:spLocks noChangeArrowheads="1"/>
                </p:cNvSpPr>
                <p:nvPr/>
              </p:nvSpPr>
              <p:spPr bwMode="auto">
                <a:xfrm>
                  <a:off x="0" y="0"/>
                  <a:ext cx="547"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3" name="Group 116">
                <a:extLst>
                  <a:ext uri="{FF2B5EF4-FFF2-40B4-BE49-F238E27FC236}">
                    <a16:creationId xmlns:a16="http://schemas.microsoft.com/office/drawing/2014/main" id="{5D5D7628-2E87-420E-B13E-15A640C917DF}"/>
                  </a:ext>
                </a:extLst>
              </p:cNvPr>
              <p:cNvGrpSpPr>
                <a:grpSpLocks/>
              </p:cNvGrpSpPr>
              <p:nvPr/>
            </p:nvGrpSpPr>
            <p:grpSpPr bwMode="auto">
              <a:xfrm>
                <a:off x="1223" y="2784"/>
                <a:ext cx="752" cy="576"/>
                <a:chOff x="0" y="0"/>
                <a:chExt cx="752" cy="576"/>
              </a:xfrm>
            </p:grpSpPr>
            <p:sp>
              <p:nvSpPr>
                <p:cNvPr id="66" name="Rectangle 117">
                  <a:extLst>
                    <a:ext uri="{FF2B5EF4-FFF2-40B4-BE49-F238E27FC236}">
                      <a16:creationId xmlns:a16="http://schemas.microsoft.com/office/drawing/2014/main" id="{5C80A906-4106-47A5-A9EC-737E6F51EBBC}"/>
                    </a:ext>
                  </a:extLst>
                </p:cNvPr>
                <p:cNvSpPr>
                  <a:spLocks noChangeArrowheads="1"/>
                </p:cNvSpPr>
                <p:nvPr/>
              </p:nvSpPr>
              <p:spPr bwMode="auto">
                <a:xfrm>
                  <a:off x="43" y="0"/>
                  <a:ext cx="66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集中于为战略决策提供支持</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67" name="Rectangle 118">
                  <a:extLst>
                    <a:ext uri="{FF2B5EF4-FFF2-40B4-BE49-F238E27FC236}">
                      <a16:creationId xmlns:a16="http://schemas.microsoft.com/office/drawing/2014/main" id="{A1F09A6D-9C74-403E-B540-47F7B25A170E}"/>
                    </a:ext>
                  </a:extLst>
                </p:cNvPr>
                <p:cNvSpPr>
                  <a:spLocks noChangeArrowheads="1"/>
                </p:cNvSpPr>
                <p:nvPr/>
              </p:nvSpPr>
              <p:spPr bwMode="auto">
                <a:xfrm>
                  <a:off x="0" y="0"/>
                  <a:ext cx="75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4" name="Group 119">
                <a:extLst>
                  <a:ext uri="{FF2B5EF4-FFF2-40B4-BE49-F238E27FC236}">
                    <a16:creationId xmlns:a16="http://schemas.microsoft.com/office/drawing/2014/main" id="{9DA6207E-19FA-4F5D-8B35-D8EF7A58160B}"/>
                  </a:ext>
                </a:extLst>
              </p:cNvPr>
              <p:cNvGrpSpPr>
                <a:grpSpLocks/>
              </p:cNvGrpSpPr>
              <p:nvPr/>
            </p:nvGrpSpPr>
            <p:grpSpPr bwMode="auto">
              <a:xfrm>
                <a:off x="1975" y="2784"/>
                <a:ext cx="658" cy="576"/>
                <a:chOff x="0" y="0"/>
                <a:chExt cx="658" cy="576"/>
              </a:xfrm>
            </p:grpSpPr>
            <p:sp>
              <p:nvSpPr>
                <p:cNvPr id="64" name="Rectangle 120">
                  <a:extLst>
                    <a:ext uri="{FF2B5EF4-FFF2-40B4-BE49-F238E27FC236}">
                      <a16:creationId xmlns:a16="http://schemas.microsoft.com/office/drawing/2014/main" id="{A862FD83-4B5D-4CA2-A574-3319D8CB6BE3}"/>
                    </a:ext>
                  </a:extLst>
                </p:cNvPr>
                <p:cNvSpPr>
                  <a:spLocks noChangeArrowheads="1"/>
                </p:cNvSpPr>
                <p:nvPr/>
              </p:nvSpPr>
              <p:spPr bwMode="auto">
                <a:xfrm>
                  <a:off x="43" y="0"/>
                  <a:ext cx="57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最高管理层的战略支持功能</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65" name="Rectangle 121">
                  <a:extLst>
                    <a:ext uri="{FF2B5EF4-FFF2-40B4-BE49-F238E27FC236}">
                      <a16:creationId xmlns:a16="http://schemas.microsoft.com/office/drawing/2014/main" id="{94FE4D2A-E369-4CA0-8AF8-B2D3161A47A0}"/>
                    </a:ext>
                  </a:extLst>
                </p:cNvPr>
                <p:cNvSpPr>
                  <a:spLocks noChangeArrowheads="1"/>
                </p:cNvSpPr>
                <p:nvPr/>
              </p:nvSpPr>
              <p:spPr bwMode="auto">
                <a:xfrm>
                  <a:off x="0" y="0"/>
                  <a:ext cx="65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5" name="Group 122">
                <a:extLst>
                  <a:ext uri="{FF2B5EF4-FFF2-40B4-BE49-F238E27FC236}">
                    <a16:creationId xmlns:a16="http://schemas.microsoft.com/office/drawing/2014/main" id="{00CB35FC-9A14-4D8C-9CC1-49177F6A8A29}"/>
                  </a:ext>
                </a:extLst>
              </p:cNvPr>
              <p:cNvGrpSpPr>
                <a:grpSpLocks/>
              </p:cNvGrpSpPr>
              <p:nvPr/>
            </p:nvGrpSpPr>
            <p:grpSpPr bwMode="auto">
              <a:xfrm>
                <a:off x="2633" y="2784"/>
                <a:ext cx="646" cy="576"/>
                <a:chOff x="0" y="0"/>
                <a:chExt cx="646" cy="576"/>
              </a:xfrm>
            </p:grpSpPr>
            <p:sp>
              <p:nvSpPr>
                <p:cNvPr id="62" name="Rectangle 123">
                  <a:extLst>
                    <a:ext uri="{FF2B5EF4-FFF2-40B4-BE49-F238E27FC236}">
                      <a16:creationId xmlns:a16="http://schemas.microsoft.com/office/drawing/2014/main" id="{F0650AD5-82EC-4515-8D46-3EE9EB3A57A5}"/>
                    </a:ext>
                  </a:extLst>
                </p:cNvPr>
                <p:cNvSpPr>
                  <a:spLocks noChangeArrowheads="1"/>
                </p:cNvSpPr>
                <p:nvPr/>
              </p:nvSpPr>
              <p:spPr bwMode="auto">
                <a:xfrm>
                  <a:off x="43" y="0"/>
                  <a:ext cx="56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同时关注内外部</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63" name="Rectangle 124">
                  <a:extLst>
                    <a:ext uri="{FF2B5EF4-FFF2-40B4-BE49-F238E27FC236}">
                      <a16:creationId xmlns:a16="http://schemas.microsoft.com/office/drawing/2014/main" id="{9B3AEB7D-7C63-47F2-B7A5-B534B5269487}"/>
                    </a:ext>
                  </a:extLst>
                </p:cNvPr>
                <p:cNvSpPr>
                  <a:spLocks noChangeArrowheads="1"/>
                </p:cNvSpPr>
                <p:nvPr/>
              </p:nvSpPr>
              <p:spPr bwMode="auto">
                <a:xfrm>
                  <a:off x="0" y="0"/>
                  <a:ext cx="64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6" name="Group 125">
                <a:extLst>
                  <a:ext uri="{FF2B5EF4-FFF2-40B4-BE49-F238E27FC236}">
                    <a16:creationId xmlns:a16="http://schemas.microsoft.com/office/drawing/2014/main" id="{8D7F361A-271E-43C5-B223-D89B22D94449}"/>
                  </a:ext>
                </a:extLst>
              </p:cNvPr>
              <p:cNvGrpSpPr>
                <a:grpSpLocks/>
              </p:cNvGrpSpPr>
              <p:nvPr/>
            </p:nvGrpSpPr>
            <p:grpSpPr bwMode="auto">
              <a:xfrm>
                <a:off x="3279" y="2784"/>
                <a:ext cx="624" cy="576"/>
                <a:chOff x="0" y="0"/>
                <a:chExt cx="624" cy="576"/>
              </a:xfrm>
            </p:grpSpPr>
            <p:sp>
              <p:nvSpPr>
                <p:cNvPr id="60" name="Rectangle 126">
                  <a:extLst>
                    <a:ext uri="{FF2B5EF4-FFF2-40B4-BE49-F238E27FC236}">
                      <a16:creationId xmlns:a16="http://schemas.microsoft.com/office/drawing/2014/main" id="{D69CC4C3-6F49-44E3-8C7B-338A77BB5D25}"/>
                    </a:ext>
                  </a:extLst>
                </p:cNvPr>
                <p:cNvSpPr>
                  <a:spLocks noChangeArrowheads="1"/>
                </p:cNvSpPr>
                <p:nvPr/>
              </p:nvSpPr>
              <p:spPr bwMode="auto">
                <a:xfrm>
                  <a:off x="43" y="0"/>
                  <a:ext cx="538"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人力资源管理</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61" name="Rectangle 127">
                  <a:extLst>
                    <a:ext uri="{FF2B5EF4-FFF2-40B4-BE49-F238E27FC236}">
                      <a16:creationId xmlns:a16="http://schemas.microsoft.com/office/drawing/2014/main" id="{84143024-6F6C-4EA3-97BB-5969532C8DA3}"/>
                    </a:ext>
                  </a:extLst>
                </p:cNvPr>
                <p:cNvSpPr>
                  <a:spLocks noChangeArrowheads="1"/>
                </p:cNvSpPr>
                <p:nvPr/>
              </p:nvSpPr>
              <p:spPr bwMode="auto">
                <a:xfrm>
                  <a:off x="0" y="0"/>
                  <a:ext cx="624"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7" name="Group 128">
                <a:extLst>
                  <a:ext uri="{FF2B5EF4-FFF2-40B4-BE49-F238E27FC236}">
                    <a16:creationId xmlns:a16="http://schemas.microsoft.com/office/drawing/2014/main" id="{862C7EAA-F409-4905-AAD6-94877D2ACFD1}"/>
                  </a:ext>
                </a:extLst>
              </p:cNvPr>
              <p:cNvGrpSpPr>
                <a:grpSpLocks/>
              </p:cNvGrpSpPr>
              <p:nvPr/>
            </p:nvGrpSpPr>
            <p:grpSpPr bwMode="auto">
              <a:xfrm>
                <a:off x="3903" y="2784"/>
                <a:ext cx="640" cy="576"/>
                <a:chOff x="0" y="0"/>
                <a:chExt cx="640" cy="576"/>
              </a:xfrm>
            </p:grpSpPr>
            <p:sp>
              <p:nvSpPr>
                <p:cNvPr id="58" name="Rectangle 129">
                  <a:extLst>
                    <a:ext uri="{FF2B5EF4-FFF2-40B4-BE49-F238E27FC236}">
                      <a16:creationId xmlns:a16="http://schemas.microsoft.com/office/drawing/2014/main" id="{14359DB7-8A4F-433A-B250-095D3C58B1EC}"/>
                    </a:ext>
                  </a:extLst>
                </p:cNvPr>
                <p:cNvSpPr>
                  <a:spLocks noChangeArrowheads="1"/>
                </p:cNvSpPr>
                <p:nvPr/>
              </p:nvSpPr>
              <p:spPr bwMode="auto">
                <a:xfrm>
                  <a:off x="43" y="0"/>
                  <a:ext cx="55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050" b="1">
                      <a:solidFill>
                        <a:schemeClr val="accent2">
                          <a:lumMod val="75000"/>
                        </a:schemeClr>
                      </a:solidFill>
                    </a:rPr>
                    <a:t>提供整个企业的业绩</a:t>
                  </a:r>
                </a:p>
                <a:p>
                  <a:pPr algn="just">
                    <a:spcBef>
                      <a:spcPct val="0"/>
                    </a:spcBef>
                    <a:buClrTx/>
                    <a:buSzTx/>
                    <a:buFont typeface="Arial" panose="020B0604020202020204" pitchFamily="34" charset="0"/>
                    <a:buNone/>
                  </a:pPr>
                  <a:endParaRPr lang="zh-CN" altLang="en-US" sz="1050" b="1">
                    <a:solidFill>
                      <a:schemeClr val="accent2">
                        <a:lumMod val="75000"/>
                      </a:schemeClr>
                    </a:solidFill>
                  </a:endParaRPr>
                </a:p>
              </p:txBody>
            </p:sp>
            <p:sp>
              <p:nvSpPr>
                <p:cNvPr id="59" name="Rectangle 130">
                  <a:extLst>
                    <a:ext uri="{FF2B5EF4-FFF2-40B4-BE49-F238E27FC236}">
                      <a16:creationId xmlns:a16="http://schemas.microsoft.com/office/drawing/2014/main" id="{21AF4D6E-A658-4E70-A7AE-9705AC407C8B}"/>
                    </a:ext>
                  </a:extLst>
                </p:cNvPr>
                <p:cNvSpPr>
                  <a:spLocks noChangeArrowheads="1"/>
                </p:cNvSpPr>
                <p:nvPr/>
              </p:nvSpPr>
              <p:spPr bwMode="auto">
                <a:xfrm>
                  <a:off x="0" y="0"/>
                  <a:ext cx="64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sp>
          <p:nvSpPr>
            <p:cNvPr id="15" name="Rectangle 131">
              <a:extLst>
                <a:ext uri="{FF2B5EF4-FFF2-40B4-BE49-F238E27FC236}">
                  <a16:creationId xmlns:a16="http://schemas.microsoft.com/office/drawing/2014/main" id="{11D64996-C245-4501-ACDB-6F74C3F69F67}"/>
                </a:ext>
              </a:extLst>
            </p:cNvPr>
            <p:cNvSpPr>
              <a:spLocks noChangeArrowheads="1"/>
            </p:cNvSpPr>
            <p:nvPr/>
          </p:nvSpPr>
          <p:spPr bwMode="auto">
            <a:xfrm>
              <a:off x="0" y="0"/>
              <a:ext cx="4549" cy="3366"/>
            </a:xfrm>
            <a:prstGeom prst="rect">
              <a:avLst/>
            </a:prstGeom>
            <a:noFill/>
            <a:ln w="9525">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spTree>
    <p:extLst>
      <p:ext uri="{BB962C8B-B14F-4D97-AF65-F5344CB8AC3E}">
        <p14:creationId xmlns:p14="http://schemas.microsoft.com/office/powerpoint/2010/main" val="21567115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68</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03</a:t>
            </a:r>
          </a:p>
        </p:txBody>
      </p:sp>
      <p:sp>
        <p:nvSpPr>
          <p:cNvPr id="13" name="矩形 12"/>
          <p:cNvSpPr/>
          <p:nvPr/>
        </p:nvSpPr>
        <p:spPr>
          <a:xfrm>
            <a:off x="1055068" y="283410"/>
            <a:ext cx="2977416" cy="377024"/>
          </a:xfrm>
          <a:prstGeom prst="rect">
            <a:avLst/>
          </a:prstGeom>
        </p:spPr>
        <p:txBody>
          <a:bodyPr wrap="none" lIns="68579" tIns="34289" rIns="68579" bIns="34289">
            <a:spAutoFit/>
          </a:bodyPr>
          <a:lstStyle/>
          <a:p>
            <a:pPr defTabSz="685783">
              <a:defRPr/>
            </a:pPr>
            <a:r>
              <a:rPr lang="zh-CN" altLang="en-US" sz="2000" b="1" dirty="0">
                <a:solidFill>
                  <a:srgbClr val="2E2B25"/>
                </a:solidFill>
                <a:latin typeface="黑体" panose="02010609060101010101" pitchFamily="49" charset="-122"/>
                <a:ea typeface="黑体" panose="02010609060101010101" pitchFamily="49" charset="-122"/>
                <a:cs typeface="Segoe UI" panose="020B0502040204020203" pitchFamily="34" charset="0"/>
              </a:rPr>
              <a:t>信息资源管理的发展脉络</a:t>
            </a:r>
            <a:endParaRPr lang="en-US" altLang="zh-CN" sz="2000" b="1" dirty="0">
              <a:solidFill>
                <a:srgbClr val="2E2B25"/>
              </a:solidFill>
              <a:latin typeface="黑体" panose="02010609060101010101" pitchFamily="49" charset="-122"/>
              <a:ea typeface="黑体" panose="02010609060101010101" pitchFamily="49" charset="-122"/>
              <a:cs typeface="Segoe UI" panose="020B0502040204020203" pitchFamily="34" charset="0"/>
            </a:endParaRPr>
          </a:p>
        </p:txBody>
      </p:sp>
      <p:sp>
        <p:nvSpPr>
          <p:cNvPr id="7" name="内容占位符 2"/>
          <p:cNvSpPr txBox="1">
            <a:spLocks/>
          </p:cNvSpPr>
          <p:nvPr/>
        </p:nvSpPr>
        <p:spPr>
          <a:xfrm>
            <a:off x="773110" y="1444399"/>
            <a:ext cx="8229600" cy="3394472"/>
          </a:xfrm>
          <a:prstGeom prst="rect">
            <a:avLst/>
          </a:prstGeom>
        </p:spPr>
        <p:txBody>
          <a:bodyPr lIns="68579" tIns="34289" rIns="68579" bIns="34289"/>
          <a:lstStyle/>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dirty="0">
              <a:solidFill>
                <a:prstClr val="black">
                  <a:lumMod val="75000"/>
                  <a:lumOff val="25000"/>
                </a:prstClr>
              </a:solidFill>
            </a:endParaRPr>
          </a:p>
          <a:p>
            <a:pPr marL="68579" indent="-68579" defTabSz="685783">
              <a:lnSpc>
                <a:spcPct val="90000"/>
              </a:lnSpc>
              <a:spcBef>
                <a:spcPts val="900"/>
              </a:spcBef>
              <a:spcAft>
                <a:spcPts val="150"/>
              </a:spcAft>
              <a:buClr>
                <a:srgbClr val="1CADE4"/>
              </a:buClr>
              <a:buSzPct val="100000"/>
              <a:defRPr/>
            </a:pPr>
            <a:endParaRPr lang="en-US" altLang="zh-CN" sz="1800" b="1" dirty="0">
              <a:solidFill>
                <a:prstClr val="black">
                  <a:lumMod val="75000"/>
                  <a:lumOff val="25000"/>
                </a:prstClr>
              </a:solidFill>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TextBox 1"/>
          <p:cNvSpPr txBox="1"/>
          <p:nvPr/>
        </p:nvSpPr>
        <p:spPr>
          <a:xfrm>
            <a:off x="563556" y="864450"/>
            <a:ext cx="3960440" cy="353943"/>
          </a:xfrm>
          <a:prstGeom prst="rect">
            <a:avLst/>
          </a:prstGeom>
          <a:noFill/>
        </p:spPr>
        <p:txBody>
          <a:bodyPr wrap="square" rtlCol="0">
            <a:spAutoFit/>
          </a:bodyPr>
          <a:lstStyle/>
          <a:p>
            <a:r>
              <a:rPr lang="zh-CN" altLang="en-US" dirty="0"/>
              <a:t>史密斯和梅德利的五阶段划分</a:t>
            </a:r>
            <a:endParaRPr lang="en-US" altLang="zh-CN" dirty="0"/>
          </a:p>
        </p:txBody>
      </p:sp>
      <p:grpSp>
        <p:nvGrpSpPr>
          <p:cNvPr id="10" name="Group 3">
            <a:extLst>
              <a:ext uri="{FF2B5EF4-FFF2-40B4-BE49-F238E27FC236}">
                <a16:creationId xmlns:a16="http://schemas.microsoft.com/office/drawing/2014/main" id="{78337D53-B844-4A6C-86F9-ABD365843D34}"/>
              </a:ext>
            </a:extLst>
          </p:cNvPr>
          <p:cNvGrpSpPr>
            <a:grpSpLocks/>
          </p:cNvGrpSpPr>
          <p:nvPr/>
        </p:nvGrpSpPr>
        <p:grpSpPr bwMode="auto">
          <a:xfrm>
            <a:off x="647259" y="1347614"/>
            <a:ext cx="7957189" cy="3181646"/>
            <a:chOff x="0" y="0"/>
            <a:chExt cx="4253" cy="2886"/>
          </a:xfrm>
        </p:grpSpPr>
        <p:grpSp>
          <p:nvGrpSpPr>
            <p:cNvPr id="15" name="Group 4">
              <a:extLst>
                <a:ext uri="{FF2B5EF4-FFF2-40B4-BE49-F238E27FC236}">
                  <a16:creationId xmlns:a16="http://schemas.microsoft.com/office/drawing/2014/main" id="{1F9CB4FC-E27F-494C-BDC8-973E38E7C47C}"/>
                </a:ext>
              </a:extLst>
            </p:cNvPr>
            <p:cNvGrpSpPr>
              <a:grpSpLocks/>
            </p:cNvGrpSpPr>
            <p:nvPr/>
          </p:nvGrpSpPr>
          <p:grpSpPr bwMode="auto">
            <a:xfrm>
              <a:off x="3" y="3"/>
              <a:ext cx="4247" cy="2880"/>
              <a:chOff x="0" y="0"/>
              <a:chExt cx="4247" cy="2880"/>
            </a:xfrm>
          </p:grpSpPr>
          <p:grpSp>
            <p:nvGrpSpPr>
              <p:cNvPr id="17" name="Group 5">
                <a:extLst>
                  <a:ext uri="{FF2B5EF4-FFF2-40B4-BE49-F238E27FC236}">
                    <a16:creationId xmlns:a16="http://schemas.microsoft.com/office/drawing/2014/main" id="{24DE25BA-402F-4823-8C61-FD7984B458C9}"/>
                  </a:ext>
                </a:extLst>
              </p:cNvPr>
              <p:cNvGrpSpPr>
                <a:grpSpLocks/>
              </p:cNvGrpSpPr>
              <p:nvPr/>
            </p:nvGrpSpPr>
            <p:grpSpPr bwMode="auto">
              <a:xfrm>
                <a:off x="0" y="0"/>
                <a:ext cx="532" cy="384"/>
                <a:chOff x="0" y="0"/>
                <a:chExt cx="532" cy="384"/>
              </a:xfrm>
            </p:grpSpPr>
            <p:sp>
              <p:nvSpPr>
                <p:cNvPr id="123" name="Rectangle 6">
                  <a:extLst>
                    <a:ext uri="{FF2B5EF4-FFF2-40B4-BE49-F238E27FC236}">
                      <a16:creationId xmlns:a16="http://schemas.microsoft.com/office/drawing/2014/main" id="{59F62587-2524-4EB6-BD1E-CBC42282C259}"/>
                    </a:ext>
                  </a:extLst>
                </p:cNvPr>
                <p:cNvSpPr>
                  <a:spLocks noChangeArrowheads="1"/>
                </p:cNvSpPr>
                <p:nvPr/>
              </p:nvSpPr>
              <p:spPr bwMode="auto">
                <a:xfrm>
                  <a:off x="43" y="0"/>
                  <a:ext cx="446"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dirty="0">
                      <a:solidFill>
                        <a:schemeClr val="accent2">
                          <a:lumMod val="75000"/>
                        </a:schemeClr>
                      </a:solidFill>
                    </a:rPr>
                    <a:t>发展阶段</a:t>
                  </a:r>
                </a:p>
                <a:p>
                  <a:pPr algn="ctr">
                    <a:spcBef>
                      <a:spcPct val="0"/>
                    </a:spcBef>
                    <a:buClrTx/>
                    <a:buSzTx/>
                    <a:buFont typeface="Arial" panose="020B0604020202020204" pitchFamily="34" charset="0"/>
                    <a:buNone/>
                  </a:pPr>
                  <a:endParaRPr lang="zh-CN" altLang="en-US" sz="1200" b="1" dirty="0">
                    <a:solidFill>
                      <a:schemeClr val="accent2">
                        <a:lumMod val="75000"/>
                      </a:schemeClr>
                    </a:solidFill>
                  </a:endParaRPr>
                </a:p>
              </p:txBody>
            </p:sp>
            <p:sp>
              <p:nvSpPr>
                <p:cNvPr id="124" name="Rectangle 7">
                  <a:extLst>
                    <a:ext uri="{FF2B5EF4-FFF2-40B4-BE49-F238E27FC236}">
                      <a16:creationId xmlns:a16="http://schemas.microsoft.com/office/drawing/2014/main" id="{C4F08A20-4F6F-4E9D-BF4A-F3589F4E328B}"/>
                    </a:ext>
                  </a:extLst>
                </p:cNvPr>
                <p:cNvSpPr>
                  <a:spLocks noChangeArrowheads="1"/>
                </p:cNvSpPr>
                <p:nvPr/>
              </p:nvSpPr>
              <p:spPr bwMode="auto">
                <a:xfrm>
                  <a:off x="0" y="0"/>
                  <a:ext cx="532"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18" name="Group 8">
                <a:extLst>
                  <a:ext uri="{FF2B5EF4-FFF2-40B4-BE49-F238E27FC236}">
                    <a16:creationId xmlns:a16="http://schemas.microsoft.com/office/drawing/2014/main" id="{9216FB0F-0824-4121-932C-0C52455F5918}"/>
                  </a:ext>
                </a:extLst>
              </p:cNvPr>
              <p:cNvGrpSpPr>
                <a:grpSpLocks/>
              </p:cNvGrpSpPr>
              <p:nvPr/>
            </p:nvGrpSpPr>
            <p:grpSpPr bwMode="auto">
              <a:xfrm>
                <a:off x="532" y="0"/>
                <a:ext cx="743" cy="384"/>
                <a:chOff x="0" y="0"/>
                <a:chExt cx="743" cy="384"/>
              </a:xfrm>
            </p:grpSpPr>
            <p:sp>
              <p:nvSpPr>
                <p:cNvPr id="121" name="Rectangle 9">
                  <a:extLst>
                    <a:ext uri="{FF2B5EF4-FFF2-40B4-BE49-F238E27FC236}">
                      <a16:creationId xmlns:a16="http://schemas.microsoft.com/office/drawing/2014/main" id="{3EFB0155-2C30-49CB-9A5A-756E530DC61B}"/>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系统类型</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22" name="Rectangle 10">
                  <a:extLst>
                    <a:ext uri="{FF2B5EF4-FFF2-40B4-BE49-F238E27FC236}">
                      <a16:creationId xmlns:a16="http://schemas.microsoft.com/office/drawing/2014/main" id="{123A02A4-6D5F-416E-A930-E708667EB313}"/>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19" name="Group 11">
                <a:extLst>
                  <a:ext uri="{FF2B5EF4-FFF2-40B4-BE49-F238E27FC236}">
                    <a16:creationId xmlns:a16="http://schemas.microsoft.com/office/drawing/2014/main" id="{148C59DB-2E59-4DDE-A605-796DEAF750A2}"/>
                  </a:ext>
                </a:extLst>
              </p:cNvPr>
              <p:cNvGrpSpPr>
                <a:grpSpLocks/>
              </p:cNvGrpSpPr>
              <p:nvPr/>
            </p:nvGrpSpPr>
            <p:grpSpPr bwMode="auto">
              <a:xfrm>
                <a:off x="1275" y="0"/>
                <a:ext cx="743" cy="384"/>
                <a:chOff x="0" y="0"/>
                <a:chExt cx="743" cy="384"/>
              </a:xfrm>
            </p:grpSpPr>
            <p:sp>
              <p:nvSpPr>
                <p:cNvPr id="119" name="Rectangle 12">
                  <a:extLst>
                    <a:ext uri="{FF2B5EF4-FFF2-40B4-BE49-F238E27FC236}">
                      <a16:creationId xmlns:a16="http://schemas.microsoft.com/office/drawing/2014/main" id="{9CB36AC7-2014-4B2C-85F4-E6E20D2CBF25}"/>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管理者类型</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20" name="Rectangle 13">
                  <a:extLst>
                    <a:ext uri="{FF2B5EF4-FFF2-40B4-BE49-F238E27FC236}">
                      <a16:creationId xmlns:a16="http://schemas.microsoft.com/office/drawing/2014/main" id="{22B98EF2-A5D0-4F69-9859-7EC845237099}"/>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0" name="Group 14">
                <a:extLst>
                  <a:ext uri="{FF2B5EF4-FFF2-40B4-BE49-F238E27FC236}">
                    <a16:creationId xmlns:a16="http://schemas.microsoft.com/office/drawing/2014/main" id="{A779909A-03CE-467E-B0B7-7CAE2F0C594B}"/>
                  </a:ext>
                </a:extLst>
              </p:cNvPr>
              <p:cNvGrpSpPr>
                <a:grpSpLocks/>
              </p:cNvGrpSpPr>
              <p:nvPr/>
            </p:nvGrpSpPr>
            <p:grpSpPr bwMode="auto">
              <a:xfrm>
                <a:off x="2018" y="0"/>
                <a:ext cx="743" cy="384"/>
                <a:chOff x="0" y="0"/>
                <a:chExt cx="743" cy="384"/>
              </a:xfrm>
            </p:grpSpPr>
            <p:sp>
              <p:nvSpPr>
                <p:cNvPr id="117" name="Rectangle 15">
                  <a:extLst>
                    <a:ext uri="{FF2B5EF4-FFF2-40B4-BE49-F238E27FC236}">
                      <a16:creationId xmlns:a16="http://schemas.microsoft.com/office/drawing/2014/main" id="{2FEF09B6-DCAB-42D6-98F8-C02F27E66B76}"/>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用户角色</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18" name="Rectangle 16">
                  <a:extLst>
                    <a:ext uri="{FF2B5EF4-FFF2-40B4-BE49-F238E27FC236}">
                      <a16:creationId xmlns:a16="http://schemas.microsoft.com/office/drawing/2014/main" id="{18A89079-B76E-40BA-AB73-D87D023F8BE4}"/>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1" name="Group 17">
                <a:extLst>
                  <a:ext uri="{FF2B5EF4-FFF2-40B4-BE49-F238E27FC236}">
                    <a16:creationId xmlns:a16="http://schemas.microsoft.com/office/drawing/2014/main" id="{59B3BFC7-C0C0-4E54-BF0C-98C90C58931B}"/>
                  </a:ext>
                </a:extLst>
              </p:cNvPr>
              <p:cNvGrpSpPr>
                <a:grpSpLocks/>
              </p:cNvGrpSpPr>
              <p:nvPr/>
            </p:nvGrpSpPr>
            <p:grpSpPr bwMode="auto">
              <a:xfrm>
                <a:off x="2761" y="0"/>
                <a:ext cx="743" cy="384"/>
                <a:chOff x="0" y="0"/>
                <a:chExt cx="743" cy="384"/>
              </a:xfrm>
            </p:grpSpPr>
            <p:sp>
              <p:nvSpPr>
                <p:cNvPr id="115" name="Rectangle 18">
                  <a:extLst>
                    <a:ext uri="{FF2B5EF4-FFF2-40B4-BE49-F238E27FC236}">
                      <a16:creationId xmlns:a16="http://schemas.microsoft.com/office/drawing/2014/main" id="{FCD16B72-D434-4A0B-A3F6-75C33D6CD019}"/>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技术重点</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16" name="Rectangle 19">
                  <a:extLst>
                    <a:ext uri="{FF2B5EF4-FFF2-40B4-BE49-F238E27FC236}">
                      <a16:creationId xmlns:a16="http://schemas.microsoft.com/office/drawing/2014/main" id="{F76A40F6-0D18-4500-A76C-8A0B1D0ABE9C}"/>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2" name="Group 20">
                <a:extLst>
                  <a:ext uri="{FF2B5EF4-FFF2-40B4-BE49-F238E27FC236}">
                    <a16:creationId xmlns:a16="http://schemas.microsoft.com/office/drawing/2014/main" id="{5AB037A4-DE3B-49E5-9336-3223E7A6AC8A}"/>
                  </a:ext>
                </a:extLst>
              </p:cNvPr>
              <p:cNvGrpSpPr>
                <a:grpSpLocks/>
              </p:cNvGrpSpPr>
              <p:nvPr/>
            </p:nvGrpSpPr>
            <p:grpSpPr bwMode="auto">
              <a:xfrm>
                <a:off x="3504" y="0"/>
                <a:ext cx="743" cy="384"/>
                <a:chOff x="0" y="0"/>
                <a:chExt cx="743" cy="384"/>
              </a:xfrm>
            </p:grpSpPr>
            <p:sp>
              <p:nvSpPr>
                <p:cNvPr id="113" name="Rectangle 21">
                  <a:extLst>
                    <a:ext uri="{FF2B5EF4-FFF2-40B4-BE49-F238E27FC236}">
                      <a16:creationId xmlns:a16="http://schemas.microsoft.com/office/drawing/2014/main" id="{F1E8ADD2-A05F-4289-A3DF-DA64DBDCD314}"/>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信息存储技术</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14" name="Rectangle 22">
                  <a:extLst>
                    <a:ext uri="{FF2B5EF4-FFF2-40B4-BE49-F238E27FC236}">
                      <a16:creationId xmlns:a16="http://schemas.microsoft.com/office/drawing/2014/main" id="{DB22DB9F-1358-4477-8475-F142E6D56559}"/>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3" name="Group 23">
                <a:extLst>
                  <a:ext uri="{FF2B5EF4-FFF2-40B4-BE49-F238E27FC236}">
                    <a16:creationId xmlns:a16="http://schemas.microsoft.com/office/drawing/2014/main" id="{6C54E00E-23BF-4625-B172-EAEE7406BC0A}"/>
                  </a:ext>
                </a:extLst>
              </p:cNvPr>
              <p:cNvGrpSpPr>
                <a:grpSpLocks/>
              </p:cNvGrpSpPr>
              <p:nvPr/>
            </p:nvGrpSpPr>
            <p:grpSpPr bwMode="auto">
              <a:xfrm>
                <a:off x="0" y="384"/>
                <a:ext cx="532" cy="576"/>
                <a:chOff x="0" y="0"/>
                <a:chExt cx="532" cy="576"/>
              </a:xfrm>
            </p:grpSpPr>
            <p:sp>
              <p:nvSpPr>
                <p:cNvPr id="111" name="Rectangle 24">
                  <a:extLst>
                    <a:ext uri="{FF2B5EF4-FFF2-40B4-BE49-F238E27FC236}">
                      <a16:creationId xmlns:a16="http://schemas.microsoft.com/office/drawing/2014/main" id="{B9365CDB-5700-4D6D-9A5D-644C570792D6}"/>
                    </a:ext>
                  </a:extLst>
                </p:cNvPr>
                <p:cNvSpPr>
                  <a:spLocks noChangeArrowheads="1"/>
                </p:cNvSpPr>
                <p:nvPr/>
              </p:nvSpPr>
              <p:spPr bwMode="auto">
                <a:xfrm>
                  <a:off x="43" y="0"/>
                  <a:ext cx="4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数据处理</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12" name="Rectangle 25">
                  <a:extLst>
                    <a:ext uri="{FF2B5EF4-FFF2-40B4-BE49-F238E27FC236}">
                      <a16:creationId xmlns:a16="http://schemas.microsoft.com/office/drawing/2014/main" id="{3B4AC696-9C4D-4FA1-B414-C87DC064A6FA}"/>
                    </a:ext>
                  </a:extLst>
                </p:cNvPr>
                <p:cNvSpPr>
                  <a:spLocks noChangeArrowheads="1"/>
                </p:cNvSpPr>
                <p:nvPr/>
              </p:nvSpPr>
              <p:spPr bwMode="auto">
                <a:xfrm>
                  <a:off x="0" y="0"/>
                  <a:ext cx="5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4" name="Group 26">
                <a:extLst>
                  <a:ext uri="{FF2B5EF4-FFF2-40B4-BE49-F238E27FC236}">
                    <a16:creationId xmlns:a16="http://schemas.microsoft.com/office/drawing/2014/main" id="{D5BE3DB2-0257-4165-BD5C-4B53F7FA4A60}"/>
                  </a:ext>
                </a:extLst>
              </p:cNvPr>
              <p:cNvGrpSpPr>
                <a:grpSpLocks/>
              </p:cNvGrpSpPr>
              <p:nvPr/>
            </p:nvGrpSpPr>
            <p:grpSpPr bwMode="auto">
              <a:xfrm>
                <a:off x="532" y="384"/>
                <a:ext cx="743" cy="576"/>
                <a:chOff x="0" y="0"/>
                <a:chExt cx="743" cy="576"/>
              </a:xfrm>
            </p:grpSpPr>
            <p:sp>
              <p:nvSpPr>
                <p:cNvPr id="109" name="Rectangle 27">
                  <a:extLst>
                    <a:ext uri="{FF2B5EF4-FFF2-40B4-BE49-F238E27FC236}">
                      <a16:creationId xmlns:a16="http://schemas.microsoft.com/office/drawing/2014/main" id="{2A114F7E-2814-4415-8681-A24BE70B641A}"/>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仅限于财务数据的处理系统</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10" name="Rectangle 28">
                  <a:extLst>
                    <a:ext uri="{FF2B5EF4-FFF2-40B4-BE49-F238E27FC236}">
                      <a16:creationId xmlns:a16="http://schemas.microsoft.com/office/drawing/2014/main" id="{8B5B38A0-8B3E-46C2-B640-89028741D283}"/>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5" name="Group 29">
                <a:extLst>
                  <a:ext uri="{FF2B5EF4-FFF2-40B4-BE49-F238E27FC236}">
                    <a16:creationId xmlns:a16="http://schemas.microsoft.com/office/drawing/2014/main" id="{484BB8E4-BDFB-4FFD-9642-5F3AE38FCAFE}"/>
                  </a:ext>
                </a:extLst>
              </p:cNvPr>
              <p:cNvGrpSpPr>
                <a:grpSpLocks/>
              </p:cNvGrpSpPr>
              <p:nvPr/>
            </p:nvGrpSpPr>
            <p:grpSpPr bwMode="auto">
              <a:xfrm>
                <a:off x="1275" y="384"/>
                <a:ext cx="743" cy="576"/>
                <a:chOff x="0" y="0"/>
                <a:chExt cx="743" cy="576"/>
              </a:xfrm>
            </p:grpSpPr>
            <p:sp>
              <p:nvSpPr>
                <p:cNvPr id="107" name="Rectangle 30">
                  <a:extLst>
                    <a:ext uri="{FF2B5EF4-FFF2-40B4-BE49-F238E27FC236}">
                      <a16:creationId xmlns:a16="http://schemas.microsoft.com/office/drawing/2014/main" id="{B1C045D0-17E2-41A6-87CF-1EFFD8A997AD}"/>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非正式的监督者，未受过培训</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08" name="Rectangle 31">
                  <a:extLst>
                    <a:ext uri="{FF2B5EF4-FFF2-40B4-BE49-F238E27FC236}">
                      <a16:creationId xmlns:a16="http://schemas.microsoft.com/office/drawing/2014/main" id="{99B835C9-34DB-493F-8F0B-60955003E3C7}"/>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6" name="Group 32">
                <a:extLst>
                  <a:ext uri="{FF2B5EF4-FFF2-40B4-BE49-F238E27FC236}">
                    <a16:creationId xmlns:a16="http://schemas.microsoft.com/office/drawing/2014/main" id="{EF9D4A0C-CA8A-44AA-9776-417A08CD9183}"/>
                  </a:ext>
                </a:extLst>
              </p:cNvPr>
              <p:cNvGrpSpPr>
                <a:grpSpLocks/>
              </p:cNvGrpSpPr>
              <p:nvPr/>
            </p:nvGrpSpPr>
            <p:grpSpPr bwMode="auto">
              <a:xfrm>
                <a:off x="2018" y="384"/>
                <a:ext cx="743" cy="576"/>
                <a:chOff x="0" y="0"/>
                <a:chExt cx="743" cy="576"/>
              </a:xfrm>
            </p:grpSpPr>
            <p:sp>
              <p:nvSpPr>
                <p:cNvPr id="105" name="Rectangle 33">
                  <a:extLst>
                    <a:ext uri="{FF2B5EF4-FFF2-40B4-BE49-F238E27FC236}">
                      <a16:creationId xmlns:a16="http://schemas.microsoft.com/office/drawing/2014/main" id="{09C373DF-FF98-4B6E-98A9-4FD38653F1E9}"/>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数据的输入/输出</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06" name="Rectangle 34">
                  <a:extLst>
                    <a:ext uri="{FF2B5EF4-FFF2-40B4-BE49-F238E27FC236}">
                      <a16:creationId xmlns:a16="http://schemas.microsoft.com/office/drawing/2014/main" id="{B711AF88-92F9-4183-8938-0B78A37179F5}"/>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7" name="Group 35">
                <a:extLst>
                  <a:ext uri="{FF2B5EF4-FFF2-40B4-BE49-F238E27FC236}">
                    <a16:creationId xmlns:a16="http://schemas.microsoft.com/office/drawing/2014/main" id="{E52DAE80-3FFB-440F-8716-B01BB182D2FE}"/>
                  </a:ext>
                </a:extLst>
              </p:cNvPr>
              <p:cNvGrpSpPr>
                <a:grpSpLocks/>
              </p:cNvGrpSpPr>
              <p:nvPr/>
            </p:nvGrpSpPr>
            <p:grpSpPr bwMode="auto">
              <a:xfrm>
                <a:off x="2761" y="384"/>
                <a:ext cx="743" cy="576"/>
                <a:chOff x="0" y="0"/>
                <a:chExt cx="743" cy="576"/>
              </a:xfrm>
            </p:grpSpPr>
            <p:sp>
              <p:nvSpPr>
                <p:cNvPr id="103" name="Rectangle 36">
                  <a:extLst>
                    <a:ext uri="{FF2B5EF4-FFF2-40B4-BE49-F238E27FC236}">
                      <a16:creationId xmlns:a16="http://schemas.microsoft.com/office/drawing/2014/main" id="{BF906958-0EC8-473B-BD8D-872386CBDEA4}"/>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批处理</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04" name="Rectangle 37">
                  <a:extLst>
                    <a:ext uri="{FF2B5EF4-FFF2-40B4-BE49-F238E27FC236}">
                      <a16:creationId xmlns:a16="http://schemas.microsoft.com/office/drawing/2014/main" id="{6865D967-7228-4A66-9895-F6BFA07F2EE6}"/>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8" name="Group 38">
                <a:extLst>
                  <a:ext uri="{FF2B5EF4-FFF2-40B4-BE49-F238E27FC236}">
                    <a16:creationId xmlns:a16="http://schemas.microsoft.com/office/drawing/2014/main" id="{6E5C7BB8-98C8-4D72-B21C-D212CB7F2E24}"/>
                  </a:ext>
                </a:extLst>
              </p:cNvPr>
              <p:cNvGrpSpPr>
                <a:grpSpLocks/>
              </p:cNvGrpSpPr>
              <p:nvPr/>
            </p:nvGrpSpPr>
            <p:grpSpPr bwMode="auto">
              <a:xfrm>
                <a:off x="3504" y="384"/>
                <a:ext cx="743" cy="576"/>
                <a:chOff x="0" y="0"/>
                <a:chExt cx="743" cy="576"/>
              </a:xfrm>
            </p:grpSpPr>
            <p:sp>
              <p:nvSpPr>
                <p:cNvPr id="101" name="Rectangle 39">
                  <a:extLst>
                    <a:ext uri="{FF2B5EF4-FFF2-40B4-BE49-F238E27FC236}">
                      <a16:creationId xmlns:a16="http://schemas.microsoft.com/office/drawing/2014/main" id="{19D8768A-B446-495D-B774-31BB7CB99C5B}"/>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穿孔卡片</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02" name="Rectangle 40">
                  <a:extLst>
                    <a:ext uri="{FF2B5EF4-FFF2-40B4-BE49-F238E27FC236}">
                      <a16:creationId xmlns:a16="http://schemas.microsoft.com/office/drawing/2014/main" id="{2AB7B06C-51C5-4F6E-854D-C654E5B32857}"/>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29" name="Group 41">
                <a:extLst>
                  <a:ext uri="{FF2B5EF4-FFF2-40B4-BE49-F238E27FC236}">
                    <a16:creationId xmlns:a16="http://schemas.microsoft.com/office/drawing/2014/main" id="{A598EA3D-16B0-4258-9CFC-898062B8CFB3}"/>
                  </a:ext>
                </a:extLst>
              </p:cNvPr>
              <p:cNvGrpSpPr>
                <a:grpSpLocks/>
              </p:cNvGrpSpPr>
              <p:nvPr/>
            </p:nvGrpSpPr>
            <p:grpSpPr bwMode="auto">
              <a:xfrm>
                <a:off x="0" y="960"/>
                <a:ext cx="532" cy="480"/>
                <a:chOff x="0" y="0"/>
                <a:chExt cx="532" cy="480"/>
              </a:xfrm>
            </p:grpSpPr>
            <p:sp>
              <p:nvSpPr>
                <p:cNvPr id="99" name="Rectangle 42">
                  <a:extLst>
                    <a:ext uri="{FF2B5EF4-FFF2-40B4-BE49-F238E27FC236}">
                      <a16:creationId xmlns:a16="http://schemas.microsoft.com/office/drawing/2014/main" id="{1B424288-54B1-4739-8384-0C5A03E3A8D0}"/>
                    </a:ext>
                  </a:extLst>
                </p:cNvPr>
                <p:cNvSpPr>
                  <a:spLocks noChangeArrowheads="1"/>
                </p:cNvSpPr>
                <p:nvPr/>
              </p:nvSpPr>
              <p:spPr bwMode="auto">
                <a:xfrm>
                  <a:off x="43" y="0"/>
                  <a:ext cx="4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信息系统</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100" name="Rectangle 43">
                  <a:extLst>
                    <a:ext uri="{FF2B5EF4-FFF2-40B4-BE49-F238E27FC236}">
                      <a16:creationId xmlns:a16="http://schemas.microsoft.com/office/drawing/2014/main" id="{A0CE41B5-3260-431C-9F8D-40A89C46F556}"/>
                    </a:ext>
                  </a:extLst>
                </p:cNvPr>
                <p:cNvSpPr>
                  <a:spLocks noChangeArrowheads="1"/>
                </p:cNvSpPr>
                <p:nvPr/>
              </p:nvSpPr>
              <p:spPr bwMode="auto">
                <a:xfrm>
                  <a:off x="0" y="0"/>
                  <a:ext cx="5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0" name="Group 44">
                <a:extLst>
                  <a:ext uri="{FF2B5EF4-FFF2-40B4-BE49-F238E27FC236}">
                    <a16:creationId xmlns:a16="http://schemas.microsoft.com/office/drawing/2014/main" id="{ADE9A127-4187-4C79-80C3-6C22A7689CD2}"/>
                  </a:ext>
                </a:extLst>
              </p:cNvPr>
              <p:cNvGrpSpPr>
                <a:grpSpLocks/>
              </p:cNvGrpSpPr>
              <p:nvPr/>
            </p:nvGrpSpPr>
            <p:grpSpPr bwMode="auto">
              <a:xfrm>
                <a:off x="532" y="960"/>
                <a:ext cx="743" cy="480"/>
                <a:chOff x="0" y="0"/>
                <a:chExt cx="743" cy="480"/>
              </a:xfrm>
            </p:grpSpPr>
            <p:sp>
              <p:nvSpPr>
                <p:cNvPr id="97" name="Rectangle 45">
                  <a:extLst>
                    <a:ext uri="{FF2B5EF4-FFF2-40B4-BE49-F238E27FC236}">
                      <a16:creationId xmlns:a16="http://schemas.microsoft.com/office/drawing/2014/main" id="{7B4DF8EA-20BB-4009-88AB-BE0AFE3479B0}"/>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财务系统和其它作业系统</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98" name="Rectangle 46">
                  <a:extLst>
                    <a:ext uri="{FF2B5EF4-FFF2-40B4-BE49-F238E27FC236}">
                      <a16:creationId xmlns:a16="http://schemas.microsoft.com/office/drawing/2014/main" id="{3ED0A3A5-33EB-47AC-851E-F585705C62D1}"/>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1" name="Group 47">
                <a:extLst>
                  <a:ext uri="{FF2B5EF4-FFF2-40B4-BE49-F238E27FC236}">
                    <a16:creationId xmlns:a16="http://schemas.microsoft.com/office/drawing/2014/main" id="{B11DA9F7-1660-4E54-A242-94587EBF2101}"/>
                  </a:ext>
                </a:extLst>
              </p:cNvPr>
              <p:cNvGrpSpPr>
                <a:grpSpLocks/>
              </p:cNvGrpSpPr>
              <p:nvPr/>
            </p:nvGrpSpPr>
            <p:grpSpPr bwMode="auto">
              <a:xfrm>
                <a:off x="1275" y="960"/>
                <a:ext cx="743" cy="480"/>
                <a:chOff x="0" y="0"/>
                <a:chExt cx="743" cy="480"/>
              </a:xfrm>
            </p:grpSpPr>
            <p:sp>
              <p:nvSpPr>
                <p:cNvPr id="95" name="Rectangle 48">
                  <a:extLst>
                    <a:ext uri="{FF2B5EF4-FFF2-40B4-BE49-F238E27FC236}">
                      <a16:creationId xmlns:a16="http://schemas.microsoft.com/office/drawing/2014/main" id="{F5F4007C-00B8-4B0B-8EA3-B300CD29F16A}"/>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受过计算机方面的培训</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96" name="Rectangle 49">
                  <a:extLst>
                    <a:ext uri="{FF2B5EF4-FFF2-40B4-BE49-F238E27FC236}">
                      <a16:creationId xmlns:a16="http://schemas.microsoft.com/office/drawing/2014/main" id="{64C50EB0-CD2F-4634-A03F-34F0895B0078}"/>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2" name="Group 50">
                <a:extLst>
                  <a:ext uri="{FF2B5EF4-FFF2-40B4-BE49-F238E27FC236}">
                    <a16:creationId xmlns:a16="http://schemas.microsoft.com/office/drawing/2014/main" id="{4814C00E-A4F2-4418-AC88-2AFF807C976D}"/>
                  </a:ext>
                </a:extLst>
              </p:cNvPr>
              <p:cNvGrpSpPr>
                <a:grpSpLocks/>
              </p:cNvGrpSpPr>
              <p:nvPr/>
            </p:nvGrpSpPr>
            <p:grpSpPr bwMode="auto">
              <a:xfrm>
                <a:off x="2018" y="960"/>
                <a:ext cx="743" cy="480"/>
                <a:chOff x="0" y="0"/>
                <a:chExt cx="743" cy="480"/>
              </a:xfrm>
            </p:grpSpPr>
            <p:sp>
              <p:nvSpPr>
                <p:cNvPr id="93" name="Rectangle 51">
                  <a:extLst>
                    <a:ext uri="{FF2B5EF4-FFF2-40B4-BE49-F238E27FC236}">
                      <a16:creationId xmlns:a16="http://schemas.microsoft.com/office/drawing/2014/main" id="{9C076D1E-DCB5-4302-BEF4-AE2C88C9A5F9}"/>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项目的参与者</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94" name="Rectangle 52">
                  <a:extLst>
                    <a:ext uri="{FF2B5EF4-FFF2-40B4-BE49-F238E27FC236}">
                      <a16:creationId xmlns:a16="http://schemas.microsoft.com/office/drawing/2014/main" id="{FE682795-0851-4519-8EFE-63B26AC4D578}"/>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3" name="Group 53">
                <a:extLst>
                  <a:ext uri="{FF2B5EF4-FFF2-40B4-BE49-F238E27FC236}">
                    <a16:creationId xmlns:a16="http://schemas.microsoft.com/office/drawing/2014/main" id="{07D5A1BF-A7FD-4EE6-B6D5-8FBC75B07A4A}"/>
                  </a:ext>
                </a:extLst>
              </p:cNvPr>
              <p:cNvGrpSpPr>
                <a:grpSpLocks/>
              </p:cNvGrpSpPr>
              <p:nvPr/>
            </p:nvGrpSpPr>
            <p:grpSpPr bwMode="auto">
              <a:xfrm>
                <a:off x="2761" y="960"/>
                <a:ext cx="743" cy="480"/>
                <a:chOff x="0" y="0"/>
                <a:chExt cx="743" cy="480"/>
              </a:xfrm>
            </p:grpSpPr>
            <p:sp>
              <p:nvSpPr>
                <p:cNvPr id="91" name="Rectangle 54">
                  <a:extLst>
                    <a:ext uri="{FF2B5EF4-FFF2-40B4-BE49-F238E27FC236}">
                      <a16:creationId xmlns:a16="http://schemas.microsoft.com/office/drawing/2014/main" id="{5ADF049E-07AC-434B-B4AC-B4103F94BBE1}"/>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应用程序</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92" name="Rectangle 55">
                  <a:extLst>
                    <a:ext uri="{FF2B5EF4-FFF2-40B4-BE49-F238E27FC236}">
                      <a16:creationId xmlns:a16="http://schemas.microsoft.com/office/drawing/2014/main" id="{D7FCE0EF-B62F-42F6-879E-DE01882BFF1F}"/>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4" name="Group 56">
                <a:extLst>
                  <a:ext uri="{FF2B5EF4-FFF2-40B4-BE49-F238E27FC236}">
                    <a16:creationId xmlns:a16="http://schemas.microsoft.com/office/drawing/2014/main" id="{BCD4488C-8C4A-47C9-A2FD-F23DDF5F2FBB}"/>
                  </a:ext>
                </a:extLst>
              </p:cNvPr>
              <p:cNvGrpSpPr>
                <a:grpSpLocks/>
              </p:cNvGrpSpPr>
              <p:nvPr/>
            </p:nvGrpSpPr>
            <p:grpSpPr bwMode="auto">
              <a:xfrm>
                <a:off x="3504" y="960"/>
                <a:ext cx="743" cy="480"/>
                <a:chOff x="0" y="0"/>
                <a:chExt cx="743" cy="480"/>
              </a:xfrm>
            </p:grpSpPr>
            <p:sp>
              <p:nvSpPr>
                <p:cNvPr id="89" name="Rectangle 57">
                  <a:extLst>
                    <a:ext uri="{FF2B5EF4-FFF2-40B4-BE49-F238E27FC236}">
                      <a16:creationId xmlns:a16="http://schemas.microsoft.com/office/drawing/2014/main" id="{8B4FDFE8-0CB4-4F19-A265-A9C9F6E300A2}"/>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磁带、磁盘</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90" name="Rectangle 58">
                  <a:extLst>
                    <a:ext uri="{FF2B5EF4-FFF2-40B4-BE49-F238E27FC236}">
                      <a16:creationId xmlns:a16="http://schemas.microsoft.com/office/drawing/2014/main" id="{EA34EB04-D99E-4248-9B43-EB74C18FA0C9}"/>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5" name="Group 59">
                <a:extLst>
                  <a:ext uri="{FF2B5EF4-FFF2-40B4-BE49-F238E27FC236}">
                    <a16:creationId xmlns:a16="http://schemas.microsoft.com/office/drawing/2014/main" id="{3C364F97-5FDD-45CE-827B-6978D4B9840A}"/>
                  </a:ext>
                </a:extLst>
              </p:cNvPr>
              <p:cNvGrpSpPr>
                <a:grpSpLocks/>
              </p:cNvGrpSpPr>
              <p:nvPr/>
            </p:nvGrpSpPr>
            <p:grpSpPr bwMode="auto">
              <a:xfrm>
                <a:off x="0" y="1440"/>
                <a:ext cx="532" cy="480"/>
                <a:chOff x="0" y="0"/>
                <a:chExt cx="532" cy="480"/>
              </a:xfrm>
            </p:grpSpPr>
            <p:sp>
              <p:nvSpPr>
                <p:cNvPr id="87" name="Rectangle 60">
                  <a:extLst>
                    <a:ext uri="{FF2B5EF4-FFF2-40B4-BE49-F238E27FC236}">
                      <a16:creationId xmlns:a16="http://schemas.microsoft.com/office/drawing/2014/main" id="{6E4F24EF-D3E8-4326-91F0-66DA274D6D95}"/>
                    </a:ext>
                  </a:extLst>
                </p:cNvPr>
                <p:cNvSpPr>
                  <a:spLocks noChangeArrowheads="1"/>
                </p:cNvSpPr>
                <p:nvPr/>
              </p:nvSpPr>
              <p:spPr bwMode="auto">
                <a:xfrm>
                  <a:off x="43" y="0"/>
                  <a:ext cx="4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管理信息系统</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88" name="Rectangle 61">
                  <a:extLst>
                    <a:ext uri="{FF2B5EF4-FFF2-40B4-BE49-F238E27FC236}">
                      <a16:creationId xmlns:a16="http://schemas.microsoft.com/office/drawing/2014/main" id="{A1B07449-B6ED-4191-91FD-540EC6D52BD9}"/>
                    </a:ext>
                  </a:extLst>
                </p:cNvPr>
                <p:cNvSpPr>
                  <a:spLocks noChangeArrowheads="1"/>
                </p:cNvSpPr>
                <p:nvPr/>
              </p:nvSpPr>
              <p:spPr bwMode="auto">
                <a:xfrm>
                  <a:off x="0" y="0"/>
                  <a:ext cx="5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6" name="Group 62">
                <a:extLst>
                  <a:ext uri="{FF2B5EF4-FFF2-40B4-BE49-F238E27FC236}">
                    <a16:creationId xmlns:a16="http://schemas.microsoft.com/office/drawing/2014/main" id="{432EFBEB-502C-4863-BE98-9E47B0FEFC72}"/>
                  </a:ext>
                </a:extLst>
              </p:cNvPr>
              <p:cNvGrpSpPr>
                <a:grpSpLocks/>
              </p:cNvGrpSpPr>
              <p:nvPr/>
            </p:nvGrpSpPr>
            <p:grpSpPr bwMode="auto">
              <a:xfrm>
                <a:off x="532" y="1440"/>
                <a:ext cx="743" cy="480"/>
                <a:chOff x="0" y="0"/>
                <a:chExt cx="743" cy="480"/>
              </a:xfrm>
            </p:grpSpPr>
            <p:sp>
              <p:nvSpPr>
                <p:cNvPr id="85" name="Rectangle 63">
                  <a:extLst>
                    <a:ext uri="{FF2B5EF4-FFF2-40B4-BE49-F238E27FC236}">
                      <a16:creationId xmlns:a16="http://schemas.microsoft.com/office/drawing/2014/main" id="{44FF7F3D-7556-486C-90FD-72CAB2C109E4}"/>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dirty="0">
                      <a:solidFill>
                        <a:schemeClr val="accent2">
                          <a:lumMod val="75000"/>
                        </a:schemeClr>
                      </a:solidFill>
                    </a:rPr>
                    <a:t>管理信息系统</a:t>
                  </a:r>
                </a:p>
                <a:p>
                  <a:pPr algn="ctr">
                    <a:spcBef>
                      <a:spcPct val="0"/>
                    </a:spcBef>
                    <a:buClrTx/>
                    <a:buSzTx/>
                    <a:buFont typeface="Arial" panose="020B0604020202020204" pitchFamily="34" charset="0"/>
                    <a:buNone/>
                  </a:pPr>
                  <a:endParaRPr lang="zh-CN" altLang="en-US" sz="1200" b="1" dirty="0">
                    <a:solidFill>
                      <a:schemeClr val="accent2">
                        <a:lumMod val="75000"/>
                      </a:schemeClr>
                    </a:solidFill>
                  </a:endParaRPr>
                </a:p>
              </p:txBody>
            </p:sp>
            <p:sp>
              <p:nvSpPr>
                <p:cNvPr id="86" name="Rectangle 64">
                  <a:extLst>
                    <a:ext uri="{FF2B5EF4-FFF2-40B4-BE49-F238E27FC236}">
                      <a16:creationId xmlns:a16="http://schemas.microsoft.com/office/drawing/2014/main" id="{F94A6724-B76A-40E7-9763-3E8C7F51A98C}"/>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7" name="Group 65">
                <a:extLst>
                  <a:ext uri="{FF2B5EF4-FFF2-40B4-BE49-F238E27FC236}">
                    <a16:creationId xmlns:a16="http://schemas.microsoft.com/office/drawing/2014/main" id="{505ED572-83A8-43EC-949C-36ACBE52586B}"/>
                  </a:ext>
                </a:extLst>
              </p:cNvPr>
              <p:cNvGrpSpPr>
                <a:grpSpLocks/>
              </p:cNvGrpSpPr>
              <p:nvPr/>
            </p:nvGrpSpPr>
            <p:grpSpPr bwMode="auto">
              <a:xfrm>
                <a:off x="1275" y="1440"/>
                <a:ext cx="743" cy="480"/>
                <a:chOff x="0" y="0"/>
                <a:chExt cx="743" cy="480"/>
              </a:xfrm>
            </p:grpSpPr>
            <p:sp>
              <p:nvSpPr>
                <p:cNvPr id="83" name="Rectangle 66">
                  <a:extLst>
                    <a:ext uri="{FF2B5EF4-FFF2-40B4-BE49-F238E27FC236}">
                      <a16:creationId xmlns:a16="http://schemas.microsoft.com/office/drawing/2014/main" id="{5847173E-9A64-4C0B-998F-870CEB5E3BEF}"/>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dirty="0">
                      <a:solidFill>
                        <a:schemeClr val="accent2">
                          <a:lumMod val="75000"/>
                        </a:schemeClr>
                      </a:solidFill>
                    </a:rPr>
                    <a:t>受过管理方面的培训</a:t>
                  </a:r>
                </a:p>
                <a:p>
                  <a:pPr algn="ctr">
                    <a:spcBef>
                      <a:spcPct val="0"/>
                    </a:spcBef>
                    <a:buClrTx/>
                    <a:buSzTx/>
                    <a:buFont typeface="Arial" panose="020B0604020202020204" pitchFamily="34" charset="0"/>
                    <a:buNone/>
                  </a:pPr>
                  <a:endParaRPr lang="zh-CN" altLang="en-US" sz="1200" b="1" dirty="0">
                    <a:solidFill>
                      <a:schemeClr val="accent2">
                        <a:lumMod val="75000"/>
                      </a:schemeClr>
                    </a:solidFill>
                  </a:endParaRPr>
                </a:p>
              </p:txBody>
            </p:sp>
            <p:sp>
              <p:nvSpPr>
                <p:cNvPr id="84" name="Rectangle 67">
                  <a:extLst>
                    <a:ext uri="{FF2B5EF4-FFF2-40B4-BE49-F238E27FC236}">
                      <a16:creationId xmlns:a16="http://schemas.microsoft.com/office/drawing/2014/main" id="{F6C00A7C-7063-488F-8334-7EA0BA261306}"/>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8" name="Group 68">
                <a:extLst>
                  <a:ext uri="{FF2B5EF4-FFF2-40B4-BE49-F238E27FC236}">
                    <a16:creationId xmlns:a16="http://schemas.microsoft.com/office/drawing/2014/main" id="{DBC6CDBE-84BB-42FD-846F-B85F7B10C3F0}"/>
                  </a:ext>
                </a:extLst>
              </p:cNvPr>
              <p:cNvGrpSpPr>
                <a:grpSpLocks/>
              </p:cNvGrpSpPr>
              <p:nvPr/>
            </p:nvGrpSpPr>
            <p:grpSpPr bwMode="auto">
              <a:xfrm>
                <a:off x="2018" y="1440"/>
                <a:ext cx="743" cy="480"/>
                <a:chOff x="0" y="0"/>
                <a:chExt cx="743" cy="480"/>
              </a:xfrm>
            </p:grpSpPr>
            <p:sp>
              <p:nvSpPr>
                <p:cNvPr id="81" name="Rectangle 69">
                  <a:extLst>
                    <a:ext uri="{FF2B5EF4-FFF2-40B4-BE49-F238E27FC236}">
                      <a16:creationId xmlns:a16="http://schemas.microsoft.com/office/drawing/2014/main" id="{B9C86F2A-2F9E-47F3-A79F-6D2F3D255DD9}"/>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项目的管理者</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82" name="Rectangle 70">
                  <a:extLst>
                    <a:ext uri="{FF2B5EF4-FFF2-40B4-BE49-F238E27FC236}">
                      <a16:creationId xmlns:a16="http://schemas.microsoft.com/office/drawing/2014/main" id="{48C5EB8E-6F71-429D-829C-505B584C4405}"/>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39" name="Group 71">
                <a:extLst>
                  <a:ext uri="{FF2B5EF4-FFF2-40B4-BE49-F238E27FC236}">
                    <a16:creationId xmlns:a16="http://schemas.microsoft.com/office/drawing/2014/main" id="{A96594E1-D94F-46A3-9501-4A32B30BCADD}"/>
                  </a:ext>
                </a:extLst>
              </p:cNvPr>
              <p:cNvGrpSpPr>
                <a:grpSpLocks/>
              </p:cNvGrpSpPr>
              <p:nvPr/>
            </p:nvGrpSpPr>
            <p:grpSpPr bwMode="auto">
              <a:xfrm>
                <a:off x="2761" y="1440"/>
                <a:ext cx="743" cy="480"/>
                <a:chOff x="0" y="0"/>
                <a:chExt cx="743" cy="480"/>
              </a:xfrm>
            </p:grpSpPr>
            <p:sp>
              <p:nvSpPr>
                <p:cNvPr id="79" name="Rectangle 72">
                  <a:extLst>
                    <a:ext uri="{FF2B5EF4-FFF2-40B4-BE49-F238E27FC236}">
                      <a16:creationId xmlns:a16="http://schemas.microsoft.com/office/drawing/2014/main" id="{2475BE34-BA61-4D0E-988F-8A7F346403E6}"/>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数据库/应用程序一体化</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80" name="Rectangle 73">
                  <a:extLst>
                    <a:ext uri="{FF2B5EF4-FFF2-40B4-BE49-F238E27FC236}">
                      <a16:creationId xmlns:a16="http://schemas.microsoft.com/office/drawing/2014/main" id="{6B236102-9CDF-42F3-BE81-9ABC0E1CF7B8}"/>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0" name="Group 74">
                <a:extLst>
                  <a:ext uri="{FF2B5EF4-FFF2-40B4-BE49-F238E27FC236}">
                    <a16:creationId xmlns:a16="http://schemas.microsoft.com/office/drawing/2014/main" id="{405D92E7-1055-4285-8F17-9788FF2BF323}"/>
                  </a:ext>
                </a:extLst>
              </p:cNvPr>
              <p:cNvGrpSpPr>
                <a:grpSpLocks/>
              </p:cNvGrpSpPr>
              <p:nvPr/>
            </p:nvGrpSpPr>
            <p:grpSpPr bwMode="auto">
              <a:xfrm>
                <a:off x="3504" y="1440"/>
                <a:ext cx="743" cy="480"/>
                <a:chOff x="0" y="0"/>
                <a:chExt cx="743" cy="480"/>
              </a:xfrm>
            </p:grpSpPr>
            <p:sp>
              <p:nvSpPr>
                <p:cNvPr id="77" name="Rectangle 75">
                  <a:extLst>
                    <a:ext uri="{FF2B5EF4-FFF2-40B4-BE49-F238E27FC236}">
                      <a16:creationId xmlns:a16="http://schemas.microsoft.com/office/drawing/2014/main" id="{3914E19A-162F-479B-B411-6C9FF47C1496}"/>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随机存储、数据库</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78" name="Rectangle 76">
                  <a:extLst>
                    <a:ext uri="{FF2B5EF4-FFF2-40B4-BE49-F238E27FC236}">
                      <a16:creationId xmlns:a16="http://schemas.microsoft.com/office/drawing/2014/main" id="{FF78162D-AA16-4A17-8AF3-364149A61116}"/>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1" name="Group 77">
                <a:extLst>
                  <a:ext uri="{FF2B5EF4-FFF2-40B4-BE49-F238E27FC236}">
                    <a16:creationId xmlns:a16="http://schemas.microsoft.com/office/drawing/2014/main" id="{CBA7850D-5E9E-47CD-8F1C-72533CB975BA}"/>
                  </a:ext>
                </a:extLst>
              </p:cNvPr>
              <p:cNvGrpSpPr>
                <a:grpSpLocks/>
              </p:cNvGrpSpPr>
              <p:nvPr/>
            </p:nvGrpSpPr>
            <p:grpSpPr bwMode="auto">
              <a:xfrm>
                <a:off x="0" y="1920"/>
                <a:ext cx="532" cy="480"/>
                <a:chOff x="0" y="0"/>
                <a:chExt cx="532" cy="480"/>
              </a:xfrm>
            </p:grpSpPr>
            <p:sp>
              <p:nvSpPr>
                <p:cNvPr id="75" name="Rectangle 78">
                  <a:extLst>
                    <a:ext uri="{FF2B5EF4-FFF2-40B4-BE49-F238E27FC236}">
                      <a16:creationId xmlns:a16="http://schemas.microsoft.com/office/drawing/2014/main" id="{8722AB0B-B58C-43F2-B2F7-D917476A54E2}"/>
                    </a:ext>
                  </a:extLst>
                </p:cNvPr>
                <p:cNvSpPr>
                  <a:spLocks noChangeArrowheads="1"/>
                </p:cNvSpPr>
                <p:nvPr/>
              </p:nvSpPr>
              <p:spPr bwMode="auto">
                <a:xfrm>
                  <a:off x="43" y="0"/>
                  <a:ext cx="4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终端用户</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76" name="Rectangle 79">
                  <a:extLst>
                    <a:ext uri="{FF2B5EF4-FFF2-40B4-BE49-F238E27FC236}">
                      <a16:creationId xmlns:a16="http://schemas.microsoft.com/office/drawing/2014/main" id="{A6D907BB-A8E0-4D8B-BB4C-54CC138899EC}"/>
                    </a:ext>
                  </a:extLst>
                </p:cNvPr>
                <p:cNvSpPr>
                  <a:spLocks noChangeArrowheads="1"/>
                </p:cNvSpPr>
                <p:nvPr/>
              </p:nvSpPr>
              <p:spPr bwMode="auto">
                <a:xfrm>
                  <a:off x="0" y="0"/>
                  <a:ext cx="5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2" name="Group 80">
                <a:extLst>
                  <a:ext uri="{FF2B5EF4-FFF2-40B4-BE49-F238E27FC236}">
                    <a16:creationId xmlns:a16="http://schemas.microsoft.com/office/drawing/2014/main" id="{5FFC0ADB-714C-4568-B4AB-0DE486566CF6}"/>
                  </a:ext>
                </a:extLst>
              </p:cNvPr>
              <p:cNvGrpSpPr>
                <a:grpSpLocks/>
              </p:cNvGrpSpPr>
              <p:nvPr/>
            </p:nvGrpSpPr>
            <p:grpSpPr bwMode="auto">
              <a:xfrm>
                <a:off x="532" y="1920"/>
                <a:ext cx="743" cy="480"/>
                <a:chOff x="0" y="0"/>
                <a:chExt cx="743" cy="480"/>
              </a:xfrm>
            </p:grpSpPr>
            <p:sp>
              <p:nvSpPr>
                <p:cNvPr id="73" name="Rectangle 81">
                  <a:extLst>
                    <a:ext uri="{FF2B5EF4-FFF2-40B4-BE49-F238E27FC236}">
                      <a16:creationId xmlns:a16="http://schemas.microsoft.com/office/drawing/2014/main" id="{37F627D1-FEFF-473B-84CE-D42C7A0A5309}"/>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决策支持系统和集成系统</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74" name="Rectangle 82">
                  <a:extLst>
                    <a:ext uri="{FF2B5EF4-FFF2-40B4-BE49-F238E27FC236}">
                      <a16:creationId xmlns:a16="http://schemas.microsoft.com/office/drawing/2014/main" id="{970BEDB6-0575-4746-91BA-FC8F9EBBD56A}"/>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3" name="Group 83">
                <a:extLst>
                  <a:ext uri="{FF2B5EF4-FFF2-40B4-BE49-F238E27FC236}">
                    <a16:creationId xmlns:a16="http://schemas.microsoft.com/office/drawing/2014/main" id="{B80D82D8-E353-487B-B6B3-742CDC0E3476}"/>
                  </a:ext>
                </a:extLst>
              </p:cNvPr>
              <p:cNvGrpSpPr>
                <a:grpSpLocks/>
              </p:cNvGrpSpPr>
              <p:nvPr/>
            </p:nvGrpSpPr>
            <p:grpSpPr bwMode="auto">
              <a:xfrm>
                <a:off x="1275" y="1920"/>
                <a:ext cx="743" cy="480"/>
                <a:chOff x="0" y="0"/>
                <a:chExt cx="743" cy="480"/>
              </a:xfrm>
            </p:grpSpPr>
            <p:sp>
              <p:nvSpPr>
                <p:cNvPr id="71" name="Rectangle 84">
                  <a:extLst>
                    <a:ext uri="{FF2B5EF4-FFF2-40B4-BE49-F238E27FC236}">
                      <a16:creationId xmlns:a16="http://schemas.microsoft.com/office/drawing/2014/main" id="{3F7B201D-60FD-4AA1-9FF0-A8AF3B775117}"/>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有广泛背景的合作伙伴</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72" name="Rectangle 85">
                  <a:extLst>
                    <a:ext uri="{FF2B5EF4-FFF2-40B4-BE49-F238E27FC236}">
                      <a16:creationId xmlns:a16="http://schemas.microsoft.com/office/drawing/2014/main" id="{201B2E3C-6A3C-4FAF-B9A5-A639B1EB8CBA}"/>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4" name="Group 86">
                <a:extLst>
                  <a:ext uri="{FF2B5EF4-FFF2-40B4-BE49-F238E27FC236}">
                    <a16:creationId xmlns:a16="http://schemas.microsoft.com/office/drawing/2014/main" id="{4B6D01A5-FECD-41BB-8C3D-BFC1D3886B43}"/>
                  </a:ext>
                </a:extLst>
              </p:cNvPr>
              <p:cNvGrpSpPr>
                <a:grpSpLocks/>
              </p:cNvGrpSpPr>
              <p:nvPr/>
            </p:nvGrpSpPr>
            <p:grpSpPr bwMode="auto">
              <a:xfrm>
                <a:off x="2018" y="1920"/>
                <a:ext cx="743" cy="480"/>
                <a:chOff x="0" y="0"/>
                <a:chExt cx="743" cy="480"/>
              </a:xfrm>
            </p:grpSpPr>
            <p:sp>
              <p:nvSpPr>
                <p:cNvPr id="69" name="Rectangle 87">
                  <a:extLst>
                    <a:ext uri="{FF2B5EF4-FFF2-40B4-BE49-F238E27FC236}">
                      <a16:creationId xmlns:a16="http://schemas.microsoft.com/office/drawing/2014/main" id="{84F70204-C146-44EE-A767-D42E4CF0EE30}"/>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小型系统的建造者</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70" name="Rectangle 88">
                  <a:extLst>
                    <a:ext uri="{FF2B5EF4-FFF2-40B4-BE49-F238E27FC236}">
                      <a16:creationId xmlns:a16="http://schemas.microsoft.com/office/drawing/2014/main" id="{7298791E-6C7C-48BE-996E-E0001B7206E8}"/>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5" name="Group 89">
                <a:extLst>
                  <a:ext uri="{FF2B5EF4-FFF2-40B4-BE49-F238E27FC236}">
                    <a16:creationId xmlns:a16="http://schemas.microsoft.com/office/drawing/2014/main" id="{4FA47206-2A8E-4A8D-B5BB-26BBC07973AA}"/>
                  </a:ext>
                </a:extLst>
              </p:cNvPr>
              <p:cNvGrpSpPr>
                <a:grpSpLocks/>
              </p:cNvGrpSpPr>
              <p:nvPr/>
            </p:nvGrpSpPr>
            <p:grpSpPr bwMode="auto">
              <a:xfrm>
                <a:off x="2761" y="1920"/>
                <a:ext cx="743" cy="480"/>
                <a:chOff x="0" y="0"/>
                <a:chExt cx="743" cy="480"/>
              </a:xfrm>
            </p:grpSpPr>
            <p:sp>
              <p:nvSpPr>
                <p:cNvPr id="67" name="Rectangle 90">
                  <a:extLst>
                    <a:ext uri="{FF2B5EF4-FFF2-40B4-BE49-F238E27FC236}">
                      <a16:creationId xmlns:a16="http://schemas.microsoft.com/office/drawing/2014/main" id="{2DB8E766-F416-41E2-8806-4E3331070253}"/>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第4代语言</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68" name="Rectangle 91">
                  <a:extLst>
                    <a:ext uri="{FF2B5EF4-FFF2-40B4-BE49-F238E27FC236}">
                      <a16:creationId xmlns:a16="http://schemas.microsoft.com/office/drawing/2014/main" id="{3581D42A-E3C0-42FB-8CBE-436D9A8F0DC8}"/>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6" name="Group 92">
                <a:extLst>
                  <a:ext uri="{FF2B5EF4-FFF2-40B4-BE49-F238E27FC236}">
                    <a16:creationId xmlns:a16="http://schemas.microsoft.com/office/drawing/2014/main" id="{DCC8D2C3-9698-467A-9CBA-C2B168C7E484}"/>
                  </a:ext>
                </a:extLst>
              </p:cNvPr>
              <p:cNvGrpSpPr>
                <a:grpSpLocks/>
              </p:cNvGrpSpPr>
              <p:nvPr/>
            </p:nvGrpSpPr>
            <p:grpSpPr bwMode="auto">
              <a:xfrm>
                <a:off x="3504" y="1920"/>
                <a:ext cx="743" cy="480"/>
                <a:chOff x="0" y="0"/>
                <a:chExt cx="743" cy="480"/>
              </a:xfrm>
            </p:grpSpPr>
            <p:sp>
              <p:nvSpPr>
                <p:cNvPr id="65" name="Rectangle 93">
                  <a:extLst>
                    <a:ext uri="{FF2B5EF4-FFF2-40B4-BE49-F238E27FC236}">
                      <a16:creationId xmlns:a16="http://schemas.microsoft.com/office/drawing/2014/main" id="{9D4A8D02-EC33-4C80-809D-745BB19712AA}"/>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数据管理/第4代语言</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66" name="Rectangle 94">
                  <a:extLst>
                    <a:ext uri="{FF2B5EF4-FFF2-40B4-BE49-F238E27FC236}">
                      <a16:creationId xmlns:a16="http://schemas.microsoft.com/office/drawing/2014/main" id="{BA9313A0-CE55-4045-B548-BFC704D99987}"/>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7" name="Group 95">
                <a:extLst>
                  <a:ext uri="{FF2B5EF4-FFF2-40B4-BE49-F238E27FC236}">
                    <a16:creationId xmlns:a16="http://schemas.microsoft.com/office/drawing/2014/main" id="{CD4843CB-39B6-4E75-91D6-18EC2B8A7E53}"/>
                  </a:ext>
                </a:extLst>
              </p:cNvPr>
              <p:cNvGrpSpPr>
                <a:grpSpLocks/>
              </p:cNvGrpSpPr>
              <p:nvPr/>
            </p:nvGrpSpPr>
            <p:grpSpPr bwMode="auto">
              <a:xfrm>
                <a:off x="0" y="2400"/>
                <a:ext cx="532" cy="480"/>
                <a:chOff x="0" y="0"/>
                <a:chExt cx="532" cy="480"/>
              </a:xfrm>
            </p:grpSpPr>
            <p:sp>
              <p:nvSpPr>
                <p:cNvPr id="63" name="Rectangle 96">
                  <a:extLst>
                    <a:ext uri="{FF2B5EF4-FFF2-40B4-BE49-F238E27FC236}">
                      <a16:creationId xmlns:a16="http://schemas.microsoft.com/office/drawing/2014/main" id="{763B4596-FEE0-4B2E-A44A-D0B6404BA56A}"/>
                    </a:ext>
                  </a:extLst>
                </p:cNvPr>
                <p:cNvSpPr>
                  <a:spLocks noChangeArrowheads="1"/>
                </p:cNvSpPr>
                <p:nvPr/>
              </p:nvSpPr>
              <p:spPr bwMode="auto">
                <a:xfrm>
                  <a:off x="43" y="0"/>
                  <a:ext cx="4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信息资源管理</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64" name="Rectangle 97">
                  <a:extLst>
                    <a:ext uri="{FF2B5EF4-FFF2-40B4-BE49-F238E27FC236}">
                      <a16:creationId xmlns:a16="http://schemas.microsoft.com/office/drawing/2014/main" id="{917D9E20-142D-4C20-B5EE-7EB1CFA4E5EF}"/>
                    </a:ext>
                  </a:extLst>
                </p:cNvPr>
                <p:cNvSpPr>
                  <a:spLocks noChangeArrowheads="1"/>
                </p:cNvSpPr>
                <p:nvPr/>
              </p:nvSpPr>
              <p:spPr bwMode="auto">
                <a:xfrm>
                  <a:off x="0" y="0"/>
                  <a:ext cx="5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8" name="Group 98">
                <a:extLst>
                  <a:ext uri="{FF2B5EF4-FFF2-40B4-BE49-F238E27FC236}">
                    <a16:creationId xmlns:a16="http://schemas.microsoft.com/office/drawing/2014/main" id="{4FEAEDBE-786E-4011-A7EE-E8C37BF14F6B}"/>
                  </a:ext>
                </a:extLst>
              </p:cNvPr>
              <p:cNvGrpSpPr>
                <a:grpSpLocks/>
              </p:cNvGrpSpPr>
              <p:nvPr/>
            </p:nvGrpSpPr>
            <p:grpSpPr bwMode="auto">
              <a:xfrm>
                <a:off x="532" y="2400"/>
                <a:ext cx="743" cy="480"/>
                <a:chOff x="0" y="0"/>
                <a:chExt cx="743" cy="480"/>
              </a:xfrm>
            </p:grpSpPr>
            <p:sp>
              <p:nvSpPr>
                <p:cNvPr id="61" name="Rectangle 99">
                  <a:extLst>
                    <a:ext uri="{FF2B5EF4-FFF2-40B4-BE49-F238E27FC236}">
                      <a16:creationId xmlns:a16="http://schemas.microsoft.com/office/drawing/2014/main" id="{074D3E2C-DEB2-455B-888D-236D2B966023}"/>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专家系统和战略系统</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62" name="Rectangle 100">
                  <a:extLst>
                    <a:ext uri="{FF2B5EF4-FFF2-40B4-BE49-F238E27FC236}">
                      <a16:creationId xmlns:a16="http://schemas.microsoft.com/office/drawing/2014/main" id="{2B07ACCB-70C2-4CA2-9858-C37C45BEFEE9}"/>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49" name="Group 101">
                <a:extLst>
                  <a:ext uri="{FF2B5EF4-FFF2-40B4-BE49-F238E27FC236}">
                    <a16:creationId xmlns:a16="http://schemas.microsoft.com/office/drawing/2014/main" id="{5C404791-7B61-4E54-86E2-97FC4AE687FF}"/>
                  </a:ext>
                </a:extLst>
              </p:cNvPr>
              <p:cNvGrpSpPr>
                <a:grpSpLocks/>
              </p:cNvGrpSpPr>
              <p:nvPr/>
            </p:nvGrpSpPr>
            <p:grpSpPr bwMode="auto">
              <a:xfrm>
                <a:off x="1275" y="2400"/>
                <a:ext cx="743" cy="480"/>
                <a:chOff x="0" y="0"/>
                <a:chExt cx="743" cy="480"/>
              </a:xfrm>
            </p:grpSpPr>
            <p:sp>
              <p:nvSpPr>
                <p:cNvPr id="59" name="Rectangle 102">
                  <a:extLst>
                    <a:ext uri="{FF2B5EF4-FFF2-40B4-BE49-F238E27FC236}">
                      <a16:creationId xmlns:a16="http://schemas.microsoft.com/office/drawing/2014/main" id="{A4300483-F790-41F2-A9C0-E08963E9007A}"/>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主管阶层</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60" name="Rectangle 103">
                  <a:extLst>
                    <a:ext uri="{FF2B5EF4-FFF2-40B4-BE49-F238E27FC236}">
                      <a16:creationId xmlns:a16="http://schemas.microsoft.com/office/drawing/2014/main" id="{56C987D4-2C24-4CD4-A006-D260A1168405}"/>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0" name="Group 104">
                <a:extLst>
                  <a:ext uri="{FF2B5EF4-FFF2-40B4-BE49-F238E27FC236}">
                    <a16:creationId xmlns:a16="http://schemas.microsoft.com/office/drawing/2014/main" id="{56FE3AA4-B53A-407D-BF74-9DA231F5252A}"/>
                  </a:ext>
                </a:extLst>
              </p:cNvPr>
              <p:cNvGrpSpPr>
                <a:grpSpLocks/>
              </p:cNvGrpSpPr>
              <p:nvPr/>
            </p:nvGrpSpPr>
            <p:grpSpPr bwMode="auto">
              <a:xfrm>
                <a:off x="2018" y="2400"/>
                <a:ext cx="743" cy="480"/>
                <a:chOff x="0" y="0"/>
                <a:chExt cx="743" cy="480"/>
              </a:xfrm>
            </p:grpSpPr>
            <p:sp>
              <p:nvSpPr>
                <p:cNvPr id="57" name="Rectangle 105">
                  <a:extLst>
                    <a:ext uri="{FF2B5EF4-FFF2-40B4-BE49-F238E27FC236}">
                      <a16:creationId xmlns:a16="http://schemas.microsoft.com/office/drawing/2014/main" id="{DBB4EC9C-7B5D-4253-84FA-740AC45D6EA2}"/>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完全的合作者</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58" name="Rectangle 106">
                  <a:extLst>
                    <a:ext uri="{FF2B5EF4-FFF2-40B4-BE49-F238E27FC236}">
                      <a16:creationId xmlns:a16="http://schemas.microsoft.com/office/drawing/2014/main" id="{536E7EC8-9831-4EE8-90CF-C2A17E0645BC}"/>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1" name="Group 107">
                <a:extLst>
                  <a:ext uri="{FF2B5EF4-FFF2-40B4-BE49-F238E27FC236}">
                    <a16:creationId xmlns:a16="http://schemas.microsoft.com/office/drawing/2014/main" id="{D17581AD-56F0-4E7E-B0E3-FC55FC677F2E}"/>
                  </a:ext>
                </a:extLst>
              </p:cNvPr>
              <p:cNvGrpSpPr>
                <a:grpSpLocks/>
              </p:cNvGrpSpPr>
              <p:nvPr/>
            </p:nvGrpSpPr>
            <p:grpSpPr bwMode="auto">
              <a:xfrm>
                <a:off x="2761" y="2400"/>
                <a:ext cx="743" cy="480"/>
                <a:chOff x="0" y="0"/>
                <a:chExt cx="743" cy="480"/>
              </a:xfrm>
            </p:grpSpPr>
            <p:sp>
              <p:nvSpPr>
                <p:cNvPr id="55" name="Rectangle 108">
                  <a:extLst>
                    <a:ext uri="{FF2B5EF4-FFF2-40B4-BE49-F238E27FC236}">
                      <a16:creationId xmlns:a16="http://schemas.microsoft.com/office/drawing/2014/main" id="{D042A569-7F48-4D3D-9731-54D41BDA9230}"/>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第5代语言</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56" name="Rectangle 109">
                  <a:extLst>
                    <a:ext uri="{FF2B5EF4-FFF2-40B4-BE49-F238E27FC236}">
                      <a16:creationId xmlns:a16="http://schemas.microsoft.com/office/drawing/2014/main" id="{0CBEEA9A-9445-4B0A-9788-1283237C1FF9}"/>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nvGrpSpPr>
              <p:cNvPr id="52" name="Group 110">
                <a:extLst>
                  <a:ext uri="{FF2B5EF4-FFF2-40B4-BE49-F238E27FC236}">
                    <a16:creationId xmlns:a16="http://schemas.microsoft.com/office/drawing/2014/main" id="{9EB9FABA-EE0A-4075-B92C-D8EBBDC41EA0}"/>
                  </a:ext>
                </a:extLst>
              </p:cNvPr>
              <p:cNvGrpSpPr>
                <a:grpSpLocks/>
              </p:cNvGrpSpPr>
              <p:nvPr/>
            </p:nvGrpSpPr>
            <p:grpSpPr bwMode="auto">
              <a:xfrm>
                <a:off x="3504" y="2400"/>
                <a:ext cx="743" cy="480"/>
                <a:chOff x="0" y="0"/>
                <a:chExt cx="743" cy="480"/>
              </a:xfrm>
            </p:grpSpPr>
            <p:sp>
              <p:nvSpPr>
                <p:cNvPr id="53" name="Rectangle 111">
                  <a:extLst>
                    <a:ext uri="{FF2B5EF4-FFF2-40B4-BE49-F238E27FC236}">
                      <a16:creationId xmlns:a16="http://schemas.microsoft.com/office/drawing/2014/main" id="{2ABED984-682C-4402-9635-3A8872EA391E}"/>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200" b="1">
                      <a:solidFill>
                        <a:schemeClr val="accent2">
                          <a:lumMod val="75000"/>
                        </a:schemeClr>
                      </a:solidFill>
                    </a:rPr>
                    <a:t>激光视盘/超级芯片</a:t>
                  </a:r>
                </a:p>
                <a:p>
                  <a:pPr algn="ctr">
                    <a:spcBef>
                      <a:spcPct val="0"/>
                    </a:spcBef>
                    <a:buClrTx/>
                    <a:buSzTx/>
                    <a:buFont typeface="Arial" panose="020B0604020202020204" pitchFamily="34" charset="0"/>
                    <a:buNone/>
                  </a:pPr>
                  <a:endParaRPr lang="zh-CN" altLang="en-US" sz="1200" b="1">
                    <a:solidFill>
                      <a:schemeClr val="accent2">
                        <a:lumMod val="75000"/>
                      </a:schemeClr>
                    </a:solidFill>
                  </a:endParaRPr>
                </a:p>
              </p:txBody>
            </p:sp>
            <p:sp>
              <p:nvSpPr>
                <p:cNvPr id="54" name="Rectangle 112">
                  <a:extLst>
                    <a:ext uri="{FF2B5EF4-FFF2-40B4-BE49-F238E27FC236}">
                      <a16:creationId xmlns:a16="http://schemas.microsoft.com/office/drawing/2014/main" id="{B7BD2A01-1774-486F-9C38-2759AAB36D81}"/>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grpSp>
        <p:sp>
          <p:nvSpPr>
            <p:cNvPr id="16" name="Rectangle 113">
              <a:extLst>
                <a:ext uri="{FF2B5EF4-FFF2-40B4-BE49-F238E27FC236}">
                  <a16:creationId xmlns:a16="http://schemas.microsoft.com/office/drawing/2014/main" id="{B8E3A5E1-A5A4-4C3B-8F40-BCF03CE111D9}"/>
                </a:ext>
              </a:extLst>
            </p:cNvPr>
            <p:cNvSpPr>
              <a:spLocks noChangeArrowheads="1"/>
            </p:cNvSpPr>
            <p:nvPr/>
          </p:nvSpPr>
          <p:spPr bwMode="auto">
            <a:xfrm>
              <a:off x="0" y="0"/>
              <a:ext cx="4253" cy="2886"/>
            </a:xfrm>
            <a:prstGeom prst="rect">
              <a:avLst/>
            </a:prstGeom>
            <a:noFill/>
            <a:ln w="9525">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1500" b="1">
                <a:solidFill>
                  <a:schemeClr val="accent2">
                    <a:lumMod val="75000"/>
                  </a:schemeClr>
                </a:solidFill>
              </a:endParaRPr>
            </a:p>
          </p:txBody>
        </p:sp>
      </p:grpSp>
    </p:spTree>
    <p:extLst>
      <p:ext uri="{BB962C8B-B14F-4D97-AF65-F5344CB8AC3E}">
        <p14:creationId xmlns:p14="http://schemas.microsoft.com/office/powerpoint/2010/main" val="42068596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69</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04</a:t>
            </a:r>
          </a:p>
        </p:txBody>
      </p:sp>
      <p:sp>
        <p:nvSpPr>
          <p:cNvPr id="13" name="矩形 12"/>
          <p:cNvSpPr/>
          <p:nvPr/>
        </p:nvSpPr>
        <p:spPr>
          <a:xfrm>
            <a:off x="1055068" y="283410"/>
            <a:ext cx="257666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信息资源管理的层次</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1235923" y="1840784"/>
            <a:ext cx="2236510" cy="400110"/>
          </a:xfrm>
          <a:prstGeom prst="rect">
            <a:avLst/>
          </a:prstGeom>
        </p:spPr>
        <p:txBody>
          <a:bodyPr wrap="none">
            <a:spAutoFit/>
          </a:bodyPr>
          <a:lstStyle/>
          <a:p>
            <a:r>
              <a:rPr lang="zh-CN" altLang="en-US" sz="2000" b="1" dirty="0">
                <a:solidFill>
                  <a:schemeClr val="accent2">
                    <a:lumMod val="75000"/>
                  </a:schemeClr>
                </a:solidFill>
                <a:latin typeface="微软雅黑" panose="020B0503020204020204" pitchFamily="34" charset="-122"/>
                <a:ea typeface="微软雅黑" panose="020B0503020204020204" pitchFamily="34" charset="-122"/>
              </a:rPr>
              <a:t>微观信息资源管理</a:t>
            </a:r>
            <a:endParaRPr lang="zh-CN" altLang="en-US" sz="2400" b="1" dirty="0">
              <a:solidFill>
                <a:schemeClr val="accent2">
                  <a:lumMod val="75000"/>
                </a:schemeClr>
              </a:solidFill>
            </a:endParaRPr>
          </a:p>
        </p:txBody>
      </p:sp>
      <p:sp>
        <p:nvSpPr>
          <p:cNvPr id="3" name="矩形 2"/>
          <p:cNvSpPr/>
          <p:nvPr/>
        </p:nvSpPr>
        <p:spPr>
          <a:xfrm>
            <a:off x="5692291" y="3266583"/>
            <a:ext cx="2236510" cy="400110"/>
          </a:xfrm>
          <a:prstGeom prst="rect">
            <a:avLst/>
          </a:prstGeom>
        </p:spPr>
        <p:txBody>
          <a:bodyPr wrap="none">
            <a:spAutoFit/>
          </a:bodyPr>
          <a:lstStyle/>
          <a:p>
            <a:r>
              <a:rPr lang="zh-CN" altLang="en-US" sz="2000" b="1" dirty="0">
                <a:solidFill>
                  <a:schemeClr val="accent2">
                    <a:lumMod val="75000"/>
                  </a:schemeClr>
                </a:solidFill>
                <a:latin typeface="微软雅黑" panose="020B0503020204020204" pitchFamily="34" charset="-122"/>
                <a:ea typeface="微软雅黑" panose="020B0503020204020204" pitchFamily="34" charset="-122"/>
              </a:rPr>
              <a:t>宏观信息资源管理</a:t>
            </a:r>
            <a:endParaRPr lang="zh-CN" altLang="en-US" sz="2400" b="1" dirty="0">
              <a:solidFill>
                <a:schemeClr val="accent2">
                  <a:lumMod val="75000"/>
                </a:schemeClr>
              </a:solidFill>
            </a:endParaRPr>
          </a:p>
        </p:txBody>
      </p:sp>
      <p:sp>
        <p:nvSpPr>
          <p:cNvPr id="5" name="矩形 4"/>
          <p:cNvSpPr/>
          <p:nvPr/>
        </p:nvSpPr>
        <p:spPr>
          <a:xfrm>
            <a:off x="1223508" y="2240894"/>
            <a:ext cx="7207164" cy="738664"/>
          </a:xfrm>
          <a:prstGeom prst="rect">
            <a:avLst/>
          </a:prstGeom>
        </p:spPr>
        <p:txBody>
          <a:bodyPr wrap="square">
            <a:spAutoFit/>
          </a:bodyPr>
          <a:lstStyle/>
          <a:p>
            <a:pPr lvl="0" algn="just">
              <a:lnSpc>
                <a:spcPct val="150000"/>
              </a:lnSpc>
            </a:pPr>
            <a:r>
              <a:rPr lang="zh-CN" altLang="en-US" sz="1400" dirty="0">
                <a:solidFill>
                  <a:prstClr val="black"/>
                </a:solidFill>
                <a:latin typeface="微软雅黑" panose="020B0503020204020204" pitchFamily="34" charset="-122"/>
                <a:ea typeface="微软雅黑" panose="020B0503020204020204" pitchFamily="34" charset="-122"/>
              </a:rPr>
              <a:t>       基于组织层面的信息资源管理，它将信息及其各种支持手段作为组织的重要资源，围绕这一组织资源采用综合的管理手段，对信息资源实施规划、开发、集成和控制。</a:t>
            </a:r>
            <a:endParaRPr lang="en-US" altLang="zh-CN" sz="1400" dirty="0">
              <a:solidFill>
                <a:prstClr val="black"/>
              </a:solidFill>
              <a:latin typeface="微软雅黑" panose="020B0503020204020204" pitchFamily="34" charset="-122"/>
              <a:ea typeface="微软雅黑" panose="020B0503020204020204" pitchFamily="34" charset="-122"/>
            </a:endParaRPr>
          </a:p>
        </p:txBody>
      </p:sp>
      <p:sp>
        <p:nvSpPr>
          <p:cNvPr id="6" name="矩形 5"/>
          <p:cNvSpPr/>
          <p:nvPr/>
        </p:nvSpPr>
        <p:spPr>
          <a:xfrm>
            <a:off x="1215199" y="3618749"/>
            <a:ext cx="6741177" cy="1061829"/>
          </a:xfrm>
          <a:prstGeom prst="rect">
            <a:avLst/>
          </a:prstGeom>
        </p:spPr>
        <p:txBody>
          <a:bodyPr wrap="square">
            <a:spAutoFit/>
          </a:bodyPr>
          <a:lstStyle/>
          <a:p>
            <a:pPr lvl="0" algn="just">
              <a:lnSpc>
                <a:spcPct val="150000"/>
              </a:lnSpc>
            </a:pPr>
            <a:r>
              <a:rPr lang="zh-CN" altLang="en-US" sz="1400" dirty="0">
                <a:solidFill>
                  <a:prstClr val="black"/>
                </a:solidFill>
                <a:latin typeface="微软雅黑" panose="020B0503020204020204" pitchFamily="34" charset="-122"/>
                <a:ea typeface="微软雅黑" panose="020B0503020204020204" pitchFamily="34" charset="-122"/>
              </a:rPr>
              <a:t>       基于社会层面的信息资源管理，这一层面将信息资源管理作为一种管理思想和管理理论，认为信息不仅是组织资源，同时也是一种社会资源，要求围绕这一社会经济资源展开一系列管理活动。</a:t>
            </a:r>
          </a:p>
        </p:txBody>
      </p:sp>
      <p:sp>
        <p:nvSpPr>
          <p:cNvPr id="9" name="矩形 8"/>
          <p:cNvSpPr/>
          <p:nvPr/>
        </p:nvSpPr>
        <p:spPr>
          <a:xfrm>
            <a:off x="753390" y="675823"/>
            <a:ext cx="7035545" cy="923330"/>
          </a:xfrm>
          <a:prstGeom prst="rect">
            <a:avLst/>
          </a:prstGeom>
        </p:spPr>
        <p:txBody>
          <a:bodyPr wrap="square">
            <a:spAutoFit/>
          </a:bodyPr>
          <a:lstStyle/>
          <a:p>
            <a:pPr indent="457200" algn="ctr">
              <a:lnSpc>
                <a:spcPct val="150000"/>
              </a:lnSpc>
            </a:pPr>
            <a:r>
              <a:rPr lang="zh-CN" altLang="en-US" sz="1800" b="1" dirty="0">
                <a:solidFill>
                  <a:srgbClr val="6964A0"/>
                </a:solidFill>
                <a:latin typeface="微软雅黑" panose="020B0503020204020204" pitchFamily="34" charset="-122"/>
                <a:ea typeface="微软雅黑" panose="020B0503020204020204" pitchFamily="34" charset="-122"/>
              </a:rPr>
              <a:t>根据信息资源管理范围的不同，可以将信息资源管理分为微观信息资源管理和宏观信息资源管理两个层面。</a:t>
            </a:r>
            <a:endParaRPr lang="en-US" altLang="zh-CN" sz="1800" b="1" dirty="0">
              <a:solidFill>
                <a:srgbClr val="6964A0"/>
              </a:solidFill>
              <a:latin typeface="微软雅黑" panose="020B0503020204020204" pitchFamily="34" charset="-122"/>
              <a:ea typeface="微软雅黑" panose="020B0503020204020204" pitchFamily="34" charset="-122"/>
            </a:endParaRPr>
          </a:p>
        </p:txBody>
      </p:sp>
      <p:cxnSp>
        <p:nvCxnSpPr>
          <p:cNvPr id="15" name="Straight Connector 6">
            <a:extLst>
              <a:ext uri="{FF2B5EF4-FFF2-40B4-BE49-F238E27FC236}">
                <a16:creationId xmlns:a16="http://schemas.microsoft.com/office/drawing/2014/main" id="{2A7B0A45-0553-40F4-90B0-E817B826B9C2}"/>
              </a:ext>
            </a:extLst>
          </p:cNvPr>
          <p:cNvCxnSpPr>
            <a:cxnSpLocks/>
          </p:cNvCxnSpPr>
          <p:nvPr/>
        </p:nvCxnSpPr>
        <p:spPr>
          <a:xfrm>
            <a:off x="3200400" y="1606963"/>
            <a:ext cx="2356798" cy="0"/>
          </a:xfrm>
          <a:prstGeom prst="line">
            <a:avLst/>
          </a:prstGeom>
          <a:ln w="57150" cmpd="dbl">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grpSp>
        <p:nvGrpSpPr>
          <p:cNvPr id="16" name="组合 15"/>
          <p:cNvGrpSpPr>
            <a:grpSpLocks/>
          </p:cNvGrpSpPr>
          <p:nvPr/>
        </p:nvGrpSpPr>
        <p:grpSpPr bwMode="auto">
          <a:xfrm>
            <a:off x="494866" y="2040839"/>
            <a:ext cx="728641" cy="703686"/>
            <a:chOff x="630085" y="1203598"/>
            <a:chExt cx="1440160" cy="1440160"/>
          </a:xfrm>
          <a:noFill/>
        </p:grpSpPr>
        <p:sp>
          <p:nvSpPr>
            <p:cNvPr id="17" name="椭圆 16"/>
            <p:cNvSpPr/>
            <p:nvPr/>
          </p:nvSpPr>
          <p:spPr>
            <a:xfrm>
              <a:off x="630085" y="1203598"/>
              <a:ext cx="1440160" cy="1440160"/>
            </a:xfrm>
            <a:prstGeom prst="ellipse">
              <a:avLst/>
            </a:prstGeom>
            <a:grp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C6600"/>
                </a:solidFill>
              </a:endParaRPr>
            </a:p>
          </p:txBody>
        </p:sp>
        <p:pic>
          <p:nvPicPr>
            <p:cNvPr id="18" name="Picture 3"/>
            <p:cNvPicPr>
              <a:picLocks noChangeAspect="1" noChangeArrowheads="1"/>
            </p:cNvPicPr>
            <p:nvPr/>
          </p:nvPicPr>
          <p:blipFill>
            <a:blip r:embed="rId4"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bwMode="auto">
            <a:xfrm>
              <a:off x="931594" y="1528726"/>
              <a:ext cx="876703" cy="876702"/>
            </a:xfrm>
            <a:prstGeom prst="rect">
              <a:avLst/>
            </a:prstGeom>
            <a:grpFill/>
            <a:ln w="9525">
              <a:noFill/>
              <a:miter lim="800000"/>
              <a:headEnd/>
              <a:tailEnd/>
            </a:ln>
          </p:spPr>
        </p:pic>
      </p:grpSp>
      <p:grpSp>
        <p:nvGrpSpPr>
          <p:cNvPr id="21" name="组合 20"/>
          <p:cNvGrpSpPr>
            <a:grpSpLocks/>
          </p:cNvGrpSpPr>
          <p:nvPr/>
        </p:nvGrpSpPr>
        <p:grpSpPr bwMode="auto">
          <a:xfrm>
            <a:off x="7984748" y="3603389"/>
            <a:ext cx="708201" cy="686519"/>
            <a:chOff x="6804248" y="3219822"/>
            <a:chExt cx="1080120" cy="1080120"/>
          </a:xfrm>
        </p:grpSpPr>
        <p:sp>
          <p:nvSpPr>
            <p:cNvPr id="22" name="椭圆 21"/>
            <p:cNvSpPr/>
            <p:nvPr/>
          </p:nvSpPr>
          <p:spPr>
            <a:xfrm>
              <a:off x="6804248" y="3219822"/>
              <a:ext cx="1080120" cy="1080120"/>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C6600"/>
                </a:solidFill>
              </a:endParaRPr>
            </a:p>
          </p:txBody>
        </p:sp>
        <p:sp>
          <p:nvSpPr>
            <p:cNvPr id="23" name="Freeform 14"/>
            <p:cNvSpPr>
              <a:spLocks noEditPoints="1"/>
            </p:cNvSpPr>
            <p:nvPr/>
          </p:nvSpPr>
          <p:spPr bwMode="black">
            <a:xfrm>
              <a:off x="7074278" y="3566406"/>
              <a:ext cx="501595" cy="445504"/>
            </a:xfrm>
            <a:custGeom>
              <a:avLst/>
              <a:gdLst>
                <a:gd name="T0" fmla="*/ 326037 w 300"/>
                <a:gd name="T1" fmla="*/ 363437 h 266"/>
                <a:gd name="T2" fmla="*/ 327709 w 300"/>
                <a:gd name="T3" fmla="*/ 380186 h 266"/>
                <a:gd name="T4" fmla="*/ 249126 w 300"/>
                <a:gd name="T5" fmla="*/ 445504 h 266"/>
                <a:gd name="T6" fmla="*/ 13376 w 300"/>
                <a:gd name="T7" fmla="*/ 194280 h 266"/>
                <a:gd name="T8" fmla="*/ 0 w 300"/>
                <a:gd name="T9" fmla="*/ 130637 h 266"/>
                <a:gd name="T10" fmla="*/ 130415 w 300"/>
                <a:gd name="T11" fmla="*/ 0 h 266"/>
                <a:gd name="T12" fmla="*/ 250797 w 300"/>
                <a:gd name="T13" fmla="*/ 80392 h 266"/>
                <a:gd name="T14" fmla="*/ 371180 w 300"/>
                <a:gd name="T15" fmla="*/ 0 h 266"/>
                <a:gd name="T16" fmla="*/ 501595 w 300"/>
                <a:gd name="T17" fmla="*/ 130637 h 266"/>
                <a:gd name="T18" fmla="*/ 488219 w 300"/>
                <a:gd name="T19" fmla="*/ 194280 h 266"/>
                <a:gd name="T20" fmla="*/ 438060 w 300"/>
                <a:gd name="T21" fmla="*/ 271322 h 266"/>
                <a:gd name="T22" fmla="*/ 419668 w 300"/>
                <a:gd name="T23" fmla="*/ 269647 h 266"/>
                <a:gd name="T24" fmla="*/ 326037 w 300"/>
                <a:gd name="T25" fmla="*/ 363437 h 266"/>
                <a:gd name="T26" fmla="*/ 429700 w 300"/>
                <a:gd name="T27" fmla="*/ 353388 h 266"/>
                <a:gd name="T28" fmla="*/ 459795 w 300"/>
                <a:gd name="T29" fmla="*/ 353388 h 266"/>
                <a:gd name="T30" fmla="*/ 459795 w 300"/>
                <a:gd name="T31" fmla="*/ 373486 h 266"/>
                <a:gd name="T32" fmla="*/ 429700 w 300"/>
                <a:gd name="T33" fmla="*/ 373486 h 266"/>
                <a:gd name="T34" fmla="*/ 429700 w 300"/>
                <a:gd name="T35" fmla="*/ 403633 h 266"/>
                <a:gd name="T36" fmla="*/ 409636 w 300"/>
                <a:gd name="T37" fmla="*/ 403633 h 266"/>
                <a:gd name="T38" fmla="*/ 409636 w 300"/>
                <a:gd name="T39" fmla="*/ 373486 h 266"/>
                <a:gd name="T40" fmla="*/ 379540 w 300"/>
                <a:gd name="T41" fmla="*/ 373486 h 266"/>
                <a:gd name="T42" fmla="*/ 379540 w 300"/>
                <a:gd name="T43" fmla="*/ 353388 h 266"/>
                <a:gd name="T44" fmla="*/ 409636 w 300"/>
                <a:gd name="T45" fmla="*/ 353388 h 266"/>
                <a:gd name="T46" fmla="*/ 409636 w 300"/>
                <a:gd name="T47" fmla="*/ 323242 h 266"/>
                <a:gd name="T48" fmla="*/ 429700 w 300"/>
                <a:gd name="T49" fmla="*/ 323242 h 266"/>
                <a:gd name="T50" fmla="*/ 429700 w 300"/>
                <a:gd name="T51" fmla="*/ 353388 h 266"/>
                <a:gd name="T52" fmla="*/ 419668 w 300"/>
                <a:gd name="T53" fmla="*/ 432105 h 266"/>
                <a:gd name="T54" fmla="*/ 351116 w 300"/>
                <a:gd name="T55" fmla="*/ 363437 h 266"/>
                <a:gd name="T56" fmla="*/ 419668 w 300"/>
                <a:gd name="T57" fmla="*/ 294770 h 266"/>
                <a:gd name="T58" fmla="*/ 489891 w 300"/>
                <a:gd name="T59" fmla="*/ 363437 h 266"/>
                <a:gd name="T60" fmla="*/ 419668 w 300"/>
                <a:gd name="T61" fmla="*/ 432105 h 266"/>
                <a:gd name="T62" fmla="*/ 419668 w 300"/>
                <a:gd name="T63" fmla="*/ 281371 h 266"/>
                <a:gd name="T64" fmla="*/ 339413 w 300"/>
                <a:gd name="T65" fmla="*/ 363437 h 266"/>
                <a:gd name="T66" fmla="*/ 419668 w 300"/>
                <a:gd name="T67" fmla="*/ 445504 h 266"/>
                <a:gd name="T68" fmla="*/ 501595 w 300"/>
                <a:gd name="T69" fmla="*/ 363437 h 266"/>
                <a:gd name="T70" fmla="*/ 419668 w 300"/>
                <a:gd name="T71" fmla="*/ 281371 h 26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00"/>
                <a:gd name="T109" fmla="*/ 0 h 266"/>
                <a:gd name="T110" fmla="*/ 300 w 300"/>
                <a:gd name="T111" fmla="*/ 266 h 26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00" h="266">
                  <a:moveTo>
                    <a:pt x="195" y="217"/>
                  </a:moveTo>
                  <a:cubicBezTo>
                    <a:pt x="195" y="221"/>
                    <a:pt x="195" y="224"/>
                    <a:pt x="196" y="227"/>
                  </a:cubicBezTo>
                  <a:cubicBezTo>
                    <a:pt x="170" y="250"/>
                    <a:pt x="149" y="266"/>
                    <a:pt x="149" y="266"/>
                  </a:cubicBezTo>
                  <a:cubicBezTo>
                    <a:pt x="149" y="266"/>
                    <a:pt x="32" y="176"/>
                    <a:pt x="8" y="116"/>
                  </a:cubicBezTo>
                  <a:cubicBezTo>
                    <a:pt x="4" y="106"/>
                    <a:pt x="0" y="90"/>
                    <a:pt x="0" y="78"/>
                  </a:cubicBezTo>
                  <a:cubicBezTo>
                    <a:pt x="0" y="35"/>
                    <a:pt x="35" y="0"/>
                    <a:pt x="78" y="0"/>
                  </a:cubicBezTo>
                  <a:cubicBezTo>
                    <a:pt x="110" y="0"/>
                    <a:pt x="138" y="20"/>
                    <a:pt x="150" y="48"/>
                  </a:cubicBezTo>
                  <a:cubicBezTo>
                    <a:pt x="162" y="20"/>
                    <a:pt x="190" y="0"/>
                    <a:pt x="222" y="0"/>
                  </a:cubicBezTo>
                  <a:cubicBezTo>
                    <a:pt x="265" y="0"/>
                    <a:pt x="300" y="35"/>
                    <a:pt x="300" y="78"/>
                  </a:cubicBezTo>
                  <a:cubicBezTo>
                    <a:pt x="300" y="91"/>
                    <a:pt x="296" y="106"/>
                    <a:pt x="292" y="116"/>
                  </a:cubicBezTo>
                  <a:cubicBezTo>
                    <a:pt x="287" y="130"/>
                    <a:pt x="275" y="146"/>
                    <a:pt x="262" y="162"/>
                  </a:cubicBezTo>
                  <a:cubicBezTo>
                    <a:pt x="258" y="161"/>
                    <a:pt x="255" y="161"/>
                    <a:pt x="251" y="161"/>
                  </a:cubicBezTo>
                  <a:cubicBezTo>
                    <a:pt x="220" y="161"/>
                    <a:pt x="195" y="186"/>
                    <a:pt x="195" y="217"/>
                  </a:cubicBezTo>
                  <a:close/>
                  <a:moveTo>
                    <a:pt x="257" y="211"/>
                  </a:moveTo>
                  <a:cubicBezTo>
                    <a:pt x="275" y="211"/>
                    <a:pt x="275" y="211"/>
                    <a:pt x="275" y="211"/>
                  </a:cubicBezTo>
                  <a:cubicBezTo>
                    <a:pt x="275" y="223"/>
                    <a:pt x="275" y="223"/>
                    <a:pt x="275" y="223"/>
                  </a:cubicBezTo>
                  <a:cubicBezTo>
                    <a:pt x="257" y="223"/>
                    <a:pt x="257" y="223"/>
                    <a:pt x="257" y="223"/>
                  </a:cubicBezTo>
                  <a:cubicBezTo>
                    <a:pt x="257" y="241"/>
                    <a:pt x="257" y="241"/>
                    <a:pt x="257" y="241"/>
                  </a:cubicBezTo>
                  <a:cubicBezTo>
                    <a:pt x="245" y="241"/>
                    <a:pt x="245" y="241"/>
                    <a:pt x="245" y="241"/>
                  </a:cubicBezTo>
                  <a:cubicBezTo>
                    <a:pt x="245" y="223"/>
                    <a:pt x="245" y="223"/>
                    <a:pt x="245" y="223"/>
                  </a:cubicBezTo>
                  <a:cubicBezTo>
                    <a:pt x="227" y="223"/>
                    <a:pt x="227" y="223"/>
                    <a:pt x="227" y="223"/>
                  </a:cubicBezTo>
                  <a:cubicBezTo>
                    <a:pt x="227" y="211"/>
                    <a:pt x="227" y="211"/>
                    <a:pt x="227" y="211"/>
                  </a:cubicBezTo>
                  <a:cubicBezTo>
                    <a:pt x="245" y="211"/>
                    <a:pt x="245" y="211"/>
                    <a:pt x="245" y="211"/>
                  </a:cubicBezTo>
                  <a:cubicBezTo>
                    <a:pt x="245" y="193"/>
                    <a:pt x="245" y="193"/>
                    <a:pt x="245" y="193"/>
                  </a:cubicBezTo>
                  <a:cubicBezTo>
                    <a:pt x="257" y="193"/>
                    <a:pt x="257" y="193"/>
                    <a:pt x="257" y="193"/>
                  </a:cubicBezTo>
                  <a:lnTo>
                    <a:pt x="257" y="211"/>
                  </a:lnTo>
                  <a:close/>
                  <a:moveTo>
                    <a:pt x="251" y="258"/>
                  </a:moveTo>
                  <a:cubicBezTo>
                    <a:pt x="229" y="258"/>
                    <a:pt x="210" y="240"/>
                    <a:pt x="210" y="217"/>
                  </a:cubicBezTo>
                  <a:cubicBezTo>
                    <a:pt x="210" y="194"/>
                    <a:pt x="229" y="176"/>
                    <a:pt x="251" y="176"/>
                  </a:cubicBezTo>
                  <a:cubicBezTo>
                    <a:pt x="274" y="176"/>
                    <a:pt x="293" y="194"/>
                    <a:pt x="293" y="217"/>
                  </a:cubicBezTo>
                  <a:cubicBezTo>
                    <a:pt x="293" y="240"/>
                    <a:pt x="274" y="258"/>
                    <a:pt x="251" y="258"/>
                  </a:cubicBezTo>
                  <a:close/>
                  <a:moveTo>
                    <a:pt x="251" y="168"/>
                  </a:moveTo>
                  <a:cubicBezTo>
                    <a:pt x="224" y="168"/>
                    <a:pt x="203" y="190"/>
                    <a:pt x="203" y="217"/>
                  </a:cubicBezTo>
                  <a:cubicBezTo>
                    <a:pt x="203" y="244"/>
                    <a:pt x="224" y="266"/>
                    <a:pt x="251" y="266"/>
                  </a:cubicBezTo>
                  <a:cubicBezTo>
                    <a:pt x="278" y="266"/>
                    <a:pt x="300" y="244"/>
                    <a:pt x="300" y="217"/>
                  </a:cubicBezTo>
                  <a:cubicBezTo>
                    <a:pt x="300" y="190"/>
                    <a:pt x="278" y="168"/>
                    <a:pt x="251" y="168"/>
                  </a:cubicBezTo>
                  <a:close/>
                </a:path>
              </a:pathLst>
            </a:custGeom>
            <a:solidFill>
              <a:schemeClr val="accent2">
                <a:lumMod val="50000"/>
              </a:schemeClr>
            </a:solidFill>
            <a:ln w="9525">
              <a:solidFill>
                <a:schemeClr val="accent2">
                  <a:lumMod val="50000"/>
                </a:schemeClr>
              </a:solidFill>
              <a:round/>
              <a:headEnd/>
              <a:tailEnd/>
            </a:ln>
          </p:spPr>
          <p:txBody>
            <a:bodyPr lIns="83943" tIns="41972" rIns="83943" bIns="41972"/>
            <a:lstStyle/>
            <a:p>
              <a:endParaRPr lang="zh-CN" altLang="en-US">
                <a:solidFill>
                  <a:srgbClr val="CC6600"/>
                </a:solidFill>
              </a:endParaRPr>
            </a:p>
          </p:txBody>
        </p:sp>
      </p:grpSp>
    </p:spTree>
    <p:extLst>
      <p:ext uri="{BB962C8B-B14F-4D97-AF65-F5344CB8AC3E}">
        <p14:creationId xmlns:p14="http://schemas.microsoft.com/office/powerpoint/2010/main" val="13035212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FA2874-433A-4D61-B596-ACF3F470C127}"/>
              </a:ext>
            </a:extLst>
          </p:cNvPr>
          <p:cNvSpPr txBox="1">
            <a:spLocks/>
          </p:cNvSpPr>
          <p:nvPr/>
        </p:nvSpPr>
        <p:spPr>
          <a:xfrm>
            <a:off x="1059874" y="370610"/>
            <a:ext cx="7351568" cy="515865"/>
          </a:xfrm>
          <a:prstGeom prst="rect">
            <a:avLst/>
          </a:prstGeom>
        </p:spPr>
        <p:txBody>
          <a:bodyP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zh-CN" altLang="en-US" sz="2400" dirty="0"/>
              <a:t>“项链锁”门禁系统</a:t>
            </a:r>
            <a:r>
              <a:rPr lang="en-US" altLang="zh-CN" sz="2400" dirty="0"/>
              <a:t>——</a:t>
            </a:r>
            <a:r>
              <a:rPr lang="zh-CN" altLang="en-US" sz="2400" dirty="0"/>
              <a:t>来自沈阳的民间尝试</a:t>
            </a:r>
          </a:p>
        </p:txBody>
      </p:sp>
      <p:sp>
        <p:nvSpPr>
          <p:cNvPr id="4" name="日期占位符 3">
            <a:extLst>
              <a:ext uri="{FF2B5EF4-FFF2-40B4-BE49-F238E27FC236}">
                <a16:creationId xmlns:a16="http://schemas.microsoft.com/office/drawing/2014/main" id="{DB0FB992-BE85-40E3-BEC7-2FCAC0EB70EC}"/>
              </a:ext>
            </a:extLst>
          </p:cNvPr>
          <p:cNvSpPr>
            <a:spLocks noGrp="1"/>
          </p:cNvSpPr>
          <p:nvPr>
            <p:ph type="dt" sz="half" idx="10"/>
          </p:nvPr>
        </p:nvSpPr>
        <p:spPr>
          <a:xfrm>
            <a:off x="514350" y="4652963"/>
            <a:ext cx="2057400" cy="273844"/>
          </a:xfrm>
        </p:spPr>
        <p:txBody>
          <a:bodyPr/>
          <a:lstStyle>
            <a:lvl1pPr>
              <a:defRPr>
                <a:solidFill>
                  <a:schemeClr val="bg1"/>
                </a:solidFill>
              </a:defRPr>
            </a:lvl1pPr>
          </a:lstStyle>
          <a:p>
            <a:fld id="{DA147183-167C-4D00-9BC0-81309F94F9BE}" type="datetimeFigureOut">
              <a:rPr lang="zh-CN" altLang="en-US" smtClean="0"/>
              <a:pPr/>
              <a:t>2021/12/12</a:t>
            </a:fld>
            <a:endParaRPr lang="zh-CN" altLang="en-US" dirty="0"/>
          </a:p>
        </p:txBody>
      </p:sp>
      <p:sp>
        <p:nvSpPr>
          <p:cNvPr id="6" name="灯片编号占位符 5">
            <a:extLst>
              <a:ext uri="{FF2B5EF4-FFF2-40B4-BE49-F238E27FC236}">
                <a16:creationId xmlns:a16="http://schemas.microsoft.com/office/drawing/2014/main" id="{F52104E2-099C-45C1-9B79-5881D25CD708}"/>
              </a:ext>
            </a:extLst>
          </p:cNvPr>
          <p:cNvSpPr>
            <a:spLocks noGrp="1"/>
          </p:cNvSpPr>
          <p:nvPr>
            <p:ph type="sldNum" sz="quarter" idx="12"/>
          </p:nvPr>
        </p:nvSpPr>
        <p:spPr>
          <a:xfrm>
            <a:off x="6343650" y="4652963"/>
            <a:ext cx="2057400" cy="273844"/>
          </a:xfrm>
        </p:spPr>
        <p:txBody>
          <a:bodyPr/>
          <a:lstStyle>
            <a:lvl1pPr>
              <a:defRPr>
                <a:solidFill>
                  <a:schemeClr val="bg1"/>
                </a:solidFill>
              </a:defRPr>
            </a:lvl1pPr>
          </a:lstStyle>
          <a:p>
            <a:fld id="{A885A853-41A5-4C6F-B482-5E8DB4672868}" type="slidenum">
              <a:rPr lang="zh-CN" altLang="en-US" smtClean="0"/>
              <a:pPr/>
              <a:t>7</a:t>
            </a:fld>
            <a:endParaRPr lang="zh-CN" altLang="en-US" dirty="0"/>
          </a:p>
        </p:txBody>
      </p:sp>
      <p:sp>
        <p:nvSpPr>
          <p:cNvPr id="8" name="矩形 7">
            <a:extLst>
              <a:ext uri="{FF2B5EF4-FFF2-40B4-BE49-F238E27FC236}">
                <a16:creationId xmlns:a16="http://schemas.microsoft.com/office/drawing/2014/main" id="{0004F266-2401-4DAF-97B9-6D74937FD196}"/>
              </a:ext>
            </a:extLst>
          </p:cNvPr>
          <p:cNvSpPr/>
          <p:nvPr/>
        </p:nvSpPr>
        <p:spPr>
          <a:xfrm>
            <a:off x="1032165" y="886475"/>
            <a:ext cx="7351568" cy="34289"/>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75">
              <a:solidFill>
                <a:schemeClr val="tx1"/>
              </a:solidFill>
            </a:endParaRPr>
          </a:p>
        </p:txBody>
      </p:sp>
      <p:sp>
        <p:nvSpPr>
          <p:cNvPr id="12" name="矩形 11">
            <a:extLst>
              <a:ext uri="{FF2B5EF4-FFF2-40B4-BE49-F238E27FC236}">
                <a16:creationId xmlns:a16="http://schemas.microsoft.com/office/drawing/2014/main" id="{ACE0C546-6466-4D24-B832-8A4E27A536A5}"/>
              </a:ext>
            </a:extLst>
          </p:cNvPr>
          <p:cNvSpPr/>
          <p:nvPr/>
        </p:nvSpPr>
        <p:spPr>
          <a:xfrm>
            <a:off x="0" y="4719853"/>
            <a:ext cx="9144000" cy="423647"/>
          </a:xfrm>
          <a:prstGeom prst="rect">
            <a:avLst/>
          </a:prstGeom>
          <a:gradFill flip="none" rotWithShape="1">
            <a:gsLst>
              <a:gs pos="4000">
                <a:srgbClr val="7030A0">
                  <a:shade val="30000"/>
                  <a:satMod val="115000"/>
                </a:srgbClr>
              </a:gs>
              <a:gs pos="73000">
                <a:srgbClr val="7030A0">
                  <a:shade val="100000"/>
                  <a:satMod val="115000"/>
                  <a:lumMod val="75000"/>
                  <a:lumOff val="25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75"/>
          </a:p>
        </p:txBody>
      </p:sp>
      <p:sp>
        <p:nvSpPr>
          <p:cNvPr id="13" name="日期占位符 3">
            <a:extLst>
              <a:ext uri="{FF2B5EF4-FFF2-40B4-BE49-F238E27FC236}">
                <a16:creationId xmlns:a16="http://schemas.microsoft.com/office/drawing/2014/main" id="{5D8C80FC-0718-4BB6-942D-2B046060E909}"/>
              </a:ext>
            </a:extLst>
          </p:cNvPr>
          <p:cNvSpPr txBox="1">
            <a:spLocks/>
          </p:cNvSpPr>
          <p:nvPr/>
        </p:nvSpPr>
        <p:spPr>
          <a:xfrm>
            <a:off x="628650" y="4767263"/>
            <a:ext cx="2057400" cy="273844"/>
          </a:xfrm>
          <a:prstGeom prst="rect">
            <a:avLst/>
          </a:prstGeom>
        </p:spPr>
        <p:txBody>
          <a:bodyPr vert="horz" lIns="68580" tIns="34290" rIns="68580" bIns="34290" rtlCol="0" anchor="ctr"/>
          <a:lstStyle>
            <a:defPPr>
              <a:defRPr lang="zh-CN"/>
            </a:defPPr>
            <a:lvl1pPr marL="0" algn="l"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A147183-167C-4D00-9BC0-81309F94F9BE}" type="datetimeFigureOut">
              <a:rPr lang="zh-CN" altLang="en-US" sz="900"/>
              <a:pPr/>
              <a:t>2021/12/12</a:t>
            </a:fld>
            <a:endParaRPr lang="zh-CN" altLang="en-US" sz="900" dirty="0"/>
          </a:p>
        </p:txBody>
      </p:sp>
      <p:sp>
        <p:nvSpPr>
          <p:cNvPr id="14" name="灯片编号占位符 5">
            <a:extLst>
              <a:ext uri="{FF2B5EF4-FFF2-40B4-BE49-F238E27FC236}">
                <a16:creationId xmlns:a16="http://schemas.microsoft.com/office/drawing/2014/main" id="{58267191-2838-4F27-9F0C-C04497D5B87A}"/>
              </a:ext>
            </a:extLst>
          </p:cNvPr>
          <p:cNvSpPr txBox="1">
            <a:spLocks/>
          </p:cNvSpPr>
          <p:nvPr/>
        </p:nvSpPr>
        <p:spPr>
          <a:xfrm>
            <a:off x="6457950" y="4767263"/>
            <a:ext cx="2057400" cy="273844"/>
          </a:xfrm>
          <a:prstGeom prst="rect">
            <a:avLst/>
          </a:prstGeom>
        </p:spPr>
        <p:txBody>
          <a:bodyPr vert="horz" lIns="68580" tIns="34290" rIns="68580" bIns="34290" rtlCol="0" anchor="ctr"/>
          <a:lstStyle>
            <a:defPPr>
              <a:defRPr lang="zh-CN"/>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85A853-41A5-4C6F-B482-5E8DB4672868}" type="slidenum">
              <a:rPr lang="zh-CN" altLang="en-US" sz="900"/>
              <a:pPr/>
              <a:t>7</a:t>
            </a:fld>
            <a:endParaRPr lang="zh-CN" altLang="en-US" sz="900" dirty="0"/>
          </a:p>
        </p:txBody>
      </p:sp>
      <p:sp>
        <p:nvSpPr>
          <p:cNvPr id="3" name="文本框 2">
            <a:extLst>
              <a:ext uri="{FF2B5EF4-FFF2-40B4-BE49-F238E27FC236}">
                <a16:creationId xmlns:a16="http://schemas.microsoft.com/office/drawing/2014/main" id="{10369733-56D5-406C-B986-A33D15C997DB}"/>
              </a:ext>
            </a:extLst>
          </p:cNvPr>
          <p:cNvSpPr txBox="1"/>
          <p:nvPr/>
        </p:nvSpPr>
        <p:spPr>
          <a:xfrm>
            <a:off x="940478" y="1017665"/>
            <a:ext cx="7351567" cy="1024961"/>
          </a:xfrm>
          <a:prstGeom prst="rect">
            <a:avLst/>
          </a:prstGeom>
          <a:noFill/>
        </p:spPr>
        <p:txBody>
          <a:bodyPr wrap="square" rtlCol="0">
            <a:spAutoFit/>
          </a:bodyPr>
          <a:lstStyle/>
          <a:p>
            <a:pPr>
              <a:lnSpc>
                <a:spcPct val="150000"/>
              </a:lnSpc>
            </a:pPr>
            <a:r>
              <a:rPr lang="en-US" altLang="zh-CN" sz="1400" dirty="0"/>
              <a:t>       </a:t>
            </a:r>
            <a:r>
              <a:rPr lang="zh-CN" altLang="en-US" sz="1400" dirty="0"/>
              <a:t>沈阳皇姑区向工街附近一单体楼小区，周边紧邻众多二手车行。由于缺乏门禁系统，小区有限的停车位经常被车行二手车长期霸占，小区居民苦不堪言。</a:t>
            </a:r>
            <a:endParaRPr lang="en-US" altLang="zh-CN" sz="1400" dirty="0"/>
          </a:p>
          <a:p>
            <a:pPr>
              <a:lnSpc>
                <a:spcPct val="150000"/>
              </a:lnSpc>
            </a:pPr>
            <a:r>
              <a:rPr lang="zh-CN" altLang="en-US" sz="1400" dirty="0"/>
              <a:t>       为应对这一问题，小区居民发明了一种巧妙的方法</a:t>
            </a:r>
            <a:r>
              <a:rPr lang="en-US" altLang="zh-CN" sz="1400" dirty="0"/>
              <a:t>……</a:t>
            </a:r>
          </a:p>
        </p:txBody>
      </p:sp>
      <p:pic>
        <p:nvPicPr>
          <p:cNvPr id="1026" name="Picture 2" descr="沈阳一小区业主自制“最便宜的门禁系统”，太有才了">
            <a:extLst>
              <a:ext uri="{FF2B5EF4-FFF2-40B4-BE49-F238E27FC236}">
                <a16:creationId xmlns:a16="http://schemas.microsoft.com/office/drawing/2014/main" id="{67C9F1E9-F96F-40BC-AC6C-6D919400D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916" y="2111970"/>
            <a:ext cx="2669958" cy="1910689"/>
          </a:xfrm>
          <a:prstGeom prst="rect">
            <a:avLst/>
          </a:prstGeom>
          <a:noFill/>
          <a:extLst>
            <a:ext uri="{909E8E84-426E-40DD-AFC4-6F175D3DCCD1}">
              <a14:hiddenFill xmlns:a14="http://schemas.microsoft.com/office/drawing/2010/main">
                <a:solidFill>
                  <a:srgbClr val="FFFFFF"/>
                </a:solidFill>
              </a14:hiddenFill>
            </a:ext>
          </a:extLst>
        </p:spPr>
      </p:pic>
      <p:sp>
        <p:nvSpPr>
          <p:cNvPr id="24" name="文本框 23">
            <a:extLst>
              <a:ext uri="{FF2B5EF4-FFF2-40B4-BE49-F238E27FC236}">
                <a16:creationId xmlns:a16="http://schemas.microsoft.com/office/drawing/2014/main" id="{ACE40178-5F96-424B-A59A-0CCFFF5CC230}"/>
              </a:ext>
            </a:extLst>
          </p:cNvPr>
          <p:cNvSpPr txBox="1"/>
          <p:nvPr/>
        </p:nvSpPr>
        <p:spPr>
          <a:xfrm>
            <a:off x="3881761" y="2161113"/>
            <a:ext cx="4767309" cy="941733"/>
          </a:xfrm>
          <a:prstGeom prst="rect">
            <a:avLst/>
          </a:prstGeom>
          <a:noFill/>
        </p:spPr>
        <p:txBody>
          <a:bodyPr wrap="square" rtlCol="0">
            <a:spAutoFit/>
          </a:bodyPr>
          <a:lstStyle/>
          <a:p>
            <a:pPr>
              <a:lnSpc>
                <a:spcPct val="150000"/>
              </a:lnSpc>
            </a:pPr>
            <a:r>
              <a:rPr lang="zh-CN" altLang="en-US" sz="1275" dirty="0"/>
              <a:t>       </a:t>
            </a:r>
            <a:r>
              <a:rPr lang="zh-CN" altLang="en-US" sz="1275" dirty="0">
                <a:solidFill>
                  <a:srgbClr val="FF0000"/>
                </a:solidFill>
              </a:rPr>
              <a:t>小区居民每人准备一把锁，并全部链接起来，每把锁都是“门禁钥匙”。如果私家车进院，需要车主下车后拿出一钥匙，将两扇门完全打开，车辆进入后，再次下车再将大门锁上。</a:t>
            </a:r>
            <a:endParaRPr lang="en-US" altLang="zh-CN" sz="1275" dirty="0">
              <a:solidFill>
                <a:srgbClr val="FF0000"/>
              </a:solidFill>
            </a:endParaRPr>
          </a:p>
        </p:txBody>
      </p:sp>
      <p:sp>
        <p:nvSpPr>
          <p:cNvPr id="25" name="文本框 24">
            <a:extLst>
              <a:ext uri="{FF2B5EF4-FFF2-40B4-BE49-F238E27FC236}">
                <a16:creationId xmlns:a16="http://schemas.microsoft.com/office/drawing/2014/main" id="{620AB3FE-A129-4EC7-B268-535C269BE939}"/>
              </a:ext>
            </a:extLst>
          </p:cNvPr>
          <p:cNvSpPr txBox="1"/>
          <p:nvPr/>
        </p:nvSpPr>
        <p:spPr>
          <a:xfrm>
            <a:off x="3944460" y="3391734"/>
            <a:ext cx="4570890" cy="649665"/>
          </a:xfrm>
          <a:prstGeom prst="rect">
            <a:avLst/>
          </a:prstGeom>
          <a:noFill/>
        </p:spPr>
        <p:txBody>
          <a:bodyPr wrap="square">
            <a:spAutoFit/>
          </a:bodyPr>
          <a:lstStyle/>
          <a:p>
            <a:pPr>
              <a:lnSpc>
                <a:spcPct val="150000"/>
              </a:lnSpc>
            </a:pPr>
            <a:r>
              <a:rPr lang="zh-CN" altLang="en-US" sz="1275" dirty="0">
                <a:solidFill>
                  <a:srgbClr val="404040"/>
                </a:solidFill>
                <a:latin typeface="Microsoft Yahei" panose="020B0503020204020204" pitchFamily="34" charset="-122"/>
                <a:ea typeface="Microsoft Yahei" panose="020B0503020204020204" pitchFamily="34" charset="-122"/>
              </a:rPr>
              <a:t>      新闻报道后，网友称赞为“最便宜的门禁系统”，“智能停车管理系统”</a:t>
            </a:r>
            <a:endParaRPr lang="zh-CN" altLang="en-US" sz="1275" dirty="0"/>
          </a:p>
        </p:txBody>
      </p:sp>
    </p:spTree>
    <p:extLst>
      <p:ext uri="{BB962C8B-B14F-4D97-AF65-F5344CB8AC3E}">
        <p14:creationId xmlns:p14="http://schemas.microsoft.com/office/powerpoint/2010/main" val="1722310848"/>
      </p:ext>
    </p:extLst>
  </p:cSld>
  <p:clrMapOvr>
    <a:masterClrMapping/>
  </p:clrMapOvr>
  <p:transition>
    <p:wip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70</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05</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信息资源管理的产生意义</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9" name="Rectangle 2">
            <a:extLst>
              <a:ext uri="{FF2B5EF4-FFF2-40B4-BE49-F238E27FC236}">
                <a16:creationId xmlns:a16="http://schemas.microsoft.com/office/drawing/2014/main" id="{4C0AD90B-CC73-42EC-A62F-391081C0AD87}"/>
              </a:ext>
            </a:extLst>
          </p:cNvPr>
          <p:cNvSpPr txBox="1">
            <a:spLocks noChangeArrowheads="1"/>
          </p:cNvSpPr>
          <p:nvPr/>
        </p:nvSpPr>
        <p:spPr>
          <a:xfrm>
            <a:off x="494867" y="1131590"/>
            <a:ext cx="8382000" cy="2541251"/>
          </a:xfrm>
          <a:prstGeom prst="rect">
            <a:avLst/>
          </a:prstGeom>
        </p:spPr>
        <p:txBody>
          <a:bodyPr vert="horz" lIns="0" tIns="34290" rIns="0" bIns="34290" rtlCol="0">
            <a:no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gn="just">
              <a:lnSpc>
                <a:spcPct val="150000"/>
              </a:lnSpc>
            </a:pPr>
            <a:r>
              <a:rPr lang="zh-CN" altLang="en-US" sz="2000" b="1" dirty="0">
                <a:latin typeface="微软雅黑" panose="020B0503020204020204" pitchFamily="34" charset="-122"/>
                <a:ea typeface="微软雅黑" panose="020B0503020204020204" pitchFamily="34" charset="-122"/>
              </a:rPr>
              <a:t>⑴ 促进了社会的信息化</a:t>
            </a:r>
          </a:p>
          <a:p>
            <a:pPr algn="just">
              <a:lnSpc>
                <a:spcPct val="150000"/>
              </a:lnSpc>
            </a:pPr>
            <a:r>
              <a:rPr lang="zh-CN" altLang="en-US" sz="2000" b="1" dirty="0">
                <a:latin typeface="微软雅黑" panose="020B0503020204020204" pitchFamily="34" charset="-122"/>
                <a:ea typeface="微软雅黑" panose="020B0503020204020204" pitchFamily="34" charset="-122"/>
              </a:rPr>
              <a:t>⑵ 开辟了管理新天地</a:t>
            </a:r>
          </a:p>
          <a:p>
            <a:pPr algn="just">
              <a:lnSpc>
                <a:spcPct val="150000"/>
              </a:lnSpc>
            </a:pPr>
            <a:r>
              <a:rPr lang="zh-CN" altLang="en-US" sz="2000" b="1" dirty="0">
                <a:latin typeface="微软雅黑" panose="020B0503020204020204" pitchFamily="34" charset="-122"/>
                <a:ea typeface="微软雅黑" panose="020B0503020204020204" pitchFamily="34" charset="-122"/>
              </a:rPr>
              <a:t>⑶ 确立了信息资源是组织战略资源</a:t>
            </a:r>
          </a:p>
          <a:p>
            <a:pPr algn="just">
              <a:lnSpc>
                <a:spcPct val="150000"/>
              </a:lnSpc>
            </a:pPr>
            <a:r>
              <a:rPr lang="zh-CN" altLang="en-US" sz="2000" b="1" dirty="0">
                <a:latin typeface="微软雅黑" panose="020B0503020204020204" pitchFamily="34" charset="-122"/>
                <a:ea typeface="微软雅黑" panose="020B0503020204020204" pitchFamily="34" charset="-122"/>
              </a:rPr>
              <a:t>⑷ 有助于实现组织管理模式的转变</a:t>
            </a:r>
          </a:p>
          <a:p>
            <a:pPr algn="just">
              <a:buFont typeface="Monotype Sorts" pitchFamily="2" charset="2"/>
              <a:buNone/>
            </a:pPr>
            <a:r>
              <a:rPr lang="zh-CN" altLang="en-US" sz="2400" b="1" dirty="0">
                <a:latin typeface="宋体" panose="02010600030101010101" pitchFamily="2" charset="-122"/>
              </a:rPr>
              <a:t>      </a:t>
            </a:r>
          </a:p>
        </p:txBody>
      </p:sp>
    </p:spTree>
    <p:extLst>
      <p:ext uri="{BB962C8B-B14F-4D97-AF65-F5344CB8AC3E}">
        <p14:creationId xmlns:p14="http://schemas.microsoft.com/office/powerpoint/2010/main" val="26242462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211710"/>
            <a:ext cx="7756767" cy="861003"/>
          </a:xfrm>
        </p:spPr>
        <p:txBody>
          <a:bodyPr>
            <a:normAutofit/>
          </a:bodyPr>
          <a:lstStyle/>
          <a:p>
            <a:pPr>
              <a:lnSpc>
                <a:spcPct val="150000"/>
              </a:lnSpc>
            </a:pPr>
            <a:r>
              <a:rPr lang="en-US" altLang="zh-CN" sz="2800" b="1" dirty="0">
                <a:latin typeface="Times New Roman" panose="02020603050405020304" pitchFamily="18" charset="0"/>
                <a:ea typeface="华文中宋" panose="02010600040101010101" pitchFamily="2" charset="-122"/>
                <a:cs typeface="Times New Roman" panose="02020603050405020304" pitchFamily="18" charset="0"/>
              </a:rPr>
              <a:t>1.4 </a:t>
            </a:r>
            <a:r>
              <a:rPr lang="zh-CN" altLang="en-US" sz="2800" b="1" dirty="0">
                <a:latin typeface="Times New Roman" panose="02020603050405020304" pitchFamily="18" charset="0"/>
                <a:ea typeface="华文中宋" panose="02010600040101010101" pitchFamily="2" charset="-122"/>
                <a:cs typeface="Times New Roman" panose="02020603050405020304" pitchFamily="18" charset="0"/>
              </a:rPr>
              <a:t>大数据与信息资源管理</a:t>
            </a:r>
          </a:p>
        </p:txBody>
      </p:sp>
      <p:pic>
        <p:nvPicPr>
          <p:cNvPr id="3"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Tree>
    <p:extLst>
      <p:ext uri="{BB962C8B-B14F-4D97-AF65-F5344CB8AC3E}">
        <p14:creationId xmlns:p14="http://schemas.microsoft.com/office/powerpoint/2010/main" val="42108659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72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149303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大数据时代</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43" name="内容占位符 2"/>
          <p:cNvSpPr txBox="1">
            <a:spLocks/>
          </p:cNvSpPr>
          <p:nvPr/>
        </p:nvSpPr>
        <p:spPr>
          <a:xfrm>
            <a:off x="511352" y="1035323"/>
            <a:ext cx="3789362" cy="3263900"/>
          </a:xfrm>
          <a:prstGeom prst="rect">
            <a:avLst/>
          </a:prstGeom>
        </p:spPr>
        <p:txBody>
          <a:bodyPr>
            <a:normAutofit fontScale="92500" lnSpcReduction="10000"/>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defRPr/>
            </a:pPr>
            <a:endParaRPr lang="en-US" altLang="zh-CN" b="1"/>
          </a:p>
          <a:p>
            <a:pPr marL="0" indent="0">
              <a:buFont typeface="Wingdings" panose="05000000000000000000" pitchFamily="2" charset="2"/>
              <a:buNone/>
              <a:defRPr/>
            </a:pPr>
            <a:r>
              <a:rPr lang="en-US" altLang="zh-CN" b="1"/>
              <a:t>       </a:t>
            </a:r>
            <a:r>
              <a:rPr lang="zh-CN" altLang="en-US" sz="1800" b="1"/>
              <a:t>当前，以互联网、</a:t>
            </a:r>
            <a:r>
              <a:rPr lang="zh-CN" altLang="en-US" sz="1800" b="1">
                <a:solidFill>
                  <a:srgbClr val="FF0000"/>
                </a:solidFill>
              </a:rPr>
              <a:t>大数据</a:t>
            </a:r>
            <a:r>
              <a:rPr lang="zh-CN" altLang="en-US" sz="1800" b="1"/>
              <a:t>、人工智能为代表的新一代信息技术日新月异，给各国经济社会发展、国家管理、社会治理、人民生活带来重大而深远的影响。</a:t>
            </a:r>
            <a:endParaRPr lang="en-US" altLang="zh-CN" sz="1800" b="1"/>
          </a:p>
          <a:p>
            <a:pPr marL="0" indent="0">
              <a:buFont typeface="Wingdings" panose="05000000000000000000" pitchFamily="2" charset="2"/>
              <a:buNone/>
              <a:defRPr/>
            </a:pPr>
            <a:r>
              <a:rPr lang="zh-CN" altLang="en-US" sz="1800" b="1"/>
              <a:t>       围绕建设网络强国、数字中国、智慧社会，全面实施</a:t>
            </a:r>
            <a:r>
              <a:rPr lang="zh-CN" altLang="en-US" sz="1800" b="1">
                <a:solidFill>
                  <a:srgbClr val="FF0000"/>
                </a:solidFill>
              </a:rPr>
              <a:t>国家大数据战略</a:t>
            </a:r>
            <a:r>
              <a:rPr lang="zh-CN" altLang="en-US" sz="1800" b="1"/>
              <a:t>，助力中国经济从高速增长转向高质量发展。</a:t>
            </a:r>
            <a:endParaRPr lang="en-US" altLang="zh-CN" sz="1800" b="1"/>
          </a:p>
          <a:p>
            <a:pPr marL="0" indent="0">
              <a:buFont typeface="Wingdings" panose="05000000000000000000" pitchFamily="2" charset="2"/>
              <a:buNone/>
              <a:defRPr/>
            </a:pPr>
            <a:endParaRPr lang="en-US" altLang="zh-CN" sz="1600" b="1"/>
          </a:p>
          <a:p>
            <a:pPr marL="0" indent="0" algn="r">
              <a:buFont typeface="Wingdings" panose="05000000000000000000" pitchFamily="2" charset="2"/>
              <a:buNone/>
              <a:defRPr/>
            </a:pPr>
            <a:r>
              <a:rPr lang="en-US" altLang="zh-CN" sz="1600">
                <a:latin typeface="楷体" panose="02010609060101010101" pitchFamily="49" charset="-122"/>
                <a:ea typeface="楷体" panose="02010609060101010101" pitchFamily="49" charset="-122"/>
              </a:rPr>
              <a:t>——2018.5.26</a:t>
            </a:r>
            <a:r>
              <a:rPr lang="zh-CN" altLang="en-US" sz="1600">
                <a:latin typeface="楷体" panose="02010609060101010101" pitchFamily="49" charset="-122"/>
                <a:ea typeface="楷体" panose="02010609060101010101" pitchFamily="49" charset="-122"/>
              </a:rPr>
              <a:t>，习近平向</a:t>
            </a:r>
            <a:r>
              <a:rPr lang="en-US" altLang="zh-CN" sz="1600">
                <a:latin typeface="楷体" panose="02010609060101010101" pitchFamily="49" charset="-122"/>
                <a:ea typeface="楷体" panose="02010609060101010101" pitchFamily="49" charset="-122"/>
              </a:rPr>
              <a:t>2018</a:t>
            </a:r>
            <a:r>
              <a:rPr lang="zh-CN" altLang="en-US" sz="1600">
                <a:latin typeface="楷体" panose="02010609060101010101" pitchFamily="49" charset="-122"/>
                <a:ea typeface="楷体" panose="02010609060101010101" pitchFamily="49" charset="-122"/>
              </a:rPr>
              <a:t>中国国际大数据产业博览会致贺信</a:t>
            </a:r>
            <a:endParaRPr lang="zh-CN" altLang="en-US" sz="1600" dirty="0">
              <a:latin typeface="楷体" panose="02010609060101010101" pitchFamily="49" charset="-122"/>
              <a:ea typeface="楷体" panose="02010609060101010101" pitchFamily="49" charset="-122"/>
            </a:endParaRPr>
          </a:p>
        </p:txBody>
      </p:sp>
      <p:pic>
        <p:nvPicPr>
          <p:cNvPr id="45" name="Picture 2"/>
          <p:cNvPicPr>
            <a:picLocks noChangeAspect="1" noChangeArrowheads="1"/>
          </p:cNvPicPr>
          <p:nvPr/>
        </p:nvPicPr>
        <p:blipFill>
          <a:blip r:embed="rId4">
            <a:extLst>
              <a:ext uri="{28A0092B-C50C-407E-A947-70E740481C1C}">
                <a14:useLocalDpi xmlns:a14="http://schemas.microsoft.com/office/drawing/2010/main" val="0"/>
              </a:ext>
            </a:extLst>
          </a:blip>
          <a:srcRect l="7005" t="3188" r="12811" b="10875"/>
          <a:stretch>
            <a:fillRect/>
          </a:stretch>
        </p:blipFill>
        <p:spPr bwMode="auto">
          <a:xfrm>
            <a:off x="4400729" y="1203598"/>
            <a:ext cx="4300537" cy="2925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707175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73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sp>
        <p:nvSpPr>
          <p:cNvPr id="13" name="矩形 12"/>
          <p:cNvSpPr/>
          <p:nvPr/>
        </p:nvSpPr>
        <p:spPr>
          <a:xfrm>
            <a:off x="1055068" y="283410"/>
            <a:ext cx="149303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大数据特征</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grpSp>
        <p:nvGrpSpPr>
          <p:cNvPr id="7" name="组合 13"/>
          <p:cNvGrpSpPr>
            <a:grpSpLocks/>
          </p:cNvGrpSpPr>
          <p:nvPr/>
        </p:nvGrpSpPr>
        <p:grpSpPr bwMode="auto">
          <a:xfrm>
            <a:off x="1745341" y="1719334"/>
            <a:ext cx="6107906" cy="2925365"/>
            <a:chOff x="849244" y="2636912"/>
            <a:chExt cx="8143932" cy="3900396"/>
          </a:xfrm>
        </p:grpSpPr>
        <p:sp>
          <p:nvSpPr>
            <p:cNvPr id="8" name="矩形 7"/>
            <p:cNvSpPr/>
            <p:nvPr/>
          </p:nvSpPr>
          <p:spPr>
            <a:xfrm>
              <a:off x="849244" y="2636912"/>
              <a:ext cx="2500330" cy="900000"/>
            </a:xfrm>
            <a:prstGeom prst="rect">
              <a:avLst/>
            </a:prstGeom>
            <a:solidFill>
              <a:srgbClr val="4F81BD"/>
            </a:solidFill>
            <a:ln w="25400" cap="flat" cmpd="sng" algn="ctr">
              <a:solidFill>
                <a:srgbClr val="4F81BD">
                  <a:shade val="50000"/>
                </a:srgbClr>
              </a:solidFill>
              <a:prstDash val="solid"/>
            </a:ln>
            <a:effectLst>
              <a:softEdge rad="127000"/>
            </a:effectLst>
          </p:spPr>
          <p:txBody>
            <a:bodyPr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1350" dirty="0">
                  <a:solidFill>
                    <a:sysClr val="window" lastClr="FFFFFF"/>
                  </a:solidFill>
                  <a:latin typeface="Arial" panose="020B0604020202020204" pitchFamily="34" charset="0"/>
                  <a:ea typeface="华文中宋" panose="02010600040101010101" pitchFamily="2" charset="-122"/>
                  <a:cs typeface="Arial" panose="020B0604020202020204" pitchFamily="34" charset="0"/>
                </a:rPr>
                <a:t>Volume</a:t>
              </a:r>
              <a:endParaRPr lang="zh-CN" altLang="en-US" sz="1350" dirty="0">
                <a:solidFill>
                  <a:sysClr val="window" lastClr="FFFFFF"/>
                </a:solidFill>
                <a:latin typeface="Arial" panose="020B0604020202020204" pitchFamily="34" charset="0"/>
                <a:ea typeface="华文中宋" panose="02010600040101010101" pitchFamily="2" charset="-122"/>
                <a:cs typeface="Arial" panose="020B0604020202020204" pitchFamily="34" charset="0"/>
              </a:endParaRPr>
            </a:p>
          </p:txBody>
        </p:sp>
        <p:sp>
          <p:nvSpPr>
            <p:cNvPr id="9" name="矩形 8"/>
            <p:cNvSpPr/>
            <p:nvPr/>
          </p:nvSpPr>
          <p:spPr>
            <a:xfrm>
              <a:off x="849244" y="3637044"/>
              <a:ext cx="2500330" cy="900000"/>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softEdge rad="127000"/>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lgn="ctr">
                <a:defRPr/>
              </a:pPr>
              <a:r>
                <a:rPr 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rPr>
                <a:t>Variety</a:t>
              </a: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10" name="矩形 9"/>
            <p:cNvSpPr/>
            <p:nvPr/>
          </p:nvSpPr>
          <p:spPr>
            <a:xfrm>
              <a:off x="849244" y="4637176"/>
              <a:ext cx="2500330" cy="900000"/>
            </a:xfrm>
            <a:prstGeom prst="rect">
              <a:avLst/>
            </a:prstGeom>
            <a:gradFill rotWithShape="1">
              <a:gsLst>
                <a:gs pos="0">
                  <a:srgbClr val="C0504D">
                    <a:shade val="51000"/>
                    <a:satMod val="130000"/>
                  </a:srgbClr>
                </a:gs>
                <a:gs pos="80000">
                  <a:srgbClr val="C0504D">
                    <a:shade val="93000"/>
                    <a:satMod val="130000"/>
                  </a:srgbClr>
                </a:gs>
                <a:gs pos="100000">
                  <a:srgbClr val="C0504D">
                    <a:shade val="94000"/>
                    <a:satMod val="135000"/>
                  </a:srgbClr>
                </a:gs>
              </a:gsLst>
              <a:lin ang="16200000" scaled="0"/>
            </a:gradFill>
            <a:ln w="9525" cap="flat" cmpd="sng" algn="ctr">
              <a:solidFill>
                <a:srgbClr val="C0504D">
                  <a:shade val="95000"/>
                  <a:satMod val="105000"/>
                </a:srgbClr>
              </a:solidFill>
              <a:prstDash val="solid"/>
            </a:ln>
            <a:effectLst>
              <a:outerShdw blurRad="40000" dist="23000" dir="5400000" rotWithShape="0">
                <a:srgbClr val="000000">
                  <a:alpha val="35000"/>
                </a:srgbClr>
              </a:outerShdw>
              <a:softEdge rad="127000"/>
            </a:effectLst>
          </p:spPr>
          <p:txBody>
            <a:bodyPr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1350" dirty="0">
                  <a:solidFill>
                    <a:sysClr val="window" lastClr="FFFFFF"/>
                  </a:solidFill>
                  <a:latin typeface="Arial" panose="020B0604020202020204" pitchFamily="34" charset="0"/>
                  <a:ea typeface="华文中宋" panose="02010600040101010101" pitchFamily="2" charset="-122"/>
                  <a:cs typeface="Arial" panose="020B0604020202020204" pitchFamily="34" charset="0"/>
                </a:rPr>
                <a:t>Value</a:t>
              </a:r>
              <a:endParaRPr lang="zh-CN" altLang="en-US" sz="1350" dirty="0">
                <a:solidFill>
                  <a:sysClr val="window" lastClr="FFFFFF"/>
                </a:solidFill>
                <a:latin typeface="Arial" panose="020B0604020202020204" pitchFamily="34" charset="0"/>
                <a:ea typeface="华文中宋" panose="02010600040101010101" pitchFamily="2" charset="-122"/>
                <a:cs typeface="Arial" panose="020B0604020202020204" pitchFamily="34" charset="0"/>
              </a:endParaRPr>
            </a:p>
          </p:txBody>
        </p:sp>
        <p:sp>
          <p:nvSpPr>
            <p:cNvPr id="15" name="矩形 14"/>
            <p:cNvSpPr/>
            <p:nvPr/>
          </p:nvSpPr>
          <p:spPr>
            <a:xfrm>
              <a:off x="849244" y="5637308"/>
              <a:ext cx="2500330" cy="900000"/>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softEdge rad="127000"/>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lgn="ctr">
                <a:defRPr/>
              </a:pPr>
              <a:r>
                <a:rPr 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rPr>
                <a:t>Velocity</a:t>
              </a: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16" name="矩形 15"/>
            <p:cNvSpPr/>
            <p:nvPr/>
          </p:nvSpPr>
          <p:spPr>
            <a:xfrm>
              <a:off x="3563888" y="2636912"/>
              <a:ext cx="5429288" cy="9000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glow rad="228600">
                <a:srgbClr val="8064A2">
                  <a:satMod val="175000"/>
                  <a:alpha val="40000"/>
                </a:srgbClr>
              </a:glow>
              <a:outerShdw blurRad="40000" dist="20000" dir="5400000" rotWithShape="0">
                <a:srgbClr val="000000">
                  <a:alpha val="38000"/>
                </a:srgbClr>
              </a:outerShdw>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defRPr/>
              </a:pPr>
              <a:r>
                <a:rPr lang="zh-CN" altLang="en-US" sz="1500" dirty="0">
                  <a:solidFill>
                    <a:srgbClr val="FF0000"/>
                  </a:solidFill>
                  <a:latin typeface="Arial" panose="020B0604020202020204" pitchFamily="34" charset="0"/>
                  <a:ea typeface="华文中宋" panose="02010600040101010101" pitchFamily="2" charset="-122"/>
                  <a:cs typeface="Arial" panose="020B0604020202020204" pitchFamily="34" charset="0"/>
                </a:rPr>
                <a:t>超规模，细粒度</a:t>
              </a:r>
              <a:r>
                <a:rPr lang="en-US" altLang="zh-CN" sz="1500" dirty="0">
                  <a:solidFill>
                    <a:srgbClr val="FF0000"/>
                  </a:solidFill>
                  <a:latin typeface="Arial" panose="020B0604020202020204" pitchFamily="34" charset="0"/>
                  <a:ea typeface="华文中宋" panose="02010600040101010101" pitchFamily="2" charset="-122"/>
                  <a:cs typeface="Arial" panose="020B0604020202020204" pitchFamily="34" charset="0"/>
                </a:rPr>
                <a:t>…</a:t>
              </a:r>
              <a:endParaRPr lang="zh-CN" altLang="en-US" sz="150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17" name="矩形 16"/>
            <p:cNvSpPr/>
            <p:nvPr/>
          </p:nvSpPr>
          <p:spPr>
            <a:xfrm>
              <a:off x="3563888" y="3637044"/>
              <a:ext cx="5429288" cy="9000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glow rad="228600">
                <a:srgbClr val="8064A2">
                  <a:satMod val="175000"/>
                  <a:alpha val="40000"/>
                </a:srgbClr>
              </a:glow>
              <a:outerShdw blurRad="40000" dist="20000" dir="5400000" rotWithShape="0">
                <a:srgbClr val="000000">
                  <a:alpha val="38000"/>
                </a:srgbClr>
              </a:outerShdw>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defRPr/>
              </a:pPr>
              <a:endParaRPr lang="en-US" altLang="zh-CN"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r>
                <a:rPr lang="zh-CN" altLang="en-US" sz="1500" dirty="0">
                  <a:solidFill>
                    <a:srgbClr val="FF0000"/>
                  </a:solidFill>
                  <a:latin typeface="Arial" panose="020B0604020202020204" pitchFamily="34" charset="0"/>
                  <a:ea typeface="华文中宋" panose="02010600040101010101" pitchFamily="2" charset="-122"/>
                  <a:cs typeface="Arial" panose="020B0604020202020204" pitchFamily="34" charset="0"/>
                </a:rPr>
                <a:t>富媒体，多源异构</a:t>
              </a:r>
              <a:r>
                <a:rPr lang="en-US" altLang="zh-CN" sz="1500" dirty="0">
                  <a:solidFill>
                    <a:srgbClr val="FF0000"/>
                  </a:solidFill>
                  <a:latin typeface="Arial" panose="020B0604020202020204" pitchFamily="34" charset="0"/>
                  <a:ea typeface="华文中宋" panose="02010600040101010101" pitchFamily="2" charset="-122"/>
                  <a:cs typeface="Arial" panose="020B0604020202020204" pitchFamily="34" charset="0"/>
                </a:rPr>
                <a:t>…</a:t>
              </a:r>
              <a:endParaRPr lang="en-US" altLang="zh-CN" sz="150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18" name="矩形 17"/>
            <p:cNvSpPr/>
            <p:nvPr/>
          </p:nvSpPr>
          <p:spPr>
            <a:xfrm>
              <a:off x="3563888" y="4637176"/>
              <a:ext cx="5429288" cy="9000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glow rad="228600">
                <a:srgbClr val="8064A2">
                  <a:satMod val="175000"/>
                  <a:alpha val="40000"/>
                </a:srgbClr>
              </a:glow>
              <a:outerShdw blurRad="40000" dist="20000" dir="5400000" rotWithShape="0">
                <a:srgbClr val="000000">
                  <a:alpha val="38000"/>
                </a:srgbClr>
              </a:outerShdw>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defRPr/>
              </a:pPr>
              <a:endParaRPr lang="en-US" altLang="zh-CN"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r>
                <a:rPr lang="zh-CN" altLang="en-US" sz="1500" dirty="0">
                  <a:solidFill>
                    <a:srgbClr val="FF0000"/>
                  </a:solidFill>
                  <a:latin typeface="Arial" panose="020B0604020202020204" pitchFamily="34" charset="0"/>
                  <a:ea typeface="华文中宋" panose="02010600040101010101" pitchFamily="2" charset="-122"/>
                  <a:cs typeface="Arial" panose="020B0604020202020204" pitchFamily="34" charset="0"/>
                </a:rPr>
                <a:t>低价值密度，深度挖掘</a:t>
              </a:r>
              <a:r>
                <a:rPr lang="en-US" altLang="zh-CN" sz="1500" dirty="0">
                  <a:solidFill>
                    <a:srgbClr val="FF0000"/>
                  </a:solidFill>
                  <a:latin typeface="Arial" panose="020B0604020202020204" pitchFamily="34" charset="0"/>
                  <a:ea typeface="华文中宋" panose="02010600040101010101" pitchFamily="2" charset="-122"/>
                  <a:cs typeface="Arial" panose="020B0604020202020204" pitchFamily="34" charset="0"/>
                </a:rPr>
                <a:t>…</a:t>
              </a:r>
              <a:endParaRPr lang="en-US" altLang="zh-CN" sz="150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19" name="矩形 18"/>
            <p:cNvSpPr/>
            <p:nvPr/>
          </p:nvSpPr>
          <p:spPr>
            <a:xfrm>
              <a:off x="3563888" y="5637308"/>
              <a:ext cx="5429288" cy="9000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glow rad="228600">
                <a:srgbClr val="8064A2">
                  <a:satMod val="175000"/>
                  <a:alpha val="40000"/>
                </a:srgbClr>
              </a:glow>
              <a:outerShdw blurRad="40000" dist="20000" dir="5400000" rotWithShape="0">
                <a:srgbClr val="000000">
                  <a:alpha val="38000"/>
                </a:srgbClr>
              </a:outerShdw>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defRPr/>
              </a:pPr>
              <a:endParaRPr lang="en-US" altLang="zh-CN"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r>
                <a:rPr lang="zh-CN" altLang="en-US" sz="1500" dirty="0">
                  <a:solidFill>
                    <a:srgbClr val="FF0000"/>
                  </a:solidFill>
                  <a:latin typeface="Arial" panose="020B0604020202020204" pitchFamily="34" charset="0"/>
                  <a:ea typeface="华文中宋" panose="02010600040101010101" pitchFamily="2" charset="-122"/>
                  <a:cs typeface="Arial" panose="020B0604020202020204" pitchFamily="34" charset="0"/>
                </a:rPr>
                <a:t>信息流，连续</a:t>
              </a:r>
              <a:r>
                <a:rPr lang="en-US" altLang="zh-CN" sz="1500" dirty="0">
                  <a:solidFill>
                    <a:srgbClr val="FF0000"/>
                  </a:solidFill>
                  <a:latin typeface="Arial" panose="020B0604020202020204" pitchFamily="34" charset="0"/>
                  <a:ea typeface="华文中宋" panose="02010600040101010101" pitchFamily="2" charset="-122"/>
                  <a:cs typeface="Arial" panose="020B0604020202020204" pitchFamily="34" charset="0"/>
                </a:rPr>
                <a:t>…</a:t>
              </a:r>
              <a:endParaRPr lang="en-US" altLang="zh-CN" sz="150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grpSp>
      <p:pic>
        <p:nvPicPr>
          <p:cNvPr id="20" name="Picture 9" descr="http://upload.newhua.com/2012/1015/1350266541444.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8968" y="1162890"/>
            <a:ext cx="1088847" cy="7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标题 4"/>
          <p:cNvSpPr txBox="1">
            <a:spLocks/>
          </p:cNvSpPr>
          <p:nvPr/>
        </p:nvSpPr>
        <p:spPr>
          <a:xfrm>
            <a:off x="2141936" y="1070372"/>
            <a:ext cx="5844778" cy="857251"/>
          </a:xfrm>
          <a:prstGeom prst="rect">
            <a:avLst/>
          </a:prstGeom>
        </p:spPr>
        <p:txBody>
          <a:bodyPr/>
          <a:lst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a:lstStyle>
          <a:p>
            <a:r>
              <a:rPr lang="en-US" altLang="zh-CN" sz="2700" b="1">
                <a:solidFill>
                  <a:schemeClr val="accent3"/>
                </a:solidFill>
                <a:latin typeface="华文中宋" panose="02010600040101010101" pitchFamily="2" charset="-122"/>
                <a:ea typeface="华文中宋" panose="02010600040101010101" pitchFamily="2" charset="-122"/>
              </a:rPr>
              <a:t>             </a:t>
            </a:r>
            <a:r>
              <a:rPr lang="zh-CN" altLang="en-US" sz="2700" b="1">
                <a:solidFill>
                  <a:schemeClr val="accent3"/>
                </a:solidFill>
                <a:latin typeface="华文中宋" panose="02010600040101010101" pitchFamily="2" charset="-122"/>
                <a:ea typeface="华文中宋" panose="02010600040101010101" pitchFamily="2" charset="-122"/>
              </a:rPr>
              <a:t>大数据特征（</a:t>
            </a:r>
            <a:r>
              <a:rPr lang="en-US" altLang="zh-CN" sz="2700" b="1">
                <a:solidFill>
                  <a:schemeClr val="accent3"/>
                </a:solidFill>
                <a:latin typeface="华文中宋" panose="02010600040101010101" pitchFamily="2" charset="-122"/>
                <a:ea typeface="华文中宋" panose="02010600040101010101" pitchFamily="2" charset="-122"/>
              </a:rPr>
              <a:t>4v</a:t>
            </a:r>
            <a:r>
              <a:rPr lang="zh-CN" altLang="en-US" sz="2700" b="1">
                <a:solidFill>
                  <a:schemeClr val="accent3"/>
                </a:solidFill>
                <a:latin typeface="华文中宋" panose="02010600040101010101" pitchFamily="2" charset="-122"/>
                <a:ea typeface="华文中宋" panose="02010600040101010101" pitchFamily="2" charset="-122"/>
              </a:rPr>
              <a:t>）</a:t>
            </a:r>
            <a:endParaRPr lang="zh-CN" altLang="en-US" sz="2700" b="1" dirty="0">
              <a:solidFill>
                <a:schemeClr val="accent3"/>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2609063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74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95122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823206" y="893192"/>
            <a:ext cx="4572000" cy="3077253"/>
          </a:xfrm>
          <a:prstGeom prst="rect">
            <a:avLst/>
          </a:prstGeom>
        </p:spPr>
        <p:txBody>
          <a:bodyPr>
            <a:spAutoFit/>
          </a:bodyPr>
          <a:lstStyle/>
          <a:p>
            <a:pPr marL="285750" indent="-285750">
              <a:lnSpc>
                <a:spcPct val="200000"/>
              </a:lnSpc>
              <a:buFont typeface="Wingdings" panose="05000000000000000000" pitchFamily="2" charset="2"/>
              <a:buChar char="u"/>
            </a:pPr>
            <a:r>
              <a:rPr lang="zh-CN" altLang="en-US" sz="2000" dirty="0">
                <a:latin typeface="微软雅黑" pitchFamily="34" charset="-122"/>
                <a:ea typeface="微软雅黑" pitchFamily="34" charset="-122"/>
              </a:rPr>
              <a:t>互联网</a:t>
            </a:r>
            <a:r>
              <a:rPr lang="en-US" altLang="zh-CN" sz="2000" dirty="0">
                <a:latin typeface="微软雅黑" pitchFamily="34" charset="-122"/>
                <a:ea typeface="微软雅黑" pitchFamily="34" charset="-122"/>
              </a:rPr>
              <a:t>+</a:t>
            </a:r>
          </a:p>
          <a:p>
            <a:pPr marL="285750" indent="-285750">
              <a:lnSpc>
                <a:spcPct val="200000"/>
              </a:lnSpc>
              <a:buFont typeface="Wingdings" panose="05000000000000000000" pitchFamily="2" charset="2"/>
              <a:buChar char="u"/>
            </a:pPr>
            <a:r>
              <a:rPr lang="zh-CN" altLang="en-US" sz="2000" dirty="0">
                <a:latin typeface="微软雅黑" pitchFamily="34" charset="-122"/>
                <a:ea typeface="微软雅黑" pitchFamily="34" charset="-122"/>
              </a:rPr>
              <a:t>人工智能</a:t>
            </a:r>
            <a:endParaRPr lang="en-US" altLang="zh-CN" sz="2000" dirty="0">
              <a:latin typeface="微软雅黑" pitchFamily="34" charset="-122"/>
              <a:ea typeface="微软雅黑" pitchFamily="34" charset="-122"/>
            </a:endParaRPr>
          </a:p>
          <a:p>
            <a:pPr marL="285750" indent="-285750">
              <a:lnSpc>
                <a:spcPct val="200000"/>
              </a:lnSpc>
              <a:buFont typeface="Wingdings" panose="05000000000000000000" pitchFamily="2" charset="2"/>
              <a:buChar char="u"/>
            </a:pPr>
            <a:r>
              <a:rPr lang="zh-CN" altLang="en-US" sz="2000" dirty="0">
                <a:latin typeface="微软雅黑" pitchFamily="34" charset="-122"/>
                <a:ea typeface="微软雅黑" pitchFamily="34" charset="-122"/>
              </a:rPr>
              <a:t>数据资产</a:t>
            </a:r>
            <a:endParaRPr lang="en-US" altLang="zh-CN" sz="2000" dirty="0">
              <a:latin typeface="微软雅黑" pitchFamily="34" charset="-122"/>
              <a:ea typeface="微软雅黑" pitchFamily="34" charset="-122"/>
            </a:endParaRPr>
          </a:p>
          <a:p>
            <a:pPr marL="285750" indent="-285750">
              <a:lnSpc>
                <a:spcPct val="200000"/>
              </a:lnSpc>
              <a:buFont typeface="Wingdings" panose="05000000000000000000" pitchFamily="2" charset="2"/>
              <a:buChar char="u"/>
            </a:pPr>
            <a:r>
              <a:rPr lang="zh-CN" altLang="en-US" sz="2000" dirty="0">
                <a:latin typeface="微软雅黑" pitchFamily="34" charset="-122"/>
                <a:ea typeface="微软雅黑" pitchFamily="34" charset="-122"/>
              </a:rPr>
              <a:t>信息管理与服务</a:t>
            </a:r>
            <a:endParaRPr lang="en-US" altLang="zh-CN" sz="2000" dirty="0">
              <a:latin typeface="微软雅黑" pitchFamily="34" charset="-122"/>
              <a:ea typeface="微软雅黑" pitchFamily="34" charset="-122"/>
            </a:endParaRPr>
          </a:p>
          <a:p>
            <a:pPr marL="285750" indent="-285750">
              <a:lnSpc>
                <a:spcPct val="200000"/>
              </a:lnSpc>
              <a:buFont typeface="Wingdings" panose="05000000000000000000" pitchFamily="2" charset="2"/>
              <a:buChar char="u"/>
            </a:pPr>
            <a:r>
              <a:rPr lang="zh-CN" altLang="en-US" sz="2000" dirty="0">
                <a:latin typeface="微软雅黑" pitchFamily="34" charset="-122"/>
                <a:ea typeface="微软雅黑" pitchFamily="34" charset="-122"/>
              </a:rPr>
              <a:t>大数据与社会治理</a:t>
            </a:r>
          </a:p>
        </p:txBody>
      </p:sp>
    </p:spTree>
    <p:extLst>
      <p:ext uri="{BB962C8B-B14F-4D97-AF65-F5344CB8AC3E}">
        <p14:creationId xmlns:p14="http://schemas.microsoft.com/office/powerpoint/2010/main" val="42609063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75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79655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“互联网</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”新模式</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8" name="Content Placeholder 2">
            <a:extLst>
              <a:ext uri="{FF2B5EF4-FFF2-40B4-BE49-F238E27FC236}">
                <a16:creationId xmlns:a16="http://schemas.microsoft.com/office/drawing/2014/main" id="{6BEB2150-9AD1-41A5-A687-B57D7574E8F8}"/>
              </a:ext>
            </a:extLst>
          </p:cNvPr>
          <p:cNvSpPr txBox="1">
            <a:spLocks/>
          </p:cNvSpPr>
          <p:nvPr/>
        </p:nvSpPr>
        <p:spPr>
          <a:xfrm>
            <a:off x="463582" y="987574"/>
            <a:ext cx="8532440" cy="358509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spcBef>
                <a:spcPts val="450"/>
              </a:spcBef>
              <a:spcAft>
                <a:spcPts val="450"/>
              </a:spcAft>
            </a:pPr>
            <a:r>
              <a:rPr lang="zh-CN" altLang="en-US" sz="2000" dirty="0">
                <a:latin typeface="微软雅黑" panose="020B0503020204020204" pitchFamily="34" charset="-122"/>
                <a:ea typeface="微软雅黑" panose="020B0503020204020204" pitchFamily="34" charset="-122"/>
                <a:cs typeface="Kaiti SC"/>
              </a:rPr>
              <a:t>创新本质是：</a:t>
            </a:r>
            <a:r>
              <a:rPr lang="zh-CN" altLang="en-US" sz="2000" u="sng" dirty="0">
                <a:latin typeface="微软雅黑" panose="020B0503020204020204" pitchFamily="34" charset="-122"/>
                <a:ea typeface="微软雅黑" panose="020B0503020204020204" pitchFamily="34" charset="-122"/>
                <a:cs typeface="Kaiti SC"/>
              </a:rPr>
              <a:t>连接</a:t>
            </a:r>
            <a:r>
              <a:rPr lang="zh-CN" altLang="en-US" sz="2000" dirty="0">
                <a:latin typeface="微软雅黑" panose="020B0503020204020204" pitchFamily="34" charset="-122"/>
                <a:ea typeface="微软雅黑" panose="020B0503020204020204" pitchFamily="34" charset="-122"/>
                <a:cs typeface="Kaiti SC"/>
              </a:rPr>
              <a:t>。不同的概念、不同的功能之间的连接，它是创新的本质。</a:t>
            </a:r>
            <a:endParaRPr lang="en-US" altLang="zh-CN" sz="2000" dirty="0">
              <a:latin typeface="微软雅黑" panose="020B0503020204020204" pitchFamily="34" charset="-122"/>
              <a:ea typeface="微软雅黑" panose="020B0503020204020204" pitchFamily="34" charset="-122"/>
              <a:cs typeface="Kaiti SC"/>
            </a:endParaRPr>
          </a:p>
          <a:p>
            <a:pPr>
              <a:lnSpc>
                <a:spcPct val="150000"/>
              </a:lnSpc>
              <a:spcBef>
                <a:spcPts val="450"/>
              </a:spcBef>
              <a:spcAft>
                <a:spcPts val="450"/>
              </a:spcAft>
            </a:pPr>
            <a:r>
              <a:rPr lang="zh-CN" altLang="en-US" sz="2000" dirty="0">
                <a:latin typeface="微软雅黑" panose="020B0503020204020204" pitchFamily="34" charset="-122"/>
                <a:ea typeface="微软雅黑" panose="020B0503020204020204" pitchFamily="34" charset="-122"/>
                <a:cs typeface="Kaiti SC"/>
              </a:rPr>
              <a:t>“互联网</a:t>
            </a:r>
            <a:r>
              <a:rPr lang="en-US" altLang="zh-CN" sz="2000" dirty="0">
                <a:latin typeface="微软雅黑" panose="020B0503020204020204" pitchFamily="34" charset="-122"/>
                <a:ea typeface="微软雅黑" panose="020B0503020204020204" pitchFamily="34" charset="-122"/>
                <a:cs typeface="Kaiti SC"/>
              </a:rPr>
              <a:t>+</a:t>
            </a:r>
            <a:r>
              <a:rPr lang="zh-CN" altLang="en-US" sz="2000" dirty="0">
                <a:latin typeface="微软雅黑" panose="020B0503020204020204" pitchFamily="34" charset="-122"/>
                <a:ea typeface="微软雅黑" panose="020B0503020204020204" pitchFamily="34" charset="-122"/>
                <a:cs typeface="Kaiti SC"/>
              </a:rPr>
              <a:t>”：互联网与各个领域的连接。</a:t>
            </a:r>
            <a:endParaRPr lang="en-US" altLang="zh-CN" sz="2000" dirty="0">
              <a:latin typeface="微软雅黑" panose="020B0503020204020204" pitchFamily="34" charset="-122"/>
              <a:ea typeface="微软雅黑" panose="020B0503020204020204" pitchFamily="34" charset="-122"/>
              <a:cs typeface="Kaiti SC"/>
            </a:endParaRPr>
          </a:p>
          <a:p>
            <a:pPr lvl="1">
              <a:lnSpc>
                <a:spcPct val="150000"/>
              </a:lnSpc>
              <a:spcBef>
                <a:spcPts val="450"/>
              </a:spcBef>
              <a:spcAft>
                <a:spcPts val="450"/>
              </a:spcAft>
            </a:pPr>
            <a:r>
              <a:rPr lang="zh-CN" altLang="en-US" sz="2000" dirty="0">
                <a:latin typeface="微软雅黑" panose="020B0503020204020204" pitchFamily="34" charset="-122"/>
                <a:ea typeface="微软雅黑" panose="020B0503020204020204" pitchFamily="34" charset="-122"/>
              </a:rPr>
              <a:t>互联网</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出租车领域，滴滴打车</a:t>
            </a:r>
            <a:endParaRPr lang="en-US" altLang="zh-CN" sz="2000" dirty="0">
              <a:latin typeface="微软雅黑" panose="020B0503020204020204" pitchFamily="34" charset="-122"/>
              <a:ea typeface="微软雅黑" panose="020B0503020204020204" pitchFamily="34" charset="-122"/>
            </a:endParaRPr>
          </a:p>
          <a:p>
            <a:pPr lvl="1">
              <a:lnSpc>
                <a:spcPct val="150000"/>
              </a:lnSpc>
              <a:spcBef>
                <a:spcPts val="450"/>
              </a:spcBef>
              <a:spcAft>
                <a:spcPts val="450"/>
              </a:spcAft>
            </a:pPr>
            <a:r>
              <a:rPr lang="zh-CN" altLang="en-US" sz="2000" dirty="0">
                <a:latin typeface="微软雅黑" panose="020B0503020204020204" pitchFamily="34" charset="-122"/>
                <a:ea typeface="微软雅黑" panose="020B0503020204020204" pitchFamily="34" charset="-122"/>
              </a:rPr>
              <a:t>互联网</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金融领域</a:t>
            </a:r>
            <a:r>
              <a:rPr lang="en-US" altLang="zh-CN" sz="2000" dirty="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19070186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76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79655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“互联网</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”新模式</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 name="文本框 3"/>
          <p:cNvSpPr txBox="1">
            <a:spLocks noChangeArrowheads="1"/>
          </p:cNvSpPr>
          <p:nvPr/>
        </p:nvSpPr>
        <p:spPr bwMode="auto">
          <a:xfrm>
            <a:off x="494867" y="831052"/>
            <a:ext cx="52933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rPr>
              <a:t>连接进化中量的积累</a:t>
            </a:r>
          </a:p>
        </p:txBody>
      </p:sp>
      <p:sp>
        <p:nvSpPr>
          <p:cNvPr id="10" name="Rectangle 56"/>
          <p:cNvSpPr>
            <a:spLocks noChangeArrowheads="1"/>
          </p:cNvSpPr>
          <p:nvPr/>
        </p:nvSpPr>
        <p:spPr bwMode="auto">
          <a:xfrm>
            <a:off x="1383146" y="1285198"/>
            <a:ext cx="882024" cy="3431679"/>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endParaRPr lang="zh-CN" altLang="en-US" sz="1499">
              <a:solidFill>
                <a:srgbClr val="000000"/>
              </a:solidFill>
            </a:endParaRPr>
          </a:p>
        </p:txBody>
      </p:sp>
      <p:sp>
        <p:nvSpPr>
          <p:cNvPr id="15" name="Rectangle 57"/>
          <p:cNvSpPr>
            <a:spLocks noChangeArrowheads="1"/>
          </p:cNvSpPr>
          <p:nvPr/>
        </p:nvSpPr>
        <p:spPr bwMode="auto">
          <a:xfrm>
            <a:off x="1389099" y="1285198"/>
            <a:ext cx="883214" cy="2861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endParaRPr lang="zh-CN" altLang="en-US" sz="1499">
              <a:solidFill>
                <a:srgbClr val="000000"/>
              </a:solidFill>
            </a:endParaRPr>
          </a:p>
        </p:txBody>
      </p:sp>
      <p:grpSp>
        <p:nvGrpSpPr>
          <p:cNvPr id="16" name="组合 3392"/>
          <p:cNvGrpSpPr>
            <a:grpSpLocks/>
          </p:cNvGrpSpPr>
          <p:nvPr/>
        </p:nvGrpSpPr>
        <p:grpSpPr bwMode="auto">
          <a:xfrm>
            <a:off x="1784286" y="1369712"/>
            <a:ext cx="6344379" cy="503503"/>
            <a:chOff x="1687238" y="2139909"/>
            <a:chExt cx="7617533" cy="604008"/>
          </a:xfrm>
        </p:grpSpPr>
        <p:sp>
          <p:nvSpPr>
            <p:cNvPr id="17" name="矩形 16"/>
            <p:cNvSpPr/>
            <p:nvPr/>
          </p:nvSpPr>
          <p:spPr>
            <a:xfrm>
              <a:off x="4880028" y="2274133"/>
              <a:ext cx="4424743" cy="464072"/>
            </a:xfrm>
            <a:prstGeom prst="rect">
              <a:avLst/>
            </a:prstGeom>
            <a:ln w="12700" cmpd="sng">
              <a:solidFill>
                <a:schemeClr val="accent1">
                  <a:shade val="50000"/>
                </a:schemeClr>
              </a:solidFill>
              <a:prstDash val="dashDot"/>
            </a:ln>
          </p:spPr>
          <p:txBody>
            <a:bodyPr lIns="0" tIns="0" rIns="0" bIns="0" anchor="ctr"/>
            <a:lstStyle/>
            <a:p>
              <a:pPr algn="ctr">
                <a:lnSpc>
                  <a:spcPct val="130000"/>
                </a:lnSpc>
                <a:defRPr/>
              </a:pPr>
              <a:r>
                <a:rPr lang="da-DK" altLang="zh-CN" sz="1050" b="1" dirty="0">
                  <a:solidFill>
                    <a:srgbClr val="000000">
                      <a:lumMod val="50000"/>
                      <a:lumOff val="50000"/>
                    </a:srgbClr>
                  </a:solidFill>
                  <a:latin typeface="微软雅黑" panose="020B0503020204020204" charset="-122"/>
                  <a:ea typeface="微软雅黑" panose="020B0503020204020204" charset="-122"/>
                </a:rPr>
                <a:t>信息质量提升</a:t>
              </a:r>
            </a:p>
            <a:p>
              <a:pPr algn="ctr">
                <a:lnSpc>
                  <a:spcPct val="130000"/>
                </a:lnSpc>
                <a:defRPr/>
              </a:pPr>
              <a:r>
                <a:rPr lang="da-DK" altLang="zh-CN" sz="1050" b="1" dirty="0">
                  <a:solidFill>
                    <a:srgbClr val="000000">
                      <a:lumMod val="50000"/>
                      <a:lumOff val="50000"/>
                    </a:srgbClr>
                  </a:solidFill>
                  <a:latin typeface="微软雅黑" panose="020B0503020204020204" charset="-122"/>
                  <a:ea typeface="微软雅黑" panose="020B0503020204020204" charset="-122"/>
                </a:rPr>
                <a:t>传播价值转化为现实效益</a:t>
              </a:r>
            </a:p>
          </p:txBody>
        </p:sp>
        <p:sp>
          <p:nvSpPr>
            <p:cNvPr id="18" name="Freeform 16"/>
            <p:cNvSpPr/>
            <p:nvPr/>
          </p:nvSpPr>
          <p:spPr bwMode="auto">
            <a:xfrm>
              <a:off x="2253194" y="2274133"/>
              <a:ext cx="2555375" cy="469784"/>
            </a:xfrm>
            <a:custGeom>
              <a:avLst/>
              <a:gdLst>
                <a:gd name="T0" fmla="*/ 1604 w 1604"/>
                <a:gd name="T1" fmla="*/ 176 h 352"/>
                <a:gd name="T2" fmla="*/ 1461 w 1604"/>
                <a:gd name="T3" fmla="*/ 352 h 352"/>
                <a:gd name="T4" fmla="*/ 0 w 1604"/>
                <a:gd name="T5" fmla="*/ 352 h 352"/>
                <a:gd name="T6" fmla="*/ 0 w 1604"/>
                <a:gd name="T7" fmla="*/ 0 h 352"/>
                <a:gd name="T8" fmla="*/ 1461 w 1604"/>
                <a:gd name="T9" fmla="*/ 0 h 352"/>
                <a:gd name="T10" fmla="*/ 1604 w 1604"/>
                <a:gd name="T11" fmla="*/ 176 h 352"/>
              </a:gdLst>
              <a:ahLst/>
              <a:cxnLst>
                <a:cxn ang="0">
                  <a:pos x="T0" y="T1"/>
                </a:cxn>
                <a:cxn ang="0">
                  <a:pos x="T2" y="T3"/>
                </a:cxn>
                <a:cxn ang="0">
                  <a:pos x="T4" y="T5"/>
                </a:cxn>
                <a:cxn ang="0">
                  <a:pos x="T6" y="T7"/>
                </a:cxn>
                <a:cxn ang="0">
                  <a:pos x="T8" y="T9"/>
                </a:cxn>
                <a:cxn ang="0">
                  <a:pos x="T10" y="T11"/>
                </a:cxn>
              </a:cxnLst>
              <a:rect l="0" t="0" r="r" b="b"/>
              <a:pathLst>
                <a:path w="1604" h="352">
                  <a:moveTo>
                    <a:pt x="1604" y="176"/>
                  </a:moveTo>
                  <a:lnTo>
                    <a:pt x="1461" y="352"/>
                  </a:lnTo>
                  <a:lnTo>
                    <a:pt x="0" y="352"/>
                  </a:lnTo>
                  <a:lnTo>
                    <a:pt x="0" y="0"/>
                  </a:lnTo>
                  <a:lnTo>
                    <a:pt x="1461" y="0"/>
                  </a:lnTo>
                  <a:lnTo>
                    <a:pt x="1604" y="176"/>
                  </a:lnTo>
                  <a:close/>
                </a:path>
              </a:pathLst>
            </a:custGeom>
            <a:solidFill>
              <a:srgbClr val="5B9BD5">
                <a:lumMod val="75000"/>
              </a:srgbClr>
            </a:solidFill>
            <a:ln>
              <a:noFill/>
            </a:ln>
          </p:spPr>
          <p:txBody>
            <a:bodyPr anchor="ctr">
              <a:normAutofit/>
            </a:bodyPr>
            <a:lstStyle/>
            <a:p>
              <a:pPr algn="ctr">
                <a:defRPr/>
              </a:pPr>
              <a:r>
                <a:rPr lang="en-US" altLang="zh-CN" sz="1350" b="1">
                  <a:solidFill>
                    <a:srgbClr val="FFFFFF"/>
                  </a:solidFill>
                  <a:latin typeface="微软雅黑" panose="020B0503020204020204" charset="-122"/>
                  <a:ea typeface="微软雅黑" panose="020B0503020204020204" charset="-122"/>
                  <a:cs typeface="+mj-cs"/>
                </a:rPr>
                <a:t>连接强度提升</a:t>
              </a:r>
            </a:p>
          </p:txBody>
        </p:sp>
        <p:sp>
          <p:nvSpPr>
            <p:cNvPr id="19" name="Freeform 22"/>
            <p:cNvSpPr/>
            <p:nvPr/>
          </p:nvSpPr>
          <p:spPr bwMode="auto">
            <a:xfrm>
              <a:off x="2253194" y="2518306"/>
              <a:ext cx="327282" cy="219899"/>
            </a:xfrm>
            <a:custGeom>
              <a:avLst/>
              <a:gdLst>
                <a:gd name="T0" fmla="*/ 244 w 244"/>
                <a:gd name="T1" fmla="*/ 69 h 165"/>
                <a:gd name="T2" fmla="*/ 0 w 244"/>
                <a:gd name="T3" fmla="*/ 0 h 165"/>
                <a:gd name="T4" fmla="*/ 0 w 244"/>
                <a:gd name="T5" fmla="*/ 165 h 165"/>
                <a:gd name="T6" fmla="*/ 244 w 244"/>
                <a:gd name="T7" fmla="*/ 69 h 165"/>
              </a:gdLst>
              <a:ahLst/>
              <a:cxnLst>
                <a:cxn ang="0">
                  <a:pos x="T0" y="T1"/>
                </a:cxn>
                <a:cxn ang="0">
                  <a:pos x="T2" y="T3"/>
                </a:cxn>
                <a:cxn ang="0">
                  <a:pos x="T4" y="T5"/>
                </a:cxn>
                <a:cxn ang="0">
                  <a:pos x="T6" y="T7"/>
                </a:cxn>
              </a:cxnLst>
              <a:rect l="0" t="0" r="r" b="b"/>
              <a:pathLst>
                <a:path w="244" h="165">
                  <a:moveTo>
                    <a:pt x="244" y="69"/>
                  </a:moveTo>
                  <a:lnTo>
                    <a:pt x="0" y="0"/>
                  </a:lnTo>
                  <a:lnTo>
                    <a:pt x="0" y="165"/>
                  </a:lnTo>
                  <a:lnTo>
                    <a:pt x="244" y="69"/>
                  </a:lnTo>
                  <a:close/>
                </a:path>
              </a:pathLst>
            </a:custGeom>
            <a:solidFill>
              <a:srgbClr val="5B9BD5">
                <a:lumMod val="50000"/>
              </a:srgbClr>
            </a:solidFill>
            <a:ln>
              <a:noFill/>
            </a:ln>
          </p:spPr>
          <p:txBody>
            <a:bodyPr lIns="0" tIns="0" rIns="0" bIns="0" anchor="ctr">
              <a:normAutofit fontScale="97500" lnSpcReduction="10000"/>
            </a:bodyPr>
            <a:lstStyle/>
            <a:p>
              <a:pPr algn="ctr">
                <a:defRPr/>
              </a:pPr>
              <a:endParaRPr lang="zh-CN" altLang="en-US" sz="1350">
                <a:solidFill>
                  <a:srgbClr val="FFFFFF"/>
                </a:solidFill>
              </a:endParaRPr>
            </a:p>
          </p:txBody>
        </p:sp>
        <p:sp>
          <p:nvSpPr>
            <p:cNvPr id="20" name="Rectangle 58"/>
            <p:cNvSpPr>
              <a:spLocks noChangeArrowheads="1"/>
            </p:cNvSpPr>
            <p:nvPr/>
          </p:nvSpPr>
          <p:spPr bwMode="auto">
            <a:xfrm>
              <a:off x="1687238" y="2139909"/>
              <a:ext cx="892649" cy="47037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r>
                <a:rPr lang="en-US" altLang="zh-CN" sz="1499">
                  <a:solidFill>
                    <a:srgbClr val="FFFFFF"/>
                  </a:solidFill>
                </a:rPr>
                <a:t>01</a:t>
              </a:r>
            </a:p>
          </p:txBody>
        </p:sp>
      </p:grpSp>
      <p:grpSp>
        <p:nvGrpSpPr>
          <p:cNvPr id="21" name="组合 3391"/>
          <p:cNvGrpSpPr>
            <a:grpSpLocks/>
          </p:cNvGrpSpPr>
          <p:nvPr/>
        </p:nvGrpSpPr>
        <p:grpSpPr bwMode="auto">
          <a:xfrm>
            <a:off x="1784286" y="2041049"/>
            <a:ext cx="6344379" cy="503503"/>
            <a:chOff x="1687238" y="2810732"/>
            <a:chExt cx="7616961" cy="605344"/>
          </a:xfrm>
        </p:grpSpPr>
        <p:sp>
          <p:nvSpPr>
            <p:cNvPr id="22" name="Freeform 24"/>
            <p:cNvSpPr/>
            <p:nvPr/>
          </p:nvSpPr>
          <p:spPr bwMode="auto">
            <a:xfrm>
              <a:off x="2253151" y="2945253"/>
              <a:ext cx="2555183" cy="470823"/>
            </a:xfrm>
            <a:custGeom>
              <a:avLst/>
              <a:gdLst>
                <a:gd name="T0" fmla="*/ 1604 w 1604"/>
                <a:gd name="T1" fmla="*/ 176 h 352"/>
                <a:gd name="T2" fmla="*/ 1461 w 1604"/>
                <a:gd name="T3" fmla="*/ 352 h 352"/>
                <a:gd name="T4" fmla="*/ 0 w 1604"/>
                <a:gd name="T5" fmla="*/ 352 h 352"/>
                <a:gd name="T6" fmla="*/ 0 w 1604"/>
                <a:gd name="T7" fmla="*/ 0 h 352"/>
                <a:gd name="T8" fmla="*/ 1461 w 1604"/>
                <a:gd name="T9" fmla="*/ 0 h 352"/>
                <a:gd name="T10" fmla="*/ 1604 w 1604"/>
                <a:gd name="T11" fmla="*/ 176 h 352"/>
              </a:gdLst>
              <a:ahLst/>
              <a:cxnLst>
                <a:cxn ang="0">
                  <a:pos x="T0" y="T1"/>
                </a:cxn>
                <a:cxn ang="0">
                  <a:pos x="T2" y="T3"/>
                </a:cxn>
                <a:cxn ang="0">
                  <a:pos x="T4" y="T5"/>
                </a:cxn>
                <a:cxn ang="0">
                  <a:pos x="T6" y="T7"/>
                </a:cxn>
                <a:cxn ang="0">
                  <a:pos x="T8" y="T9"/>
                </a:cxn>
                <a:cxn ang="0">
                  <a:pos x="T10" y="T11"/>
                </a:cxn>
              </a:cxnLst>
              <a:rect l="0" t="0" r="r" b="b"/>
              <a:pathLst>
                <a:path w="1604" h="352">
                  <a:moveTo>
                    <a:pt x="1604" y="176"/>
                  </a:moveTo>
                  <a:lnTo>
                    <a:pt x="1461" y="352"/>
                  </a:lnTo>
                  <a:lnTo>
                    <a:pt x="0" y="352"/>
                  </a:lnTo>
                  <a:lnTo>
                    <a:pt x="0" y="0"/>
                  </a:lnTo>
                  <a:lnTo>
                    <a:pt x="1461" y="0"/>
                  </a:lnTo>
                  <a:lnTo>
                    <a:pt x="1604" y="176"/>
                  </a:lnTo>
                  <a:close/>
                </a:path>
              </a:pathLst>
            </a:custGeom>
            <a:solidFill>
              <a:srgbClr val="ED7D31">
                <a:lumMod val="75000"/>
              </a:srgbClr>
            </a:solidFill>
            <a:ln>
              <a:noFill/>
            </a:ln>
          </p:spPr>
          <p:txBody>
            <a:bodyPr anchor="ctr">
              <a:normAutofit/>
            </a:bodyPr>
            <a:lstStyle/>
            <a:p>
              <a:pPr algn="ctr">
                <a:defRPr/>
              </a:pPr>
              <a:r>
                <a:rPr lang="zh-CN" altLang="en-US" sz="1350" b="1">
                  <a:solidFill>
                    <a:srgbClr val="FFFFFF"/>
                  </a:solidFill>
                  <a:latin typeface="微软雅黑" panose="020B0503020204020204" charset="-122"/>
                  <a:ea typeface="微软雅黑" panose="020B0503020204020204" charset="-122"/>
                  <a:cs typeface="+mj-cs"/>
                </a:rPr>
                <a:t>连接</a:t>
              </a:r>
              <a:r>
                <a:rPr lang="en-US" altLang="zh-CN" sz="1350" b="1">
                  <a:solidFill>
                    <a:srgbClr val="FFFFFF"/>
                  </a:solidFill>
                  <a:latin typeface="微软雅黑" panose="020B0503020204020204" charset="-122"/>
                  <a:ea typeface="微软雅黑" panose="020B0503020204020204" charset="-122"/>
                  <a:cs typeface="+mj-cs"/>
                </a:rPr>
                <a:t>数量增长</a:t>
              </a:r>
            </a:p>
          </p:txBody>
        </p:sp>
        <p:sp>
          <p:nvSpPr>
            <p:cNvPr id="23" name="Freeform 30"/>
            <p:cNvSpPr/>
            <p:nvPr/>
          </p:nvSpPr>
          <p:spPr bwMode="auto">
            <a:xfrm>
              <a:off x="2253151" y="3189966"/>
              <a:ext cx="327257" cy="220385"/>
            </a:xfrm>
            <a:custGeom>
              <a:avLst/>
              <a:gdLst>
                <a:gd name="T0" fmla="*/ 244 w 244"/>
                <a:gd name="T1" fmla="*/ 68 h 165"/>
                <a:gd name="T2" fmla="*/ 0 w 244"/>
                <a:gd name="T3" fmla="*/ 0 h 165"/>
                <a:gd name="T4" fmla="*/ 0 w 244"/>
                <a:gd name="T5" fmla="*/ 165 h 165"/>
                <a:gd name="T6" fmla="*/ 244 w 244"/>
                <a:gd name="T7" fmla="*/ 68 h 165"/>
              </a:gdLst>
              <a:ahLst/>
              <a:cxnLst>
                <a:cxn ang="0">
                  <a:pos x="T0" y="T1"/>
                </a:cxn>
                <a:cxn ang="0">
                  <a:pos x="T2" y="T3"/>
                </a:cxn>
                <a:cxn ang="0">
                  <a:pos x="T4" y="T5"/>
                </a:cxn>
                <a:cxn ang="0">
                  <a:pos x="T6" y="T7"/>
                </a:cxn>
              </a:cxnLst>
              <a:rect l="0" t="0" r="r" b="b"/>
              <a:pathLst>
                <a:path w="244" h="165">
                  <a:moveTo>
                    <a:pt x="244" y="68"/>
                  </a:moveTo>
                  <a:lnTo>
                    <a:pt x="0" y="0"/>
                  </a:lnTo>
                  <a:lnTo>
                    <a:pt x="0" y="165"/>
                  </a:lnTo>
                  <a:lnTo>
                    <a:pt x="244" y="68"/>
                  </a:lnTo>
                  <a:close/>
                </a:path>
              </a:pathLst>
            </a:custGeom>
            <a:solidFill>
              <a:srgbClr val="ED7D31">
                <a:lumMod val="50000"/>
              </a:srgbClr>
            </a:solidFill>
            <a:ln>
              <a:noFill/>
            </a:ln>
          </p:spPr>
          <p:txBody>
            <a:bodyPr lIns="0" tIns="0" rIns="0" bIns="0" anchor="ctr">
              <a:normAutofit fontScale="97500" lnSpcReduction="10000"/>
            </a:bodyPr>
            <a:lstStyle/>
            <a:p>
              <a:pPr algn="ctr">
                <a:defRPr/>
              </a:pPr>
              <a:endParaRPr lang="zh-CN" altLang="en-US" sz="1350">
                <a:solidFill>
                  <a:srgbClr val="FFFFFF"/>
                </a:solidFill>
              </a:endParaRPr>
            </a:p>
          </p:txBody>
        </p:sp>
        <p:sp>
          <p:nvSpPr>
            <p:cNvPr id="24" name="Rectangle 61"/>
            <p:cNvSpPr>
              <a:spLocks noChangeArrowheads="1"/>
            </p:cNvSpPr>
            <p:nvPr/>
          </p:nvSpPr>
          <p:spPr bwMode="auto">
            <a:xfrm>
              <a:off x="1687238" y="2810732"/>
              <a:ext cx="892649" cy="470378"/>
            </a:xfrm>
            <a:prstGeom prst="rect">
              <a:avLst/>
            </a:prstGeom>
            <a:solidFill>
              <a:srgbClr val="ED7D3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r>
                <a:rPr lang="en-US" altLang="zh-CN" sz="1499">
                  <a:solidFill>
                    <a:srgbClr val="FFFFFF"/>
                  </a:solidFill>
                </a:rPr>
                <a:t>02</a:t>
              </a:r>
            </a:p>
          </p:txBody>
        </p:sp>
        <p:sp>
          <p:nvSpPr>
            <p:cNvPr id="25" name="矩形 24"/>
            <p:cNvSpPr/>
            <p:nvPr/>
          </p:nvSpPr>
          <p:spPr>
            <a:xfrm>
              <a:off x="4879788" y="2950977"/>
              <a:ext cx="4424411" cy="465099"/>
            </a:xfrm>
            <a:prstGeom prst="rect">
              <a:avLst/>
            </a:prstGeom>
            <a:ln w="12700" cmpd="sng">
              <a:solidFill>
                <a:schemeClr val="accent1">
                  <a:shade val="50000"/>
                </a:schemeClr>
              </a:solidFill>
              <a:prstDash val="dashDot"/>
            </a:ln>
          </p:spPr>
          <p:txBody>
            <a:bodyPr lIns="0" tIns="0" rIns="0" bIns="0" anchor="ctr"/>
            <a:lstStyle/>
            <a:p>
              <a:pPr algn="ctr">
                <a:lnSpc>
                  <a:spcPct val="120000"/>
                </a:lnSpc>
                <a:defRPr/>
              </a:pPr>
              <a:r>
                <a:rPr lang="da-DK" altLang="zh-CN" sz="1050" b="1" dirty="0">
                  <a:solidFill>
                    <a:srgbClr val="000000">
                      <a:lumMod val="50000"/>
                      <a:lumOff val="50000"/>
                    </a:srgbClr>
                  </a:solidFill>
                  <a:latin typeface="微软雅黑" panose="020B0503020204020204" charset="-122"/>
                  <a:ea typeface="微软雅黑" panose="020B0503020204020204" charset="-122"/>
                  <a:sym typeface="+mn-ea"/>
                </a:rPr>
                <a:t>信息流量增长</a:t>
              </a:r>
            </a:p>
            <a:p>
              <a:pPr algn="ctr">
                <a:lnSpc>
                  <a:spcPct val="120000"/>
                </a:lnSpc>
                <a:defRPr/>
              </a:pPr>
              <a:r>
                <a:rPr lang="da-DK" altLang="zh-CN" sz="1050" b="1" dirty="0">
                  <a:solidFill>
                    <a:srgbClr val="000000">
                      <a:lumMod val="50000"/>
                      <a:lumOff val="50000"/>
                    </a:srgbClr>
                  </a:solidFill>
                  <a:latin typeface="微软雅黑" panose="020B0503020204020204" charset="-122"/>
                  <a:ea typeface="微软雅黑" panose="020B0503020204020204" charset="-122"/>
                  <a:sym typeface="+mn-ea"/>
                </a:rPr>
                <a:t>为“连接进化”所需“连接突变”积累数量基数</a:t>
              </a:r>
            </a:p>
          </p:txBody>
        </p:sp>
      </p:grpSp>
      <p:grpSp>
        <p:nvGrpSpPr>
          <p:cNvPr id="26" name="组合 3390"/>
          <p:cNvGrpSpPr>
            <a:grpSpLocks/>
          </p:cNvGrpSpPr>
          <p:nvPr/>
        </p:nvGrpSpPr>
        <p:grpSpPr bwMode="auto">
          <a:xfrm>
            <a:off x="1784286" y="2713576"/>
            <a:ext cx="6344379" cy="527311"/>
            <a:chOff x="1687238" y="3473536"/>
            <a:chExt cx="7616962" cy="633935"/>
          </a:xfrm>
        </p:grpSpPr>
        <p:sp>
          <p:nvSpPr>
            <p:cNvPr id="27" name="Freeform 32"/>
            <p:cNvSpPr/>
            <p:nvPr/>
          </p:nvSpPr>
          <p:spPr bwMode="auto">
            <a:xfrm>
              <a:off x="2253151" y="3606620"/>
              <a:ext cx="2555184" cy="470800"/>
            </a:xfrm>
            <a:custGeom>
              <a:avLst/>
              <a:gdLst>
                <a:gd name="T0" fmla="*/ 1604 w 1604"/>
                <a:gd name="T1" fmla="*/ 176 h 352"/>
                <a:gd name="T2" fmla="*/ 1461 w 1604"/>
                <a:gd name="T3" fmla="*/ 352 h 352"/>
                <a:gd name="T4" fmla="*/ 0 w 1604"/>
                <a:gd name="T5" fmla="*/ 352 h 352"/>
                <a:gd name="T6" fmla="*/ 0 w 1604"/>
                <a:gd name="T7" fmla="*/ 0 h 352"/>
                <a:gd name="T8" fmla="*/ 1461 w 1604"/>
                <a:gd name="T9" fmla="*/ 0 h 352"/>
                <a:gd name="T10" fmla="*/ 1604 w 1604"/>
                <a:gd name="T11" fmla="*/ 176 h 352"/>
              </a:gdLst>
              <a:ahLst/>
              <a:cxnLst>
                <a:cxn ang="0">
                  <a:pos x="T0" y="T1"/>
                </a:cxn>
                <a:cxn ang="0">
                  <a:pos x="T2" y="T3"/>
                </a:cxn>
                <a:cxn ang="0">
                  <a:pos x="T4" y="T5"/>
                </a:cxn>
                <a:cxn ang="0">
                  <a:pos x="T6" y="T7"/>
                </a:cxn>
                <a:cxn ang="0">
                  <a:pos x="T8" y="T9"/>
                </a:cxn>
                <a:cxn ang="0">
                  <a:pos x="T10" y="T11"/>
                </a:cxn>
              </a:cxnLst>
              <a:rect l="0" t="0" r="r" b="b"/>
              <a:pathLst>
                <a:path w="1604" h="352">
                  <a:moveTo>
                    <a:pt x="1604" y="176"/>
                  </a:moveTo>
                  <a:lnTo>
                    <a:pt x="1461" y="352"/>
                  </a:lnTo>
                  <a:lnTo>
                    <a:pt x="0" y="352"/>
                  </a:lnTo>
                  <a:lnTo>
                    <a:pt x="0" y="0"/>
                  </a:lnTo>
                  <a:lnTo>
                    <a:pt x="1461" y="0"/>
                  </a:lnTo>
                  <a:lnTo>
                    <a:pt x="1604" y="176"/>
                  </a:lnTo>
                  <a:close/>
                </a:path>
              </a:pathLst>
            </a:custGeom>
            <a:solidFill>
              <a:srgbClr val="A5A5A5">
                <a:lumMod val="75000"/>
              </a:srgbClr>
            </a:solidFill>
            <a:ln>
              <a:noFill/>
            </a:ln>
          </p:spPr>
          <p:txBody>
            <a:bodyPr anchor="ctr">
              <a:normAutofit/>
            </a:bodyPr>
            <a:lstStyle/>
            <a:p>
              <a:pPr algn="ctr">
                <a:defRPr/>
              </a:pPr>
              <a:r>
                <a:rPr lang="zh-CN" altLang="en-US" sz="1350" b="1">
                  <a:solidFill>
                    <a:srgbClr val="FFFFFF"/>
                  </a:solidFill>
                  <a:latin typeface="微软雅黑" panose="020B0503020204020204" charset="-122"/>
                  <a:ea typeface="微软雅黑" panose="020B0503020204020204" charset="-122"/>
                  <a:cs typeface="+mj-cs"/>
                </a:rPr>
                <a:t>连接</a:t>
              </a:r>
              <a:r>
                <a:rPr lang="en-US" altLang="zh-CN" sz="1350" b="1">
                  <a:solidFill>
                    <a:srgbClr val="FFFFFF"/>
                  </a:solidFill>
                  <a:latin typeface="微软雅黑" panose="020B0503020204020204" charset="-122"/>
                  <a:ea typeface="微软雅黑" panose="020B0503020204020204" charset="-122"/>
                  <a:cs typeface="+mj-cs"/>
                </a:rPr>
                <a:t>速度提升</a:t>
              </a:r>
            </a:p>
          </p:txBody>
        </p:sp>
        <p:sp>
          <p:nvSpPr>
            <p:cNvPr id="28" name="Freeform 38"/>
            <p:cNvSpPr/>
            <p:nvPr/>
          </p:nvSpPr>
          <p:spPr bwMode="auto">
            <a:xfrm>
              <a:off x="2253151" y="3851321"/>
              <a:ext cx="327257" cy="220375"/>
            </a:xfrm>
            <a:custGeom>
              <a:avLst/>
              <a:gdLst>
                <a:gd name="T0" fmla="*/ 244 w 244"/>
                <a:gd name="T1" fmla="*/ 69 h 165"/>
                <a:gd name="T2" fmla="*/ 0 w 244"/>
                <a:gd name="T3" fmla="*/ 0 h 165"/>
                <a:gd name="T4" fmla="*/ 0 w 244"/>
                <a:gd name="T5" fmla="*/ 165 h 165"/>
                <a:gd name="T6" fmla="*/ 244 w 244"/>
                <a:gd name="T7" fmla="*/ 69 h 165"/>
              </a:gdLst>
              <a:ahLst/>
              <a:cxnLst>
                <a:cxn ang="0">
                  <a:pos x="T0" y="T1"/>
                </a:cxn>
                <a:cxn ang="0">
                  <a:pos x="T2" y="T3"/>
                </a:cxn>
                <a:cxn ang="0">
                  <a:pos x="T4" y="T5"/>
                </a:cxn>
                <a:cxn ang="0">
                  <a:pos x="T6" y="T7"/>
                </a:cxn>
              </a:cxnLst>
              <a:rect l="0" t="0" r="r" b="b"/>
              <a:pathLst>
                <a:path w="244" h="165">
                  <a:moveTo>
                    <a:pt x="244" y="69"/>
                  </a:moveTo>
                  <a:lnTo>
                    <a:pt x="0" y="0"/>
                  </a:lnTo>
                  <a:lnTo>
                    <a:pt x="0" y="165"/>
                  </a:lnTo>
                  <a:lnTo>
                    <a:pt x="244" y="69"/>
                  </a:lnTo>
                  <a:close/>
                </a:path>
              </a:pathLst>
            </a:custGeom>
            <a:solidFill>
              <a:srgbClr val="A5A5A5">
                <a:lumMod val="50000"/>
              </a:srgbClr>
            </a:solidFill>
            <a:ln>
              <a:noFill/>
            </a:ln>
          </p:spPr>
          <p:txBody>
            <a:bodyPr lIns="0" tIns="0" rIns="0" bIns="0" anchor="ctr">
              <a:normAutofit fontScale="97500" lnSpcReduction="10000"/>
            </a:bodyPr>
            <a:lstStyle/>
            <a:p>
              <a:pPr algn="ctr">
                <a:defRPr/>
              </a:pPr>
              <a:endParaRPr lang="zh-CN" altLang="en-US" sz="1350">
                <a:solidFill>
                  <a:srgbClr val="FFFFFF"/>
                </a:solidFill>
              </a:endParaRPr>
            </a:p>
          </p:txBody>
        </p:sp>
        <p:sp>
          <p:nvSpPr>
            <p:cNvPr id="29" name="Rectangle 63"/>
            <p:cNvSpPr>
              <a:spLocks noChangeArrowheads="1"/>
            </p:cNvSpPr>
            <p:nvPr/>
          </p:nvSpPr>
          <p:spPr bwMode="auto">
            <a:xfrm>
              <a:off x="1687238" y="3473536"/>
              <a:ext cx="892649" cy="470378"/>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r>
                <a:rPr lang="en-US" altLang="zh-CN" sz="1499">
                  <a:solidFill>
                    <a:srgbClr val="FFFFFF"/>
                  </a:solidFill>
                </a:rPr>
                <a:t>03</a:t>
              </a:r>
            </a:p>
          </p:txBody>
        </p:sp>
        <p:sp>
          <p:nvSpPr>
            <p:cNvPr id="30" name="矩形 29"/>
            <p:cNvSpPr/>
            <p:nvPr/>
          </p:nvSpPr>
          <p:spPr>
            <a:xfrm>
              <a:off x="4879788" y="3530776"/>
              <a:ext cx="4424412" cy="576695"/>
            </a:xfrm>
            <a:prstGeom prst="rect">
              <a:avLst/>
            </a:prstGeom>
            <a:ln w="12700" cmpd="sng">
              <a:solidFill>
                <a:schemeClr val="accent1">
                  <a:shade val="50000"/>
                </a:schemeClr>
              </a:solidFill>
              <a:prstDash val="dashDot"/>
            </a:ln>
          </p:spPr>
          <p:txBody>
            <a:bodyPr lIns="0" tIns="0" rIns="0" bIns="0" anchor="ctr"/>
            <a:lstStyle/>
            <a:p>
              <a:pPr algn="ctr">
                <a:lnSpc>
                  <a:spcPct val="130000"/>
                </a:lnSpc>
                <a:defRPr/>
              </a:pPr>
              <a:r>
                <a:rPr lang="da-DK" altLang="zh-CN" sz="1050" b="1">
                  <a:solidFill>
                    <a:srgbClr val="000000">
                      <a:lumMod val="50000"/>
                      <a:lumOff val="50000"/>
                    </a:srgbClr>
                  </a:solidFill>
                  <a:latin typeface="微软雅黑" panose="020B0503020204020204" charset="-122"/>
                  <a:ea typeface="微软雅黑" panose="020B0503020204020204" charset="-122"/>
                  <a:sym typeface="+mn-ea"/>
                </a:rPr>
                <a:t>连接建立及网络化速度提高</a:t>
              </a:r>
            </a:p>
            <a:p>
              <a:pPr algn="ctr">
                <a:lnSpc>
                  <a:spcPct val="130000"/>
                </a:lnSpc>
                <a:defRPr/>
              </a:pPr>
              <a:r>
                <a:rPr lang="da-DK" altLang="zh-CN" sz="1050" b="1">
                  <a:solidFill>
                    <a:srgbClr val="000000">
                      <a:lumMod val="50000"/>
                      <a:lumOff val="50000"/>
                    </a:srgbClr>
                  </a:solidFill>
                  <a:latin typeface="微软雅黑" panose="020B0503020204020204" charset="-122"/>
                  <a:ea typeface="微软雅黑" panose="020B0503020204020204" charset="-122"/>
                  <a:sym typeface="+mn-ea"/>
                </a:rPr>
                <a:t>得益于自身信息适应“适者生存法则”的适应性和通过性提升</a:t>
              </a:r>
            </a:p>
          </p:txBody>
        </p:sp>
      </p:grpSp>
      <p:grpSp>
        <p:nvGrpSpPr>
          <p:cNvPr id="31" name="组合 3389"/>
          <p:cNvGrpSpPr>
            <a:grpSpLocks/>
          </p:cNvGrpSpPr>
          <p:nvPr/>
        </p:nvGrpSpPr>
        <p:grpSpPr bwMode="auto">
          <a:xfrm>
            <a:off x="1784286" y="3387294"/>
            <a:ext cx="6344379" cy="503504"/>
            <a:chOff x="1687238" y="4159059"/>
            <a:chExt cx="7617534" cy="604008"/>
          </a:xfrm>
        </p:grpSpPr>
        <p:sp>
          <p:nvSpPr>
            <p:cNvPr id="32" name="Freeform 48"/>
            <p:cNvSpPr/>
            <p:nvPr/>
          </p:nvSpPr>
          <p:spPr bwMode="auto">
            <a:xfrm>
              <a:off x="2253194" y="4293283"/>
              <a:ext cx="2555375" cy="469784"/>
            </a:xfrm>
            <a:custGeom>
              <a:avLst/>
              <a:gdLst>
                <a:gd name="T0" fmla="*/ 1604 w 1604"/>
                <a:gd name="T1" fmla="*/ 176 h 351"/>
                <a:gd name="T2" fmla="*/ 1461 w 1604"/>
                <a:gd name="T3" fmla="*/ 351 h 351"/>
                <a:gd name="T4" fmla="*/ 0 w 1604"/>
                <a:gd name="T5" fmla="*/ 351 h 351"/>
                <a:gd name="T6" fmla="*/ 0 w 1604"/>
                <a:gd name="T7" fmla="*/ 0 h 351"/>
                <a:gd name="T8" fmla="*/ 1461 w 1604"/>
                <a:gd name="T9" fmla="*/ 0 h 351"/>
                <a:gd name="T10" fmla="*/ 1604 w 1604"/>
                <a:gd name="T11" fmla="*/ 176 h 351"/>
              </a:gdLst>
              <a:ahLst/>
              <a:cxnLst>
                <a:cxn ang="0">
                  <a:pos x="T0" y="T1"/>
                </a:cxn>
                <a:cxn ang="0">
                  <a:pos x="T2" y="T3"/>
                </a:cxn>
                <a:cxn ang="0">
                  <a:pos x="T4" y="T5"/>
                </a:cxn>
                <a:cxn ang="0">
                  <a:pos x="T6" y="T7"/>
                </a:cxn>
                <a:cxn ang="0">
                  <a:pos x="T8" y="T9"/>
                </a:cxn>
                <a:cxn ang="0">
                  <a:pos x="T10" y="T11"/>
                </a:cxn>
              </a:cxnLst>
              <a:rect l="0" t="0" r="r" b="b"/>
              <a:pathLst>
                <a:path w="1604" h="351">
                  <a:moveTo>
                    <a:pt x="1604" y="176"/>
                  </a:moveTo>
                  <a:lnTo>
                    <a:pt x="1461" y="351"/>
                  </a:lnTo>
                  <a:lnTo>
                    <a:pt x="0" y="351"/>
                  </a:lnTo>
                  <a:lnTo>
                    <a:pt x="0" y="0"/>
                  </a:lnTo>
                  <a:lnTo>
                    <a:pt x="1461" y="0"/>
                  </a:lnTo>
                  <a:lnTo>
                    <a:pt x="1604" y="176"/>
                  </a:lnTo>
                  <a:close/>
                </a:path>
              </a:pathLst>
            </a:custGeom>
            <a:solidFill>
              <a:srgbClr val="FFC000">
                <a:lumMod val="75000"/>
              </a:srgbClr>
            </a:solidFill>
            <a:ln>
              <a:noFill/>
            </a:ln>
          </p:spPr>
          <p:txBody>
            <a:bodyPr anchor="ctr">
              <a:normAutofit/>
            </a:bodyPr>
            <a:lstStyle/>
            <a:p>
              <a:pPr algn="ctr">
                <a:defRPr/>
              </a:pPr>
              <a:r>
                <a:rPr lang="zh-CN" altLang="en-US" sz="1350" b="1">
                  <a:solidFill>
                    <a:srgbClr val="FFFFFF"/>
                  </a:solidFill>
                  <a:latin typeface="微软雅黑" panose="020B0503020204020204" charset="-122"/>
                  <a:ea typeface="微软雅黑" panose="020B0503020204020204" charset="-122"/>
                  <a:cs typeface="+mj-cs"/>
                </a:rPr>
                <a:t>连接向度数量增加</a:t>
              </a:r>
            </a:p>
          </p:txBody>
        </p:sp>
        <p:sp>
          <p:nvSpPr>
            <p:cNvPr id="33" name="Freeform 54"/>
            <p:cNvSpPr/>
            <p:nvPr/>
          </p:nvSpPr>
          <p:spPr bwMode="auto">
            <a:xfrm>
              <a:off x="2253194" y="4538884"/>
              <a:ext cx="327282" cy="219899"/>
            </a:xfrm>
            <a:custGeom>
              <a:avLst/>
              <a:gdLst>
                <a:gd name="T0" fmla="*/ 244 w 244"/>
                <a:gd name="T1" fmla="*/ 68 h 165"/>
                <a:gd name="T2" fmla="*/ 0 w 244"/>
                <a:gd name="T3" fmla="*/ 0 h 165"/>
                <a:gd name="T4" fmla="*/ 0 w 244"/>
                <a:gd name="T5" fmla="*/ 165 h 165"/>
                <a:gd name="T6" fmla="*/ 244 w 244"/>
                <a:gd name="T7" fmla="*/ 68 h 165"/>
              </a:gdLst>
              <a:ahLst/>
              <a:cxnLst>
                <a:cxn ang="0">
                  <a:pos x="T0" y="T1"/>
                </a:cxn>
                <a:cxn ang="0">
                  <a:pos x="T2" y="T3"/>
                </a:cxn>
                <a:cxn ang="0">
                  <a:pos x="T4" y="T5"/>
                </a:cxn>
                <a:cxn ang="0">
                  <a:pos x="T6" y="T7"/>
                </a:cxn>
              </a:cxnLst>
              <a:rect l="0" t="0" r="r" b="b"/>
              <a:pathLst>
                <a:path w="244" h="165">
                  <a:moveTo>
                    <a:pt x="244" y="68"/>
                  </a:moveTo>
                  <a:lnTo>
                    <a:pt x="0" y="0"/>
                  </a:lnTo>
                  <a:lnTo>
                    <a:pt x="0" y="165"/>
                  </a:lnTo>
                  <a:lnTo>
                    <a:pt x="244" y="68"/>
                  </a:lnTo>
                  <a:close/>
                </a:path>
              </a:pathLst>
            </a:custGeom>
            <a:solidFill>
              <a:srgbClr val="FFC000">
                <a:lumMod val="50000"/>
              </a:srgbClr>
            </a:solidFill>
            <a:ln>
              <a:noFill/>
            </a:ln>
          </p:spPr>
          <p:txBody>
            <a:bodyPr lIns="0" tIns="0" rIns="0" bIns="0" anchor="ctr">
              <a:normAutofit fontScale="97500" lnSpcReduction="10000"/>
            </a:bodyPr>
            <a:lstStyle/>
            <a:p>
              <a:pPr algn="ctr">
                <a:defRPr/>
              </a:pPr>
              <a:endParaRPr lang="zh-CN" altLang="en-US" sz="1350">
                <a:solidFill>
                  <a:srgbClr val="FFFFFF"/>
                </a:solidFill>
              </a:endParaRPr>
            </a:p>
          </p:txBody>
        </p:sp>
        <p:sp>
          <p:nvSpPr>
            <p:cNvPr id="34" name="Rectangle 65"/>
            <p:cNvSpPr>
              <a:spLocks noChangeArrowheads="1"/>
            </p:cNvSpPr>
            <p:nvPr/>
          </p:nvSpPr>
          <p:spPr bwMode="auto">
            <a:xfrm>
              <a:off x="1687238" y="4159059"/>
              <a:ext cx="892649" cy="470378"/>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r>
                <a:rPr lang="en-US" altLang="zh-CN" sz="1499">
                  <a:solidFill>
                    <a:srgbClr val="FFFFFF"/>
                  </a:solidFill>
                </a:rPr>
                <a:t>04</a:t>
              </a:r>
            </a:p>
          </p:txBody>
        </p:sp>
        <p:sp>
          <p:nvSpPr>
            <p:cNvPr id="35" name="矩形 34"/>
            <p:cNvSpPr/>
            <p:nvPr/>
          </p:nvSpPr>
          <p:spPr>
            <a:xfrm>
              <a:off x="4880028" y="4297567"/>
              <a:ext cx="4424744" cy="465500"/>
            </a:xfrm>
            <a:prstGeom prst="rect">
              <a:avLst/>
            </a:prstGeom>
            <a:ln w="12700" cmpd="sng">
              <a:solidFill>
                <a:schemeClr val="accent1">
                  <a:shade val="50000"/>
                </a:schemeClr>
              </a:solidFill>
              <a:prstDash val="dashDot"/>
            </a:ln>
          </p:spPr>
          <p:txBody>
            <a:bodyPr lIns="0" tIns="0" rIns="0" bIns="0" anchor="ctr"/>
            <a:lstStyle/>
            <a:p>
              <a:pPr algn="ctr">
                <a:lnSpc>
                  <a:spcPct val="120000"/>
                </a:lnSpc>
                <a:defRPr/>
              </a:pPr>
              <a:r>
                <a:rPr lang="da-DK" altLang="zh-CN" sz="1050" b="1">
                  <a:solidFill>
                    <a:srgbClr val="000000">
                      <a:lumMod val="50000"/>
                      <a:lumOff val="50000"/>
                    </a:srgbClr>
                  </a:solidFill>
                  <a:latin typeface="微软雅黑" panose="020B0503020204020204" charset="-122"/>
                  <a:ea typeface="微软雅黑" panose="020B0503020204020204" charset="-122"/>
                  <a:sym typeface="+mn-ea"/>
                </a:rPr>
                <a:t>连接趋向多元化</a:t>
              </a:r>
            </a:p>
            <a:p>
              <a:pPr algn="ctr">
                <a:lnSpc>
                  <a:spcPct val="120000"/>
                </a:lnSpc>
                <a:defRPr/>
              </a:pPr>
              <a:r>
                <a:rPr lang="da-DK" altLang="zh-CN" sz="1050" b="1">
                  <a:solidFill>
                    <a:srgbClr val="000000">
                      <a:lumMod val="50000"/>
                      <a:lumOff val="50000"/>
                    </a:srgbClr>
                  </a:solidFill>
                  <a:latin typeface="微软雅黑" panose="020B0503020204020204" charset="-122"/>
                  <a:ea typeface="微软雅黑" panose="020B0503020204020204" charset="-122"/>
                  <a:sym typeface="+mn-ea"/>
                </a:rPr>
                <a:t>提高信息获取的全面性，保证特定信息不失真</a:t>
              </a:r>
            </a:p>
          </p:txBody>
        </p:sp>
      </p:grpSp>
      <p:grpSp>
        <p:nvGrpSpPr>
          <p:cNvPr id="36" name="组合 3388"/>
          <p:cNvGrpSpPr>
            <a:grpSpLocks/>
          </p:cNvGrpSpPr>
          <p:nvPr/>
        </p:nvGrpSpPr>
        <p:grpSpPr bwMode="auto">
          <a:xfrm>
            <a:off x="1796187" y="4033636"/>
            <a:ext cx="6332476" cy="570161"/>
            <a:chOff x="1687238" y="4820527"/>
            <a:chExt cx="7603242" cy="683657"/>
          </a:xfrm>
        </p:grpSpPr>
        <p:sp>
          <p:nvSpPr>
            <p:cNvPr id="37" name="Freeform 40"/>
            <p:cNvSpPr/>
            <p:nvPr/>
          </p:nvSpPr>
          <p:spPr bwMode="auto">
            <a:xfrm>
              <a:off x="2253194" y="4923290"/>
              <a:ext cx="2555375" cy="580894"/>
            </a:xfrm>
            <a:custGeom>
              <a:avLst/>
              <a:gdLst>
                <a:gd name="T0" fmla="*/ 1604 w 1604"/>
                <a:gd name="T1" fmla="*/ 176 h 352"/>
                <a:gd name="T2" fmla="*/ 1461 w 1604"/>
                <a:gd name="T3" fmla="*/ 352 h 352"/>
                <a:gd name="T4" fmla="*/ 0 w 1604"/>
                <a:gd name="T5" fmla="*/ 352 h 352"/>
                <a:gd name="T6" fmla="*/ 0 w 1604"/>
                <a:gd name="T7" fmla="*/ 0 h 352"/>
                <a:gd name="T8" fmla="*/ 1461 w 1604"/>
                <a:gd name="T9" fmla="*/ 0 h 352"/>
                <a:gd name="T10" fmla="*/ 1604 w 1604"/>
                <a:gd name="T11" fmla="*/ 176 h 352"/>
              </a:gdLst>
              <a:ahLst/>
              <a:cxnLst>
                <a:cxn ang="0">
                  <a:pos x="T0" y="T1"/>
                </a:cxn>
                <a:cxn ang="0">
                  <a:pos x="T2" y="T3"/>
                </a:cxn>
                <a:cxn ang="0">
                  <a:pos x="T4" y="T5"/>
                </a:cxn>
                <a:cxn ang="0">
                  <a:pos x="T6" y="T7"/>
                </a:cxn>
                <a:cxn ang="0">
                  <a:pos x="T8" y="T9"/>
                </a:cxn>
                <a:cxn ang="0">
                  <a:pos x="T10" y="T11"/>
                </a:cxn>
              </a:cxnLst>
              <a:rect l="0" t="0" r="r" b="b"/>
              <a:pathLst>
                <a:path w="1604" h="352">
                  <a:moveTo>
                    <a:pt x="1604" y="176"/>
                  </a:moveTo>
                  <a:lnTo>
                    <a:pt x="1461" y="352"/>
                  </a:lnTo>
                  <a:lnTo>
                    <a:pt x="0" y="352"/>
                  </a:lnTo>
                  <a:lnTo>
                    <a:pt x="0" y="0"/>
                  </a:lnTo>
                  <a:lnTo>
                    <a:pt x="1461" y="0"/>
                  </a:lnTo>
                  <a:lnTo>
                    <a:pt x="1604" y="176"/>
                  </a:lnTo>
                  <a:close/>
                </a:path>
              </a:pathLst>
            </a:custGeom>
            <a:solidFill>
              <a:srgbClr val="4472C4">
                <a:lumMod val="75000"/>
              </a:srgbClr>
            </a:solidFill>
            <a:ln>
              <a:noFill/>
            </a:ln>
          </p:spPr>
          <p:txBody>
            <a:bodyPr anchor="ctr"/>
            <a:lstStyle/>
            <a:p>
              <a:pPr algn="ctr">
                <a:defRPr/>
              </a:pPr>
              <a:r>
                <a:rPr lang="zh-CN" altLang="en-US" sz="1350" b="1">
                  <a:solidFill>
                    <a:srgbClr val="FFFFFF"/>
                  </a:solidFill>
                  <a:latin typeface="微软雅黑" panose="020B0503020204020204" charset="-122"/>
                  <a:ea typeface="微软雅黑" panose="020B0503020204020204" charset="-122"/>
                  <a:cs typeface="+mj-cs"/>
                </a:rPr>
                <a:t>连接信息获取</a:t>
              </a:r>
            </a:p>
            <a:p>
              <a:pPr algn="ctr">
                <a:defRPr/>
              </a:pPr>
              <a:r>
                <a:rPr lang="zh-CN" altLang="en-US" sz="1350" b="1">
                  <a:solidFill>
                    <a:srgbClr val="FFFFFF"/>
                  </a:solidFill>
                  <a:latin typeface="微软雅黑" panose="020B0503020204020204" charset="-122"/>
                  <a:ea typeface="微软雅黑" panose="020B0503020204020204" charset="-122"/>
                  <a:cs typeface="+mj-cs"/>
                </a:rPr>
                <a:t>优先级提升</a:t>
              </a:r>
            </a:p>
          </p:txBody>
        </p:sp>
        <p:sp>
          <p:nvSpPr>
            <p:cNvPr id="38" name="Freeform 46"/>
            <p:cNvSpPr/>
            <p:nvPr/>
          </p:nvSpPr>
          <p:spPr bwMode="auto">
            <a:xfrm>
              <a:off x="2253194" y="5200178"/>
              <a:ext cx="327282" cy="219798"/>
            </a:xfrm>
            <a:custGeom>
              <a:avLst/>
              <a:gdLst>
                <a:gd name="T0" fmla="*/ 244 w 244"/>
                <a:gd name="T1" fmla="*/ 68 h 165"/>
                <a:gd name="T2" fmla="*/ 0 w 244"/>
                <a:gd name="T3" fmla="*/ 0 h 165"/>
                <a:gd name="T4" fmla="*/ 0 w 244"/>
                <a:gd name="T5" fmla="*/ 165 h 165"/>
                <a:gd name="T6" fmla="*/ 244 w 244"/>
                <a:gd name="T7" fmla="*/ 68 h 165"/>
              </a:gdLst>
              <a:ahLst/>
              <a:cxnLst>
                <a:cxn ang="0">
                  <a:pos x="T0" y="T1"/>
                </a:cxn>
                <a:cxn ang="0">
                  <a:pos x="T2" y="T3"/>
                </a:cxn>
                <a:cxn ang="0">
                  <a:pos x="T4" y="T5"/>
                </a:cxn>
                <a:cxn ang="0">
                  <a:pos x="T6" y="T7"/>
                </a:cxn>
              </a:cxnLst>
              <a:rect l="0" t="0" r="r" b="b"/>
              <a:pathLst>
                <a:path w="244" h="165">
                  <a:moveTo>
                    <a:pt x="244" y="68"/>
                  </a:moveTo>
                  <a:lnTo>
                    <a:pt x="0" y="0"/>
                  </a:lnTo>
                  <a:lnTo>
                    <a:pt x="0" y="165"/>
                  </a:lnTo>
                  <a:lnTo>
                    <a:pt x="244" y="68"/>
                  </a:lnTo>
                  <a:close/>
                </a:path>
              </a:pathLst>
            </a:custGeom>
            <a:solidFill>
              <a:srgbClr val="4472C4">
                <a:lumMod val="50000"/>
              </a:srgbClr>
            </a:solidFill>
            <a:ln>
              <a:noFill/>
            </a:ln>
          </p:spPr>
          <p:txBody>
            <a:bodyPr lIns="0" tIns="0" rIns="0" bIns="0" anchor="ctr">
              <a:normAutofit fontScale="97500" lnSpcReduction="10000"/>
            </a:bodyPr>
            <a:lstStyle/>
            <a:p>
              <a:pPr algn="ctr">
                <a:defRPr/>
              </a:pPr>
              <a:endParaRPr lang="zh-CN" altLang="en-US" sz="1350">
                <a:solidFill>
                  <a:srgbClr val="FFFFFF"/>
                </a:solidFill>
              </a:endParaRPr>
            </a:p>
          </p:txBody>
        </p:sp>
        <p:sp>
          <p:nvSpPr>
            <p:cNvPr id="39" name="Rectangle 67"/>
            <p:cNvSpPr>
              <a:spLocks noChangeArrowheads="1"/>
            </p:cNvSpPr>
            <p:nvPr/>
          </p:nvSpPr>
          <p:spPr bwMode="auto">
            <a:xfrm>
              <a:off x="1687238" y="4820527"/>
              <a:ext cx="892649" cy="47037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r>
                <a:rPr lang="en-US" altLang="zh-CN" sz="1499">
                  <a:solidFill>
                    <a:srgbClr val="FFFFFF"/>
                  </a:solidFill>
                </a:rPr>
                <a:t>05</a:t>
              </a:r>
            </a:p>
          </p:txBody>
        </p:sp>
        <p:sp>
          <p:nvSpPr>
            <p:cNvPr id="40" name="矩形 39"/>
            <p:cNvSpPr/>
            <p:nvPr/>
          </p:nvSpPr>
          <p:spPr>
            <a:xfrm>
              <a:off x="4865736" y="4956116"/>
              <a:ext cx="4424744" cy="465287"/>
            </a:xfrm>
            <a:prstGeom prst="rect">
              <a:avLst/>
            </a:prstGeom>
            <a:ln w="12700" cmpd="sng">
              <a:solidFill>
                <a:schemeClr val="accent1">
                  <a:shade val="50000"/>
                </a:schemeClr>
              </a:solidFill>
              <a:prstDash val="dashDot"/>
            </a:ln>
          </p:spPr>
          <p:txBody>
            <a:bodyPr lIns="0" tIns="0" rIns="0" bIns="0" anchor="ctr"/>
            <a:lstStyle/>
            <a:p>
              <a:pPr algn="ctr">
                <a:lnSpc>
                  <a:spcPct val="130000"/>
                </a:lnSpc>
                <a:defRPr/>
              </a:pPr>
              <a:r>
                <a:rPr lang="da-DK" altLang="zh-CN" sz="1050" b="1">
                  <a:solidFill>
                    <a:srgbClr val="000000">
                      <a:lumMod val="50000"/>
                      <a:lumOff val="50000"/>
                    </a:srgbClr>
                  </a:solidFill>
                  <a:latin typeface="微软雅黑" panose="020B0503020204020204" charset="-122"/>
                  <a:ea typeface="微软雅黑" panose="020B0503020204020204" charset="-122"/>
                  <a:sym typeface="+mn-ea"/>
                </a:rPr>
                <a:t>多元连接网络结构构成信息触达捷径</a:t>
              </a:r>
            </a:p>
          </p:txBody>
        </p:sp>
      </p:grpSp>
      <p:sp>
        <p:nvSpPr>
          <p:cNvPr id="41" name="椭圆 40"/>
          <p:cNvSpPr/>
          <p:nvPr/>
        </p:nvSpPr>
        <p:spPr>
          <a:xfrm>
            <a:off x="602300" y="2523127"/>
            <a:ext cx="701096" cy="699905"/>
          </a:xfrm>
          <a:prstGeom prst="ellipse">
            <a:avLst/>
          </a:prstGeom>
          <a:solidFill>
            <a:srgbClr val="D4D2D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3299" b="1" dirty="0">
                <a:solidFill>
                  <a:srgbClr val="FF0000"/>
                </a:solidFill>
                <a:latin typeface="微软雅黑" panose="020B0503020204020204" charset="-122"/>
                <a:ea typeface="微软雅黑" panose="020B0503020204020204" charset="-122"/>
              </a:rPr>
              <a:t>量</a:t>
            </a:r>
          </a:p>
        </p:txBody>
      </p:sp>
    </p:spTree>
    <p:extLst>
      <p:ext uri="{BB962C8B-B14F-4D97-AF65-F5344CB8AC3E}">
        <p14:creationId xmlns:p14="http://schemas.microsoft.com/office/powerpoint/2010/main" val="24815538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77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79655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“互联网</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”新模式</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9" name="文本框 3"/>
          <p:cNvSpPr txBox="1">
            <a:spLocks noChangeArrowheads="1"/>
          </p:cNvSpPr>
          <p:nvPr/>
        </p:nvSpPr>
        <p:spPr bwMode="auto">
          <a:xfrm>
            <a:off x="338997" y="1051664"/>
            <a:ext cx="52933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r>
              <a:rPr lang="zh-CN" altLang="en-US">
                <a:latin typeface="微软雅黑" panose="020B0503020204020204" pitchFamily="34" charset="-122"/>
                <a:ea typeface="微软雅黑" panose="020B0503020204020204" pitchFamily="34" charset="-122"/>
              </a:rPr>
              <a:t>连接进化中质的演变</a:t>
            </a:r>
          </a:p>
        </p:txBody>
      </p:sp>
      <p:grpSp>
        <p:nvGrpSpPr>
          <p:cNvPr id="10" name="组合 13"/>
          <p:cNvGrpSpPr>
            <a:grpSpLocks/>
          </p:cNvGrpSpPr>
          <p:nvPr/>
        </p:nvGrpSpPr>
        <p:grpSpPr bwMode="auto">
          <a:xfrm>
            <a:off x="793172" y="1759152"/>
            <a:ext cx="7877505" cy="2765103"/>
            <a:chOff x="1837" y="3354"/>
            <a:chExt cx="16546" cy="5809"/>
          </a:xfrm>
        </p:grpSpPr>
        <p:sp>
          <p:nvSpPr>
            <p:cNvPr id="15" name="文本框 2"/>
            <p:cNvSpPr txBox="1"/>
            <p:nvPr/>
          </p:nvSpPr>
          <p:spPr>
            <a:xfrm>
              <a:off x="3497" y="7052"/>
              <a:ext cx="3355" cy="923"/>
            </a:xfrm>
            <a:prstGeom prst="rect">
              <a:avLst/>
            </a:prstGeom>
            <a:noFill/>
          </p:spPr>
          <p:txBody>
            <a:bodyPr anchor="b"/>
            <a:lstStyle/>
            <a:p>
              <a:pPr algn="ctr">
                <a:defRPr/>
              </a:pPr>
              <a:r>
                <a:rPr lang="zh-CN" altLang="en-US" sz="1350" b="1" dirty="0">
                  <a:solidFill>
                    <a:schemeClr val="tx1">
                      <a:lumMod val="65000"/>
                      <a:lumOff val="35000"/>
                    </a:schemeClr>
                  </a:solidFill>
                  <a:latin typeface="微软雅黑" panose="020B0503020204020204" charset="-122"/>
                  <a:ea typeface="微软雅黑" panose="020B0503020204020204" charset="-122"/>
                  <a:cs typeface="+mj-cs"/>
                </a:rPr>
                <a:t>对自身的赋能</a:t>
              </a:r>
            </a:p>
          </p:txBody>
        </p:sp>
        <p:sp>
          <p:nvSpPr>
            <p:cNvPr id="16" name="文本框 1"/>
            <p:cNvSpPr txBox="1"/>
            <p:nvPr/>
          </p:nvSpPr>
          <p:spPr>
            <a:xfrm>
              <a:off x="1837" y="8168"/>
              <a:ext cx="4770" cy="923"/>
            </a:xfrm>
            <a:prstGeom prst="rect">
              <a:avLst/>
            </a:prstGeom>
            <a:noFill/>
          </p:spPr>
          <p:txBody>
            <a:bodyPr>
              <a:normAutofit/>
            </a:bodyPr>
            <a:lstStyle/>
            <a:p>
              <a:pPr algn="ctr">
                <a:defRPr/>
              </a:pPr>
              <a:r>
                <a:rPr lang="zh-CN" altLang="en-US" sz="1350" b="1" dirty="0">
                  <a:solidFill>
                    <a:schemeClr val="bg1">
                      <a:lumMod val="50000"/>
                    </a:schemeClr>
                  </a:solidFill>
                  <a:latin typeface="微软雅黑" panose="020B0503020204020204" charset="-122"/>
                  <a:ea typeface="微软雅黑" panose="020B0503020204020204" charset="-122"/>
                </a:rPr>
                <a:t>促使自身进化为关键连接点</a:t>
              </a:r>
            </a:p>
          </p:txBody>
        </p:sp>
        <p:sp>
          <p:nvSpPr>
            <p:cNvPr id="17" name="文本框 4"/>
            <p:cNvSpPr txBox="1"/>
            <p:nvPr/>
          </p:nvSpPr>
          <p:spPr>
            <a:xfrm>
              <a:off x="12410" y="3354"/>
              <a:ext cx="3955" cy="925"/>
            </a:xfrm>
            <a:prstGeom prst="rect">
              <a:avLst/>
            </a:prstGeom>
            <a:noFill/>
          </p:spPr>
          <p:txBody>
            <a:bodyPr anchor="b"/>
            <a:lstStyle/>
            <a:p>
              <a:pPr algn="ctr">
                <a:defRPr/>
              </a:pPr>
              <a:r>
                <a:rPr lang="zh-CN" altLang="en-US" sz="1350" b="1" dirty="0">
                  <a:solidFill>
                    <a:schemeClr val="tx1">
                      <a:lumMod val="65000"/>
                      <a:lumOff val="35000"/>
                    </a:schemeClr>
                  </a:solidFill>
                  <a:latin typeface="微软雅黑" panose="020B0503020204020204" charset="-122"/>
                  <a:ea typeface="微软雅黑" panose="020B0503020204020204" charset="-122"/>
                  <a:cs typeface="+mj-cs"/>
                </a:rPr>
                <a:t>利益最大化趋势</a:t>
              </a:r>
            </a:p>
          </p:txBody>
        </p:sp>
        <p:sp>
          <p:nvSpPr>
            <p:cNvPr id="18" name="文本框 5"/>
            <p:cNvSpPr txBox="1"/>
            <p:nvPr/>
          </p:nvSpPr>
          <p:spPr>
            <a:xfrm>
              <a:off x="12410" y="4447"/>
              <a:ext cx="4868" cy="860"/>
            </a:xfrm>
            <a:prstGeom prst="rect">
              <a:avLst/>
            </a:prstGeom>
            <a:noFill/>
          </p:spPr>
          <p:txBody>
            <a:bodyPr>
              <a:normAutofit/>
            </a:bodyPr>
            <a:lstStyle/>
            <a:p>
              <a:pPr algn="ctr">
                <a:defRPr/>
              </a:pPr>
              <a:r>
                <a:rPr lang="zh-CN" altLang="en-US" sz="1350" b="1" dirty="0">
                  <a:solidFill>
                    <a:schemeClr val="bg1">
                      <a:lumMod val="50000"/>
                    </a:schemeClr>
                  </a:solidFill>
                  <a:latin typeface="微软雅黑" panose="020B0503020204020204" charset="-122"/>
                  <a:ea typeface="微软雅黑" panose="020B0503020204020204" charset="-122"/>
                </a:rPr>
                <a:t>三种连接趋向实现资源整合</a:t>
              </a:r>
            </a:p>
          </p:txBody>
        </p:sp>
        <p:sp>
          <p:nvSpPr>
            <p:cNvPr id="19" name="椭圆 18"/>
            <p:cNvSpPr/>
            <p:nvPr/>
          </p:nvSpPr>
          <p:spPr>
            <a:xfrm>
              <a:off x="8897" y="5502"/>
              <a:ext cx="1473" cy="1473"/>
            </a:xfrm>
            <a:prstGeom prst="ellipse">
              <a:avLst/>
            </a:prstGeom>
            <a:solidFill>
              <a:srgbClr val="D4D2D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350">
                  <a:solidFill>
                    <a:srgbClr val="FFFFFF"/>
                  </a:solidFill>
                </a:rPr>
                <a:t>c</a:t>
              </a:r>
            </a:p>
          </p:txBody>
        </p:sp>
        <p:sp>
          <p:nvSpPr>
            <p:cNvPr id="20" name="泪滴形 19"/>
            <p:cNvSpPr/>
            <p:nvPr/>
          </p:nvSpPr>
          <p:spPr>
            <a:xfrm rot="16200000">
              <a:off x="10337" y="6840"/>
              <a:ext cx="2058" cy="2058"/>
            </a:xfrm>
            <a:prstGeom prst="teardrop">
              <a:avLst/>
            </a:prstGeom>
            <a:solidFill>
              <a:srgbClr val="74856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rgbClr val="FFFFFF"/>
                </a:solidFill>
              </a:endParaRPr>
            </a:p>
          </p:txBody>
        </p:sp>
        <p:sp>
          <p:nvSpPr>
            <p:cNvPr id="21" name="泪滴形 20"/>
            <p:cNvSpPr/>
            <p:nvPr/>
          </p:nvSpPr>
          <p:spPr>
            <a:xfrm>
              <a:off x="6852" y="6840"/>
              <a:ext cx="2058" cy="2058"/>
            </a:xfrm>
            <a:prstGeom prst="teardrop">
              <a:avLst/>
            </a:prstGeom>
            <a:solidFill>
              <a:srgbClr val="6EA0B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rgbClr val="FFFFFF"/>
                </a:solidFill>
              </a:endParaRPr>
            </a:p>
          </p:txBody>
        </p:sp>
        <p:sp>
          <p:nvSpPr>
            <p:cNvPr id="22" name="文本框 9"/>
            <p:cNvSpPr txBox="1">
              <a:spLocks noChangeArrowheads="1"/>
            </p:cNvSpPr>
            <p:nvPr/>
          </p:nvSpPr>
          <p:spPr bwMode="auto">
            <a:xfrm>
              <a:off x="10593" y="7052"/>
              <a:ext cx="1549" cy="1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r>
                <a:rPr lang="en-US" altLang="zh-CN" sz="4049">
                  <a:solidFill>
                    <a:srgbClr val="FFFFFF"/>
                  </a:solidFill>
                </a:rPr>
                <a:t>D</a:t>
              </a:r>
            </a:p>
          </p:txBody>
        </p:sp>
        <p:sp>
          <p:nvSpPr>
            <p:cNvPr id="23" name="文本框 10"/>
            <p:cNvSpPr txBox="1">
              <a:spLocks noChangeArrowheads="1"/>
            </p:cNvSpPr>
            <p:nvPr/>
          </p:nvSpPr>
          <p:spPr bwMode="auto">
            <a:xfrm>
              <a:off x="7106" y="7052"/>
              <a:ext cx="1549" cy="1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r>
                <a:rPr lang="en-US" altLang="zh-CN" sz="4049">
                  <a:solidFill>
                    <a:srgbClr val="FFFFFF"/>
                  </a:solidFill>
                </a:rPr>
                <a:t>C</a:t>
              </a:r>
            </a:p>
          </p:txBody>
        </p:sp>
        <p:sp>
          <p:nvSpPr>
            <p:cNvPr id="24" name="泪滴形 23"/>
            <p:cNvSpPr/>
            <p:nvPr/>
          </p:nvSpPr>
          <p:spPr>
            <a:xfrm rot="10800000">
              <a:off x="10353" y="3577"/>
              <a:ext cx="2058" cy="2058"/>
            </a:xfrm>
            <a:prstGeom prst="teardrop">
              <a:avLst/>
            </a:prstGeom>
            <a:solidFill>
              <a:srgbClr val="CCAF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rgbClr val="FFFFFF"/>
                </a:solidFill>
              </a:endParaRPr>
            </a:p>
          </p:txBody>
        </p:sp>
        <p:sp>
          <p:nvSpPr>
            <p:cNvPr id="25" name="文本框 12"/>
            <p:cNvSpPr txBox="1">
              <a:spLocks noChangeArrowheads="1"/>
            </p:cNvSpPr>
            <p:nvPr/>
          </p:nvSpPr>
          <p:spPr bwMode="auto">
            <a:xfrm>
              <a:off x="10608" y="3805"/>
              <a:ext cx="1549" cy="1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r>
                <a:rPr lang="en-US" altLang="zh-CN" sz="4049">
                  <a:solidFill>
                    <a:srgbClr val="FFFFFF"/>
                  </a:solidFill>
                </a:rPr>
                <a:t>B</a:t>
              </a:r>
            </a:p>
          </p:txBody>
        </p:sp>
        <p:sp>
          <p:nvSpPr>
            <p:cNvPr id="26" name="文本框 15"/>
            <p:cNvSpPr txBox="1"/>
            <p:nvPr/>
          </p:nvSpPr>
          <p:spPr>
            <a:xfrm>
              <a:off x="1837" y="3354"/>
              <a:ext cx="5740" cy="925"/>
            </a:xfrm>
            <a:prstGeom prst="rect">
              <a:avLst/>
            </a:prstGeom>
            <a:noFill/>
          </p:spPr>
          <p:txBody>
            <a:bodyPr anchor="b"/>
            <a:lstStyle/>
            <a:p>
              <a:pPr algn="ctr">
                <a:defRPr/>
              </a:pPr>
              <a:r>
                <a:rPr lang="zh-CN" altLang="en-US" sz="1350" b="1" dirty="0">
                  <a:solidFill>
                    <a:schemeClr val="tx1">
                      <a:lumMod val="65000"/>
                      <a:lumOff val="35000"/>
                    </a:schemeClr>
                  </a:solidFill>
                  <a:latin typeface="微软雅黑" panose="020B0503020204020204" charset="-122"/>
                  <a:ea typeface="微软雅黑" panose="020B0503020204020204" charset="-122"/>
                  <a:cs typeface="+mj-cs"/>
                </a:rPr>
                <a:t>不满足于单一连接形态</a:t>
              </a:r>
            </a:p>
          </p:txBody>
        </p:sp>
        <p:sp>
          <p:nvSpPr>
            <p:cNvPr id="27" name="文本框 16"/>
            <p:cNvSpPr txBox="1"/>
            <p:nvPr/>
          </p:nvSpPr>
          <p:spPr>
            <a:xfrm>
              <a:off x="2660" y="4469"/>
              <a:ext cx="4435" cy="838"/>
            </a:xfrm>
            <a:prstGeom prst="rect">
              <a:avLst/>
            </a:prstGeom>
            <a:noFill/>
          </p:spPr>
          <p:txBody>
            <a:bodyPr>
              <a:normAutofit/>
            </a:bodyPr>
            <a:lstStyle/>
            <a:p>
              <a:pPr algn="ctr">
                <a:defRPr/>
              </a:pPr>
              <a:r>
                <a:rPr lang="zh-CN" altLang="en-US" sz="1350" b="1" dirty="0">
                  <a:solidFill>
                    <a:schemeClr val="bg1">
                      <a:lumMod val="50000"/>
                    </a:schemeClr>
                  </a:solidFill>
                  <a:latin typeface="微软雅黑" panose="020B0503020204020204" charset="-122"/>
                  <a:ea typeface="微软雅黑" panose="020B0503020204020204" charset="-122"/>
                </a:rPr>
                <a:t>强连接-弱连接-超连接</a:t>
              </a:r>
            </a:p>
          </p:txBody>
        </p:sp>
        <p:sp>
          <p:nvSpPr>
            <p:cNvPr id="28" name="文本框 17"/>
            <p:cNvSpPr txBox="1"/>
            <p:nvPr/>
          </p:nvSpPr>
          <p:spPr>
            <a:xfrm>
              <a:off x="12725" y="7052"/>
              <a:ext cx="3355" cy="923"/>
            </a:xfrm>
            <a:prstGeom prst="rect">
              <a:avLst/>
            </a:prstGeom>
            <a:noFill/>
          </p:spPr>
          <p:txBody>
            <a:bodyPr anchor="b"/>
            <a:lstStyle/>
            <a:p>
              <a:pPr algn="ctr">
                <a:defRPr/>
              </a:pPr>
              <a:r>
                <a:rPr lang="zh-CN" altLang="en-US" sz="1350" b="1" dirty="0">
                  <a:solidFill>
                    <a:schemeClr val="tx1">
                      <a:lumMod val="65000"/>
                      <a:lumOff val="35000"/>
                    </a:schemeClr>
                  </a:solidFill>
                  <a:latin typeface="微软雅黑" panose="020B0503020204020204" charset="-122"/>
                  <a:ea typeface="微软雅黑" panose="020B0503020204020204" charset="-122"/>
                  <a:cs typeface="+mj-cs"/>
                </a:rPr>
                <a:t>超越连接属类</a:t>
              </a:r>
            </a:p>
          </p:txBody>
        </p:sp>
        <p:sp>
          <p:nvSpPr>
            <p:cNvPr id="29" name="文本框 18"/>
            <p:cNvSpPr txBox="1"/>
            <p:nvPr/>
          </p:nvSpPr>
          <p:spPr>
            <a:xfrm>
              <a:off x="12580" y="8095"/>
              <a:ext cx="5803" cy="1068"/>
            </a:xfrm>
            <a:prstGeom prst="rect">
              <a:avLst/>
            </a:prstGeom>
            <a:noFill/>
          </p:spPr>
          <p:txBody>
            <a:bodyPr>
              <a:normAutofit/>
            </a:bodyPr>
            <a:lstStyle/>
            <a:p>
              <a:pPr algn="ctr">
                <a:defRPr/>
              </a:pPr>
              <a:r>
                <a:rPr lang="zh-CN" altLang="en-US" sz="1350" b="1" dirty="0">
                  <a:solidFill>
                    <a:schemeClr val="bg1">
                      <a:lumMod val="50000"/>
                    </a:schemeClr>
                  </a:solidFill>
                  <a:latin typeface="微软雅黑" panose="020B0503020204020204" charset="-122"/>
                  <a:ea typeface="微软雅黑" panose="020B0503020204020204" charset="-122"/>
                </a:rPr>
                <a:t>从信息连接到资源连接到行动连接</a:t>
              </a:r>
              <a:endParaRPr lang="zh-CN" altLang="en-US" sz="1350" dirty="0">
                <a:solidFill>
                  <a:srgbClr val="FFFFFF">
                    <a:lumMod val="50000"/>
                  </a:srgbClr>
                </a:solidFill>
              </a:endParaRPr>
            </a:p>
          </p:txBody>
        </p:sp>
        <p:sp>
          <p:nvSpPr>
            <p:cNvPr id="30" name="泪滴形 29"/>
            <p:cNvSpPr/>
            <p:nvPr/>
          </p:nvSpPr>
          <p:spPr>
            <a:xfrm rot="5400000">
              <a:off x="6840" y="3577"/>
              <a:ext cx="2058" cy="2058"/>
            </a:xfrm>
            <a:prstGeom prst="teardrop">
              <a:avLst/>
            </a:prstGeom>
            <a:solidFill>
              <a:srgbClr val="8D89A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rgbClr val="FFFFFF"/>
                </a:solidFill>
              </a:endParaRPr>
            </a:p>
          </p:txBody>
        </p:sp>
        <p:sp>
          <p:nvSpPr>
            <p:cNvPr id="31" name="文本框 20"/>
            <p:cNvSpPr txBox="1">
              <a:spLocks noChangeArrowheads="1"/>
            </p:cNvSpPr>
            <p:nvPr/>
          </p:nvSpPr>
          <p:spPr bwMode="auto">
            <a:xfrm>
              <a:off x="7094" y="3804"/>
              <a:ext cx="1549" cy="1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ctr"/>
              <a:r>
                <a:rPr lang="en-US" altLang="zh-CN" sz="4049" dirty="0">
                  <a:solidFill>
                    <a:srgbClr val="FFFFFF"/>
                  </a:solidFill>
                  <a:sym typeface="+mn-ea"/>
                </a:rPr>
                <a:t>A</a:t>
              </a:r>
            </a:p>
          </p:txBody>
        </p:sp>
      </p:grpSp>
      <p:sp>
        <p:nvSpPr>
          <p:cNvPr id="32" name="文本框 14"/>
          <p:cNvSpPr txBox="1">
            <a:spLocks noChangeArrowheads="1"/>
          </p:cNvSpPr>
          <p:nvPr/>
        </p:nvSpPr>
        <p:spPr bwMode="auto">
          <a:xfrm>
            <a:off x="4220087" y="2832814"/>
            <a:ext cx="399946" cy="600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r>
              <a:rPr lang="zh-CN" altLang="en-US" sz="3299" b="1" dirty="0">
                <a:solidFill>
                  <a:srgbClr val="FF0000"/>
                </a:solidFill>
                <a:latin typeface="微软雅黑" panose="020B0503020204020204" pitchFamily="34" charset="-122"/>
                <a:ea typeface="微软雅黑" panose="020B0503020204020204" pitchFamily="34" charset="-122"/>
              </a:rPr>
              <a:t>质</a:t>
            </a:r>
          </a:p>
        </p:txBody>
      </p:sp>
    </p:spTree>
    <p:extLst>
      <p:ext uri="{BB962C8B-B14F-4D97-AF65-F5344CB8AC3E}">
        <p14:creationId xmlns:p14="http://schemas.microsoft.com/office/powerpoint/2010/main" val="35622976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78</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79655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“互联网</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”新模式</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7" name="文本框 3"/>
          <p:cNvSpPr txBox="1">
            <a:spLocks noChangeArrowheads="1"/>
          </p:cNvSpPr>
          <p:nvPr/>
        </p:nvSpPr>
        <p:spPr bwMode="auto">
          <a:xfrm>
            <a:off x="402906" y="767229"/>
            <a:ext cx="52933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r>
              <a:rPr lang="zh-CN" altLang="en-US">
                <a:latin typeface="微软雅黑" panose="020B0503020204020204" pitchFamily="34" charset="-122"/>
                <a:ea typeface="微软雅黑" panose="020B0503020204020204" pitchFamily="34" charset="-122"/>
              </a:rPr>
              <a:t>任何一种连接都需依托平台</a:t>
            </a:r>
          </a:p>
        </p:txBody>
      </p:sp>
      <p:sp>
        <p:nvSpPr>
          <p:cNvPr id="8" name="文本框 99"/>
          <p:cNvSpPr txBox="1"/>
          <p:nvPr/>
        </p:nvSpPr>
        <p:spPr>
          <a:xfrm>
            <a:off x="2675618" y="4342461"/>
            <a:ext cx="3809008" cy="461537"/>
          </a:xfrm>
          <a:prstGeom prst="rect">
            <a:avLst/>
          </a:prstGeom>
          <a:noFill/>
          <a:ln w="9525">
            <a:noFill/>
          </a:ln>
        </p:spPr>
        <p:txBody>
          <a:bodyPr>
            <a:spAutoFit/>
          </a:bodyPr>
          <a:lstStyle/>
          <a:p>
            <a:pPr>
              <a:defRPr/>
            </a:pPr>
            <a:r>
              <a:rPr lang="zh-CN" altLang="en-US" sz="2399" b="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宋体" panose="02010600030101010101" pitchFamily="2" charset="-122"/>
              </a:rPr>
              <a:t>平台对连接的意义</a:t>
            </a:r>
          </a:p>
        </p:txBody>
      </p:sp>
      <p:grpSp>
        <p:nvGrpSpPr>
          <p:cNvPr id="9" name="组合 69"/>
          <p:cNvGrpSpPr>
            <a:grpSpLocks/>
          </p:cNvGrpSpPr>
          <p:nvPr/>
        </p:nvGrpSpPr>
        <p:grpSpPr bwMode="auto">
          <a:xfrm>
            <a:off x="684962" y="1180548"/>
            <a:ext cx="8050101" cy="3175760"/>
            <a:chOff x="1995" y="2651"/>
            <a:chExt cx="16908" cy="6670"/>
          </a:xfrm>
        </p:grpSpPr>
        <p:grpSp>
          <p:nvGrpSpPr>
            <p:cNvPr id="10" name="组合 55"/>
            <p:cNvGrpSpPr>
              <a:grpSpLocks/>
            </p:cNvGrpSpPr>
            <p:nvPr/>
          </p:nvGrpSpPr>
          <p:grpSpPr bwMode="auto">
            <a:xfrm>
              <a:off x="1995" y="2656"/>
              <a:ext cx="2220" cy="2436"/>
              <a:chOff x="2475" y="2679"/>
              <a:chExt cx="1870" cy="2222"/>
            </a:xfrm>
          </p:grpSpPr>
          <p:sp>
            <p:nvSpPr>
              <p:cNvPr id="32" name="矩形 13"/>
              <p:cNvSpPr>
                <a:spLocks noChangeArrowheads="1"/>
              </p:cNvSpPr>
              <p:nvPr/>
            </p:nvSpPr>
            <p:spPr bwMode="auto">
              <a:xfrm rot="885390">
                <a:off x="2483" y="2679"/>
                <a:ext cx="1863" cy="2218"/>
              </a:xfrm>
              <a:prstGeom prst="rect">
                <a:avLst/>
              </a:prstGeom>
              <a:noFill/>
              <a:ln w="19050">
                <a:solidFill>
                  <a:srgbClr val="DAE4F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sz="2000">
                    <a:solidFill>
                      <a:schemeClr val="tx1"/>
                    </a:solidFill>
                    <a:latin typeface="Arial" panose="020B0604020202020204" pitchFamily="34" charset="0"/>
                    <a:ea typeface="宋体" panose="02010600030101010101" pitchFamily="2" charset="-122"/>
                  </a:defRPr>
                </a:lvl1pPr>
                <a:lvl2pPr marL="742950" indent="-285750">
                  <a:defRPr sz="2000">
                    <a:solidFill>
                      <a:schemeClr val="tx1"/>
                    </a:solidFill>
                    <a:latin typeface="Arial" panose="020B0604020202020204" pitchFamily="34" charset="0"/>
                    <a:ea typeface="宋体" panose="02010600030101010101" pitchFamily="2" charset="-122"/>
                  </a:defRPr>
                </a:lvl2pPr>
                <a:lvl3pPr marL="1143000" indent="-228600">
                  <a:defRPr sz="2000">
                    <a:solidFill>
                      <a:schemeClr val="tx1"/>
                    </a:solidFill>
                    <a:latin typeface="Arial" panose="020B0604020202020204" pitchFamily="34" charset="0"/>
                    <a:ea typeface="宋体" panose="02010600030101010101" pitchFamily="2" charset="-122"/>
                  </a:defRPr>
                </a:lvl3pPr>
                <a:lvl4pPr marL="1600200" indent="-228600">
                  <a:defRPr sz="2000">
                    <a:solidFill>
                      <a:schemeClr val="tx1"/>
                    </a:solidFill>
                    <a:latin typeface="Arial" panose="020B0604020202020204" pitchFamily="34" charset="0"/>
                    <a:ea typeface="宋体" panose="02010600030101010101" pitchFamily="2" charset="-122"/>
                  </a:defRPr>
                </a:lvl4pPr>
                <a:lvl5pPr marL="2057400" indent="-22860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lgn="just">
                  <a:lnSpc>
                    <a:spcPct val="130000"/>
                  </a:lnSpc>
                </a:pPr>
                <a:endParaRPr lang="zh-CN" altLang="en-US" sz="1499">
                  <a:solidFill>
                    <a:srgbClr val="FFFFFF"/>
                  </a:solidFill>
                </a:endParaRPr>
              </a:p>
            </p:txBody>
          </p:sp>
          <p:sp>
            <p:nvSpPr>
              <p:cNvPr id="33" name="矩形 32"/>
              <p:cNvSpPr/>
              <p:nvPr/>
            </p:nvSpPr>
            <p:spPr>
              <a:xfrm>
                <a:off x="2475" y="2684"/>
                <a:ext cx="1864" cy="2217"/>
              </a:xfrm>
              <a:prstGeom prst="rect">
                <a:avLst/>
              </a:prstGeom>
              <a:solidFill>
                <a:srgbClr val="477AB1">
                  <a:lumMod val="60000"/>
                  <a:lumOff val="40000"/>
                </a:srgbClr>
              </a:solidFill>
            </p:spPr>
            <p:txBody>
              <a:bodyPr lIns="0" tIns="0" rIns="0" bIns="0" anchor="ctr">
                <a:normAutofit/>
              </a:bodyPr>
              <a:lstStyle/>
              <a:p>
                <a:pPr algn="ctr">
                  <a:lnSpc>
                    <a:spcPct val="130000"/>
                  </a:lnSpc>
                  <a:defRPr/>
                </a:pPr>
                <a:r>
                  <a:rPr lang="en-US" altLang="zh-CN" sz="1350" b="1">
                    <a:solidFill>
                      <a:srgbClr val="FFFFFF"/>
                    </a:solidFill>
                    <a:latin typeface="微软雅黑" panose="020B0503020204020204" charset="-122"/>
                    <a:ea typeface="微软雅黑" panose="020B0503020204020204" charset="-122"/>
                    <a:cs typeface="+mj-cs"/>
                  </a:rPr>
                  <a:t>提供连接的</a:t>
                </a:r>
              </a:p>
              <a:p>
                <a:pPr algn="ctr">
                  <a:lnSpc>
                    <a:spcPct val="130000"/>
                  </a:lnSpc>
                  <a:defRPr/>
                </a:pPr>
                <a:r>
                  <a:rPr lang="en-US" altLang="zh-CN" sz="1350" b="1">
                    <a:solidFill>
                      <a:srgbClr val="FFFFFF"/>
                    </a:solidFill>
                    <a:latin typeface="微软雅黑" panose="020B0503020204020204" charset="-122"/>
                    <a:ea typeface="微软雅黑" panose="020B0503020204020204" charset="-122"/>
                    <a:cs typeface="+mj-cs"/>
                  </a:rPr>
                  <a:t>第一动因</a:t>
                </a:r>
              </a:p>
            </p:txBody>
          </p:sp>
        </p:grpSp>
        <p:sp>
          <p:nvSpPr>
            <p:cNvPr id="15" name="矩形 14"/>
            <p:cNvSpPr/>
            <p:nvPr/>
          </p:nvSpPr>
          <p:spPr>
            <a:xfrm>
              <a:off x="4598" y="3291"/>
              <a:ext cx="4138" cy="1507"/>
            </a:xfrm>
            <a:prstGeom prst="rect">
              <a:avLst/>
            </a:prstGeom>
          </p:spPr>
          <p:txBody>
            <a:bodyPr lIns="0" rIns="0" anchor="ctr">
              <a:normAutofit/>
            </a:bodyPr>
            <a:lstStyle/>
            <a:p>
              <a:pPr marL="214248" indent="-214248" algn="just">
                <a:lnSpc>
                  <a:spcPct val="130000"/>
                </a:lnSpc>
                <a:buFont typeface="Wingdings" panose="05000000000000000000" charset="0"/>
                <a:buChar char="ü"/>
                <a:defRPr/>
              </a:pPr>
              <a:r>
                <a:rPr lang="en-US" altLang="zh-CN" sz="1350" b="1" kern="0" dirty="0">
                  <a:solidFill>
                    <a:schemeClr val="bg1">
                      <a:lumMod val="50000"/>
                    </a:schemeClr>
                  </a:solidFill>
                  <a:latin typeface="微软雅黑" panose="020B0503020204020204" charset="-122"/>
                  <a:ea typeface="微软雅黑" panose="020B0503020204020204" charset="-122"/>
                </a:rPr>
                <a:t>激活连接需求存量</a:t>
              </a:r>
            </a:p>
            <a:p>
              <a:pPr marL="214248" indent="-214248" algn="just">
                <a:lnSpc>
                  <a:spcPct val="130000"/>
                </a:lnSpc>
                <a:buFont typeface="Wingdings" panose="05000000000000000000" charset="0"/>
                <a:buChar char="ü"/>
                <a:defRPr/>
              </a:pPr>
              <a:r>
                <a:rPr lang="en-US" altLang="zh-CN" sz="1350" b="1" kern="0" dirty="0">
                  <a:solidFill>
                    <a:schemeClr val="bg1">
                      <a:lumMod val="50000"/>
                    </a:schemeClr>
                  </a:solidFill>
                  <a:latin typeface="微软雅黑" panose="020B0503020204020204" charset="-122"/>
                  <a:ea typeface="微软雅黑" panose="020B0503020204020204" charset="-122"/>
                </a:rPr>
                <a:t>创造连接需求增量</a:t>
              </a:r>
            </a:p>
          </p:txBody>
        </p:sp>
        <p:sp>
          <p:nvSpPr>
            <p:cNvPr id="16" name="矩形 15"/>
            <p:cNvSpPr/>
            <p:nvPr/>
          </p:nvSpPr>
          <p:spPr>
            <a:xfrm>
              <a:off x="12603" y="3291"/>
              <a:ext cx="4135" cy="1507"/>
            </a:xfrm>
            <a:prstGeom prst="rect">
              <a:avLst/>
            </a:prstGeom>
          </p:spPr>
          <p:txBody>
            <a:bodyPr lIns="0" rIns="0" anchor="ctr">
              <a:normAutofit/>
            </a:bodyPr>
            <a:lstStyle/>
            <a:p>
              <a:pPr marL="214248" indent="-214248" algn="just">
                <a:lnSpc>
                  <a:spcPct val="130000"/>
                </a:lnSpc>
                <a:buFont typeface="Wingdings" panose="05000000000000000000" charset="0"/>
                <a:buChar char="ü"/>
                <a:defRPr/>
              </a:pPr>
              <a:r>
                <a:rPr lang="en-US" altLang="zh-CN" sz="1350" b="1" kern="0" dirty="0">
                  <a:solidFill>
                    <a:schemeClr val="bg1">
                      <a:lumMod val="50000"/>
                    </a:schemeClr>
                  </a:solidFill>
                  <a:latin typeface="微软雅黑" panose="020B0503020204020204" charset="-122"/>
                  <a:ea typeface="微软雅黑" panose="020B0503020204020204" charset="-122"/>
                </a:rPr>
                <a:t>提供语境和语料</a:t>
              </a:r>
            </a:p>
            <a:p>
              <a:pPr marL="214248" indent="-214248" algn="just">
                <a:lnSpc>
                  <a:spcPct val="130000"/>
                </a:lnSpc>
                <a:buFont typeface="Wingdings" panose="05000000000000000000" charset="0"/>
                <a:buChar char="ü"/>
                <a:defRPr/>
              </a:pPr>
              <a:r>
                <a:rPr lang="en-US" altLang="zh-CN" sz="1350" b="1" kern="0" dirty="0">
                  <a:solidFill>
                    <a:schemeClr val="bg1">
                      <a:lumMod val="50000"/>
                    </a:schemeClr>
                  </a:solidFill>
                  <a:latin typeface="微软雅黑" panose="020B0503020204020204" charset="-122"/>
                  <a:ea typeface="微软雅黑" panose="020B0503020204020204" charset="-122"/>
                </a:rPr>
                <a:t>塑造连接的基本形态</a:t>
              </a:r>
            </a:p>
          </p:txBody>
        </p:sp>
        <p:sp>
          <p:nvSpPr>
            <p:cNvPr id="17" name="矩形 16"/>
            <p:cNvSpPr/>
            <p:nvPr/>
          </p:nvSpPr>
          <p:spPr>
            <a:xfrm>
              <a:off x="12385" y="6113"/>
              <a:ext cx="6518" cy="2973"/>
            </a:xfrm>
            <a:prstGeom prst="rect">
              <a:avLst/>
            </a:prstGeom>
          </p:spPr>
          <p:txBody>
            <a:bodyPr lIns="0" rIns="0" anchor="ctr">
              <a:normAutofit/>
            </a:bodyPr>
            <a:lstStyle/>
            <a:p>
              <a:pPr marL="214248" indent="-214248" algn="just">
                <a:lnSpc>
                  <a:spcPct val="270000"/>
                </a:lnSpc>
                <a:defRPr/>
              </a:pPr>
              <a:r>
                <a:rPr lang="en-US" altLang="zh-CN" sz="1350" b="1" kern="0" dirty="0">
                  <a:solidFill>
                    <a:schemeClr val="bg1">
                      <a:lumMod val="50000"/>
                    </a:schemeClr>
                  </a:solidFill>
                  <a:latin typeface="微软雅黑" panose="020B0503020204020204" charset="-122"/>
                  <a:ea typeface="微软雅黑" panose="020B0503020204020204" charset="-122"/>
                </a:rPr>
                <a:t>通过规定连接介质和连接的价值转化方式</a:t>
              </a:r>
            </a:p>
            <a:p>
              <a:pPr marL="214248" indent="-214248" algn="just">
                <a:lnSpc>
                  <a:spcPct val="270000"/>
                </a:lnSpc>
                <a:defRPr/>
              </a:pPr>
              <a:r>
                <a:rPr lang="en-US" altLang="zh-CN" sz="1350" b="1" kern="0" dirty="0">
                  <a:solidFill>
                    <a:schemeClr val="bg1">
                      <a:lumMod val="50000"/>
                    </a:schemeClr>
                  </a:solidFill>
                  <a:latin typeface="微软雅黑" panose="020B0503020204020204" charset="-122"/>
                  <a:ea typeface="微软雅黑" panose="020B0503020204020204" charset="-122"/>
                </a:rPr>
                <a:t>影响连接的建立方式和功能发挥过程</a:t>
              </a:r>
            </a:p>
          </p:txBody>
        </p:sp>
        <p:grpSp>
          <p:nvGrpSpPr>
            <p:cNvPr id="18" name="组合 57"/>
            <p:cNvGrpSpPr>
              <a:grpSpLocks/>
            </p:cNvGrpSpPr>
            <p:nvPr/>
          </p:nvGrpSpPr>
          <p:grpSpPr bwMode="auto">
            <a:xfrm>
              <a:off x="2000" y="6649"/>
              <a:ext cx="2220" cy="2436"/>
              <a:chOff x="2475" y="2679"/>
              <a:chExt cx="1870" cy="2222"/>
            </a:xfrm>
          </p:grpSpPr>
          <p:sp>
            <p:nvSpPr>
              <p:cNvPr id="30" name="矩形 29"/>
              <p:cNvSpPr/>
              <p:nvPr/>
            </p:nvSpPr>
            <p:spPr>
              <a:xfrm rot="885390">
                <a:off x="2483" y="2679"/>
                <a:ext cx="1862" cy="2219"/>
              </a:xfrm>
              <a:prstGeom prst="rect">
                <a:avLst/>
              </a:prstGeom>
              <a:noFill/>
              <a:ln w="19050">
                <a:solidFill>
                  <a:schemeClr val="bg1">
                    <a:lumMod val="65000"/>
                  </a:schemeClr>
                </a:solidFill>
              </a:ln>
            </p:spPr>
            <p:txBody>
              <a:bodyPr anchor="ctr">
                <a:normAutofit/>
              </a:bodyPr>
              <a:lstStyle/>
              <a:p>
                <a:pPr algn="just">
                  <a:lnSpc>
                    <a:spcPct val="130000"/>
                  </a:lnSpc>
                  <a:defRPr/>
                </a:pPr>
                <a:endParaRPr lang="zh-CN" altLang="en-US" sz="1350" dirty="0" err="1">
                  <a:solidFill>
                    <a:srgbClr val="FFFFFF"/>
                  </a:solidFill>
                </a:endParaRPr>
              </a:p>
            </p:txBody>
          </p:sp>
          <p:sp>
            <p:nvSpPr>
              <p:cNvPr id="31" name="矩形 30"/>
              <p:cNvSpPr/>
              <p:nvPr/>
            </p:nvSpPr>
            <p:spPr>
              <a:xfrm>
                <a:off x="2475" y="2683"/>
                <a:ext cx="1864" cy="2219"/>
              </a:xfrm>
              <a:prstGeom prst="rect">
                <a:avLst/>
              </a:prstGeom>
              <a:solidFill>
                <a:schemeClr val="bg1">
                  <a:lumMod val="65000"/>
                </a:schemeClr>
              </a:solidFill>
              <a:ln>
                <a:solidFill>
                  <a:schemeClr val="bg1">
                    <a:lumMod val="65000"/>
                  </a:schemeClr>
                </a:solidFill>
              </a:ln>
            </p:spPr>
            <p:txBody>
              <a:bodyPr lIns="0" tIns="0" rIns="0" bIns="0" anchor="ctr">
                <a:normAutofit/>
              </a:bodyPr>
              <a:lstStyle/>
              <a:p>
                <a:pPr algn="ctr">
                  <a:lnSpc>
                    <a:spcPct val="130000"/>
                  </a:lnSpc>
                  <a:defRPr/>
                </a:pPr>
                <a:r>
                  <a:rPr lang="en-US" altLang="zh-CN" sz="1350" b="1">
                    <a:solidFill>
                      <a:srgbClr val="FFFFFF"/>
                    </a:solidFill>
                    <a:latin typeface="微软雅黑" panose="020B0503020204020204" charset="-122"/>
                    <a:ea typeface="微软雅黑" panose="020B0503020204020204" charset="-122"/>
                    <a:cs typeface="+mj-cs"/>
                  </a:rPr>
                  <a:t>决定连接的</a:t>
                </a:r>
              </a:p>
              <a:p>
                <a:pPr algn="ctr">
                  <a:lnSpc>
                    <a:spcPct val="130000"/>
                  </a:lnSpc>
                  <a:defRPr/>
                </a:pPr>
                <a:r>
                  <a:rPr lang="en-US" altLang="zh-CN" sz="1350" b="1">
                    <a:solidFill>
                      <a:srgbClr val="FFFFFF"/>
                    </a:solidFill>
                    <a:latin typeface="微软雅黑" panose="020B0503020204020204" charset="-122"/>
                    <a:ea typeface="微软雅黑" panose="020B0503020204020204" charset="-122"/>
                    <a:cs typeface="+mj-cs"/>
                  </a:rPr>
                  <a:t>基本属性</a:t>
                </a:r>
              </a:p>
            </p:txBody>
          </p:sp>
        </p:grpSp>
        <p:grpSp>
          <p:nvGrpSpPr>
            <p:cNvPr id="19" name="组合 60"/>
            <p:cNvGrpSpPr>
              <a:grpSpLocks/>
            </p:cNvGrpSpPr>
            <p:nvPr/>
          </p:nvGrpSpPr>
          <p:grpSpPr bwMode="auto">
            <a:xfrm>
              <a:off x="9698" y="2651"/>
              <a:ext cx="2220" cy="2436"/>
              <a:chOff x="2475" y="2679"/>
              <a:chExt cx="1870" cy="2222"/>
            </a:xfrm>
          </p:grpSpPr>
          <p:sp>
            <p:nvSpPr>
              <p:cNvPr id="28" name="矩形 27"/>
              <p:cNvSpPr/>
              <p:nvPr/>
            </p:nvSpPr>
            <p:spPr>
              <a:xfrm rot="885390">
                <a:off x="2483" y="2679"/>
                <a:ext cx="1862" cy="2217"/>
              </a:xfrm>
              <a:prstGeom prst="rect">
                <a:avLst/>
              </a:prstGeom>
              <a:noFill/>
              <a:ln w="19050">
                <a:solidFill>
                  <a:schemeClr val="accent6">
                    <a:lumMod val="60000"/>
                    <a:lumOff val="40000"/>
                  </a:schemeClr>
                </a:solidFill>
              </a:ln>
            </p:spPr>
            <p:txBody>
              <a:bodyPr anchor="ctr">
                <a:normAutofit/>
              </a:bodyPr>
              <a:lstStyle/>
              <a:p>
                <a:pPr algn="just">
                  <a:lnSpc>
                    <a:spcPct val="130000"/>
                  </a:lnSpc>
                  <a:defRPr/>
                </a:pPr>
                <a:endParaRPr lang="zh-CN" altLang="en-US" sz="1350" dirty="0" err="1">
                  <a:solidFill>
                    <a:srgbClr val="FFFFFF"/>
                  </a:solidFill>
                </a:endParaRPr>
              </a:p>
            </p:txBody>
          </p:sp>
          <p:sp>
            <p:nvSpPr>
              <p:cNvPr id="29" name="矩形 28"/>
              <p:cNvSpPr/>
              <p:nvPr/>
            </p:nvSpPr>
            <p:spPr>
              <a:xfrm>
                <a:off x="2475" y="2684"/>
                <a:ext cx="1864" cy="2217"/>
              </a:xfrm>
              <a:prstGeom prst="rect">
                <a:avLst/>
              </a:prstGeom>
              <a:solidFill>
                <a:schemeClr val="accent6">
                  <a:lumMod val="60000"/>
                  <a:lumOff val="40000"/>
                </a:schemeClr>
              </a:solidFill>
              <a:ln>
                <a:solidFill>
                  <a:schemeClr val="accent6">
                    <a:lumMod val="60000"/>
                    <a:lumOff val="40000"/>
                  </a:schemeClr>
                </a:solidFill>
              </a:ln>
            </p:spPr>
            <p:txBody>
              <a:bodyPr lIns="0" tIns="0" rIns="0" bIns="0" anchor="ctr">
                <a:normAutofit/>
              </a:bodyPr>
              <a:lstStyle/>
              <a:p>
                <a:pPr algn="ctr">
                  <a:lnSpc>
                    <a:spcPct val="130000"/>
                  </a:lnSpc>
                  <a:defRPr/>
                </a:pPr>
                <a:r>
                  <a:rPr lang="en-US" altLang="zh-CN" sz="1350" b="1">
                    <a:solidFill>
                      <a:srgbClr val="FFFFFF"/>
                    </a:solidFill>
                    <a:latin typeface="微软雅黑" panose="020B0503020204020204" charset="-122"/>
                    <a:ea typeface="微软雅黑" panose="020B0503020204020204" charset="-122"/>
                    <a:cs typeface="+mj-cs"/>
                  </a:rPr>
                  <a:t>提供连接的</a:t>
                </a:r>
              </a:p>
              <a:p>
                <a:pPr algn="ctr">
                  <a:lnSpc>
                    <a:spcPct val="130000"/>
                  </a:lnSpc>
                  <a:defRPr/>
                </a:pPr>
                <a:r>
                  <a:rPr lang="en-US" altLang="zh-CN" sz="1350" b="1">
                    <a:solidFill>
                      <a:srgbClr val="FFFFFF"/>
                    </a:solidFill>
                    <a:latin typeface="微软雅黑" panose="020B0503020204020204" charset="-122"/>
                    <a:ea typeface="微软雅黑" panose="020B0503020204020204" charset="-122"/>
                    <a:cs typeface="+mj-cs"/>
                  </a:rPr>
                  <a:t>构成因素</a:t>
                </a:r>
              </a:p>
            </p:txBody>
          </p:sp>
        </p:grpSp>
        <p:grpSp>
          <p:nvGrpSpPr>
            <p:cNvPr id="20" name="组合 63"/>
            <p:cNvGrpSpPr>
              <a:grpSpLocks/>
            </p:cNvGrpSpPr>
            <p:nvPr/>
          </p:nvGrpSpPr>
          <p:grpSpPr bwMode="auto">
            <a:xfrm>
              <a:off x="9707" y="6644"/>
              <a:ext cx="2220" cy="2436"/>
              <a:chOff x="2475" y="2679"/>
              <a:chExt cx="1870" cy="2222"/>
            </a:xfrm>
          </p:grpSpPr>
          <p:sp>
            <p:nvSpPr>
              <p:cNvPr id="26" name="矩形 25"/>
              <p:cNvSpPr/>
              <p:nvPr/>
            </p:nvSpPr>
            <p:spPr>
              <a:xfrm rot="885390">
                <a:off x="2484" y="2679"/>
                <a:ext cx="1862" cy="2219"/>
              </a:xfrm>
              <a:prstGeom prst="rect">
                <a:avLst/>
              </a:prstGeom>
              <a:noFill/>
              <a:ln w="19050">
                <a:solidFill>
                  <a:schemeClr val="tx2">
                    <a:lumMod val="60000"/>
                    <a:lumOff val="40000"/>
                  </a:schemeClr>
                </a:solidFill>
              </a:ln>
            </p:spPr>
            <p:txBody>
              <a:bodyPr anchor="ctr">
                <a:normAutofit/>
              </a:bodyPr>
              <a:lstStyle/>
              <a:p>
                <a:pPr algn="just">
                  <a:lnSpc>
                    <a:spcPct val="130000"/>
                  </a:lnSpc>
                  <a:defRPr/>
                </a:pPr>
                <a:endParaRPr lang="zh-CN" altLang="en-US" sz="1350" dirty="0" err="1">
                  <a:solidFill>
                    <a:srgbClr val="FFFFFF"/>
                  </a:solidFill>
                </a:endParaRPr>
              </a:p>
            </p:txBody>
          </p:sp>
          <p:sp>
            <p:nvSpPr>
              <p:cNvPr id="27" name="矩形 26"/>
              <p:cNvSpPr/>
              <p:nvPr/>
            </p:nvSpPr>
            <p:spPr>
              <a:xfrm>
                <a:off x="2476" y="2683"/>
                <a:ext cx="1864" cy="2219"/>
              </a:xfrm>
              <a:prstGeom prst="rect">
                <a:avLst/>
              </a:prstGeom>
              <a:solidFill>
                <a:schemeClr val="tx2">
                  <a:lumMod val="60000"/>
                  <a:lumOff val="40000"/>
                </a:schemeClr>
              </a:solidFill>
              <a:ln>
                <a:solidFill>
                  <a:schemeClr val="tx2">
                    <a:lumMod val="60000"/>
                    <a:lumOff val="40000"/>
                  </a:schemeClr>
                </a:solidFill>
              </a:ln>
            </p:spPr>
            <p:txBody>
              <a:bodyPr lIns="0" tIns="0" rIns="0" bIns="0" anchor="ctr">
                <a:normAutofit/>
              </a:bodyPr>
              <a:lstStyle/>
              <a:p>
                <a:pPr algn="ctr">
                  <a:lnSpc>
                    <a:spcPct val="130000"/>
                  </a:lnSpc>
                  <a:defRPr/>
                </a:pPr>
                <a:r>
                  <a:rPr lang="en-US" altLang="zh-CN" sz="1350" b="1" dirty="0" err="1">
                    <a:solidFill>
                      <a:srgbClr val="FFFFFF"/>
                    </a:solidFill>
                    <a:latin typeface="微软雅黑" panose="020B0503020204020204" charset="-122"/>
                    <a:ea typeface="微软雅黑" panose="020B0503020204020204" charset="-122"/>
                    <a:cs typeface="+mj-cs"/>
                  </a:rPr>
                  <a:t>决定连接的</a:t>
                </a:r>
                <a:endParaRPr lang="en-US" altLang="zh-CN" sz="1350" b="1" dirty="0">
                  <a:solidFill>
                    <a:srgbClr val="FFFFFF"/>
                  </a:solidFill>
                  <a:latin typeface="微软雅黑" panose="020B0503020204020204" charset="-122"/>
                  <a:ea typeface="微软雅黑" panose="020B0503020204020204" charset="-122"/>
                  <a:cs typeface="+mj-cs"/>
                </a:endParaRPr>
              </a:p>
              <a:p>
                <a:pPr algn="ctr">
                  <a:lnSpc>
                    <a:spcPct val="130000"/>
                  </a:lnSpc>
                  <a:defRPr/>
                </a:pPr>
                <a:r>
                  <a:rPr lang="en-US" altLang="zh-CN" sz="1350" b="1" dirty="0" err="1">
                    <a:solidFill>
                      <a:srgbClr val="FFFFFF"/>
                    </a:solidFill>
                    <a:latin typeface="微软雅黑" panose="020B0503020204020204" charset="-122"/>
                    <a:ea typeface="微软雅黑" panose="020B0503020204020204" charset="-122"/>
                    <a:cs typeface="+mj-cs"/>
                  </a:rPr>
                  <a:t>动态特征</a:t>
                </a:r>
                <a:endParaRPr lang="en-US" altLang="zh-CN" sz="1350" b="1" dirty="0">
                  <a:solidFill>
                    <a:srgbClr val="FFFFFF"/>
                  </a:solidFill>
                  <a:latin typeface="微软雅黑" panose="020B0503020204020204" charset="-122"/>
                  <a:ea typeface="微软雅黑" panose="020B0503020204020204" charset="-122"/>
                  <a:cs typeface="+mj-cs"/>
                </a:endParaRPr>
              </a:p>
            </p:txBody>
          </p:sp>
        </p:grpSp>
        <p:grpSp>
          <p:nvGrpSpPr>
            <p:cNvPr id="21" name="组合 68"/>
            <p:cNvGrpSpPr>
              <a:grpSpLocks/>
            </p:cNvGrpSpPr>
            <p:nvPr/>
          </p:nvGrpSpPr>
          <p:grpSpPr bwMode="auto">
            <a:xfrm>
              <a:off x="4730" y="6796"/>
              <a:ext cx="4968" cy="2525"/>
              <a:chOff x="4201" y="6868"/>
              <a:chExt cx="4968" cy="2525"/>
            </a:xfrm>
          </p:grpSpPr>
          <p:sp>
            <p:nvSpPr>
              <p:cNvPr id="23" name="矩形 22"/>
              <p:cNvSpPr/>
              <p:nvPr/>
            </p:nvSpPr>
            <p:spPr>
              <a:xfrm>
                <a:off x="5031" y="7238"/>
                <a:ext cx="4138" cy="2155"/>
              </a:xfrm>
              <a:prstGeom prst="rect">
                <a:avLst/>
              </a:prstGeom>
            </p:spPr>
            <p:txBody>
              <a:bodyPr lIns="0" rIns="0" anchor="ctr">
                <a:normAutofit/>
              </a:bodyPr>
              <a:lstStyle/>
              <a:p>
                <a:pPr marL="214248" indent="-214248">
                  <a:lnSpc>
                    <a:spcPct val="130000"/>
                  </a:lnSpc>
                  <a:defRPr/>
                </a:pPr>
                <a:r>
                  <a:rPr lang="en-US" altLang="zh-CN" sz="1350" b="1" kern="0" dirty="0">
                    <a:solidFill>
                      <a:schemeClr val="bg1">
                        <a:lumMod val="50000"/>
                      </a:schemeClr>
                    </a:solidFill>
                    <a:latin typeface="微软雅黑" panose="020B0503020204020204" charset="-122"/>
                    <a:ea typeface="微软雅黑" panose="020B0503020204020204" charset="-122"/>
                  </a:rPr>
                  <a:t>平台显隐性规制</a:t>
                </a:r>
              </a:p>
              <a:p>
                <a:pPr marL="214248" indent="-214248">
                  <a:lnSpc>
                    <a:spcPct val="130000"/>
                  </a:lnSpc>
                  <a:defRPr/>
                </a:pPr>
                <a:endParaRPr lang="en-US" altLang="zh-CN" sz="1350" b="1" kern="0" dirty="0">
                  <a:solidFill>
                    <a:schemeClr val="bg1">
                      <a:lumMod val="50000"/>
                    </a:schemeClr>
                  </a:solidFill>
                  <a:latin typeface="微软雅黑" panose="020B0503020204020204" charset="-122"/>
                  <a:ea typeface="微软雅黑" panose="020B0503020204020204" charset="-122"/>
                </a:endParaRPr>
              </a:p>
              <a:p>
                <a:pPr marL="214248" indent="-214248">
                  <a:lnSpc>
                    <a:spcPct val="130000"/>
                  </a:lnSpc>
                  <a:defRPr/>
                </a:pPr>
                <a:r>
                  <a:rPr lang="en-US" altLang="zh-CN" sz="1350" b="1" kern="0" dirty="0">
                    <a:solidFill>
                      <a:schemeClr val="bg1">
                        <a:lumMod val="50000"/>
                      </a:schemeClr>
                    </a:solidFill>
                    <a:latin typeface="微软雅黑" panose="020B0503020204020204" charset="-122"/>
                    <a:ea typeface="微软雅黑" panose="020B0503020204020204" charset="-122"/>
                  </a:rPr>
                  <a:t>平台“原住民用户”</a:t>
                </a:r>
              </a:p>
            </p:txBody>
          </p:sp>
          <p:sp>
            <p:nvSpPr>
              <p:cNvPr id="24" name=" 252"/>
              <p:cNvSpPr/>
              <p:nvPr/>
            </p:nvSpPr>
            <p:spPr>
              <a:xfrm>
                <a:off x="6191" y="8063"/>
                <a:ext cx="483" cy="435"/>
              </a:xfrm>
              <a:prstGeom prst="mathPlus">
                <a:avLst>
                  <a:gd name="adj1" fmla="val 9220"/>
                </a:avLst>
              </a:prstGeom>
              <a:solidFill>
                <a:schemeClr val="bg1">
                  <a:lumMod val="50000"/>
                </a:schemeClr>
              </a:solidFill>
              <a:ln w="28575" cmpd="sng">
                <a:solidFill>
                  <a:schemeClr val="tx1">
                    <a:lumMod val="50000"/>
                    <a:lumOff val="50000"/>
                  </a:schemeClr>
                </a:solidFill>
                <a:prstDash val="solid"/>
              </a:ln>
            </p:spPr>
            <p:style>
              <a:lnRef idx="2">
                <a:schemeClr val="accent3"/>
              </a:lnRef>
              <a:fillRef idx="1">
                <a:schemeClr val="lt1"/>
              </a:fillRef>
              <a:effectRef idx="0">
                <a:schemeClr val="accent3"/>
              </a:effectRef>
              <a:fontRef idx="minor">
                <a:schemeClr val="dk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350">
                  <a:solidFill>
                    <a:schemeClr val="bg1">
                      <a:lumMod val="50000"/>
                    </a:schemeClr>
                  </a:solidFill>
                </a:endParaRPr>
              </a:p>
            </p:txBody>
          </p:sp>
          <p:sp>
            <p:nvSpPr>
              <p:cNvPr id="25" name="文本框 66"/>
              <p:cNvSpPr txBox="1"/>
              <p:nvPr/>
            </p:nvSpPr>
            <p:spPr>
              <a:xfrm>
                <a:off x="4201" y="6868"/>
                <a:ext cx="2473" cy="630"/>
              </a:xfrm>
              <a:prstGeom prst="rect">
                <a:avLst/>
              </a:prstGeom>
              <a:noFill/>
            </p:spPr>
            <p:txBody>
              <a:bodyPr>
                <a:spAutoFit/>
              </a:bodyPr>
              <a:lstStyle/>
              <a:p>
                <a:pPr>
                  <a:defRPr/>
                </a:pPr>
                <a:r>
                  <a:rPr lang="en-US" altLang="zh-CN" sz="1350" b="1" kern="0" dirty="0">
                    <a:solidFill>
                      <a:schemeClr val="bg1">
                        <a:lumMod val="50000"/>
                      </a:schemeClr>
                    </a:solidFill>
                    <a:latin typeface="微软雅黑" panose="020B0503020204020204" charset="-122"/>
                    <a:ea typeface="微软雅黑" panose="020B0503020204020204" charset="-122"/>
                    <a:sym typeface="+mn-ea"/>
                  </a:rPr>
                  <a:t>动态维稳</a:t>
                </a:r>
                <a:r>
                  <a:rPr lang="zh-CN" altLang="en-US" sz="1350" b="1" kern="0" dirty="0">
                    <a:solidFill>
                      <a:schemeClr val="bg1">
                        <a:lumMod val="50000"/>
                      </a:schemeClr>
                    </a:solidFill>
                    <a:latin typeface="微软雅黑" panose="020B0503020204020204" charset="-122"/>
                    <a:ea typeface="微软雅黑" panose="020B0503020204020204" charset="-122"/>
                    <a:sym typeface="+mn-ea"/>
                  </a:rPr>
                  <a:t>：</a:t>
                </a:r>
              </a:p>
            </p:txBody>
          </p:sp>
        </p:grpSp>
        <p:sp>
          <p:nvSpPr>
            <p:cNvPr id="22" name="下箭头 21"/>
            <p:cNvSpPr/>
            <p:nvPr/>
          </p:nvSpPr>
          <p:spPr>
            <a:xfrm>
              <a:off x="14808" y="7631"/>
              <a:ext cx="575" cy="455"/>
            </a:xfrm>
            <a:prstGeom prst="down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spTree>
    <p:extLst>
      <p:ext uri="{BB962C8B-B14F-4D97-AF65-F5344CB8AC3E}">
        <p14:creationId xmlns:p14="http://schemas.microsoft.com/office/powerpoint/2010/main" val="30948520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79</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81536" y="1419622"/>
            <a:ext cx="5205033" cy="1156855"/>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当前互联网电子商务的商业模式主要包括：</a:t>
            </a:r>
            <a:r>
              <a:rPr lang="en-US" altLang="zh-CN" sz="1600" dirty="0" err="1">
                <a:latin typeface="微软雅黑" panose="020B0503020204020204" pitchFamily="34" charset="-122"/>
                <a:ea typeface="微软雅黑" panose="020B0503020204020204" pitchFamily="34" charset="-122"/>
              </a:rPr>
              <a:t>B2B</a:t>
            </a:r>
            <a:r>
              <a:rPr lang="zh-CN" altLang="en-US" sz="1600" dirty="0">
                <a:latin typeface="微软雅黑" panose="020B0503020204020204" pitchFamily="34" charset="-122"/>
                <a:ea typeface="微软雅黑" panose="020B0503020204020204" pitchFamily="34" charset="-122"/>
              </a:rPr>
              <a:t>（商家</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商家）、</a:t>
            </a:r>
            <a:r>
              <a:rPr lang="en-US" altLang="zh-CN" sz="1600" dirty="0" err="1">
                <a:latin typeface="微软雅黑" panose="020B0503020204020204" pitchFamily="34" charset="-122"/>
                <a:ea typeface="微软雅黑" panose="020B0503020204020204" pitchFamily="34" charset="-122"/>
              </a:rPr>
              <a:t>B2C</a:t>
            </a:r>
            <a:r>
              <a:rPr lang="zh-CN" altLang="en-US" sz="1600" dirty="0">
                <a:latin typeface="微软雅黑" panose="020B0503020204020204" pitchFamily="34" charset="-122"/>
                <a:ea typeface="微软雅黑" panose="020B0503020204020204" pitchFamily="34" charset="-122"/>
              </a:rPr>
              <a:t>（商家</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消费者）、</a:t>
            </a:r>
            <a:r>
              <a:rPr lang="en-US" altLang="zh-CN" sz="1600" dirty="0" err="1">
                <a:latin typeface="微软雅黑" panose="020B0503020204020204" pitchFamily="34" charset="-122"/>
                <a:ea typeface="微软雅黑" panose="020B0503020204020204" pitchFamily="34" charset="-122"/>
              </a:rPr>
              <a:t>C2B</a:t>
            </a:r>
            <a:r>
              <a:rPr lang="zh-CN" altLang="en-US" sz="1600" dirty="0">
                <a:latin typeface="微软雅黑" panose="020B0503020204020204" pitchFamily="34" charset="-122"/>
                <a:ea typeface="微软雅黑" panose="020B0503020204020204" pitchFamily="34" charset="-122"/>
              </a:rPr>
              <a:t>（消费者</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商家）、</a:t>
            </a:r>
            <a:r>
              <a:rPr lang="en-US" altLang="zh-CN" sz="1600" dirty="0" err="1">
                <a:latin typeface="微软雅黑" panose="020B0503020204020204" pitchFamily="34" charset="-122"/>
                <a:ea typeface="微软雅黑" panose="020B0503020204020204" pitchFamily="34" charset="-122"/>
              </a:rPr>
              <a:t>C2C</a:t>
            </a:r>
            <a:r>
              <a:rPr lang="zh-CN" altLang="en-US" sz="1600" dirty="0">
                <a:latin typeface="微软雅黑" panose="020B0503020204020204" pitchFamily="34" charset="-122"/>
                <a:ea typeface="微软雅黑" panose="020B0503020204020204" pitchFamily="34" charset="-122"/>
              </a:rPr>
              <a:t>（消费者</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消费者）等。</a:t>
            </a:r>
          </a:p>
        </p:txBody>
      </p:sp>
      <p:pic>
        <p:nvPicPr>
          <p:cNvPr id="15" name="图片 14">
            <a:extLst>
              <a:ext uri="{FF2B5EF4-FFF2-40B4-BE49-F238E27FC236}">
                <a16:creationId xmlns:a16="http://schemas.microsoft.com/office/drawing/2014/main" id="{E0D073A0-80CA-4AEB-BA1D-0CD7812AC13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792" r="4609" b="13070"/>
          <a:stretch/>
        </p:blipFill>
        <p:spPr>
          <a:xfrm>
            <a:off x="5857474" y="915566"/>
            <a:ext cx="3135741" cy="1673970"/>
          </a:xfrm>
          <a:prstGeom prst="rect">
            <a:avLst/>
          </a:prstGeom>
        </p:spPr>
      </p:pic>
      <p:sp>
        <p:nvSpPr>
          <p:cNvPr id="20" name="矩形 19">
            <a:extLst>
              <a:ext uri="{FF2B5EF4-FFF2-40B4-BE49-F238E27FC236}">
                <a16:creationId xmlns:a16="http://schemas.microsoft.com/office/drawing/2014/main" id="{950EA7CB-4083-430F-9965-1E8675AA34A5}"/>
              </a:ext>
            </a:extLst>
          </p:cNvPr>
          <p:cNvSpPr/>
          <p:nvPr/>
        </p:nvSpPr>
        <p:spPr>
          <a:xfrm>
            <a:off x="81536" y="2687276"/>
            <a:ext cx="5318654" cy="1895519"/>
          </a:xfrm>
          <a:prstGeom prst="rect">
            <a:avLst/>
          </a:prstGeom>
        </p:spPr>
        <p:txBody>
          <a:bodyPr wrap="square">
            <a:spAutoFit/>
          </a:bodyPr>
          <a:lstStyle/>
          <a:p>
            <a:pPr marL="285750" lvl="0" indent="-285750" algn="just">
              <a:lnSpc>
                <a:spcPct val="150000"/>
              </a:lnSpc>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2017</a:t>
            </a:r>
            <a:r>
              <a:rPr lang="zh-CN" altLang="en-US" sz="1600" dirty="0">
                <a:latin typeface="微软雅黑" panose="020B0503020204020204" pitchFamily="34" charset="-122"/>
                <a:ea typeface="微软雅黑" panose="020B0503020204020204" pitchFamily="34" charset="-122"/>
              </a:rPr>
              <a:t>年，在大数据蓬勃发展的背景下，提出了一个新的商业模式</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S2B</a:t>
            </a:r>
            <a:r>
              <a:rPr lang="zh-CN" altLang="en-US" sz="1600" dirty="0">
                <a:latin typeface="微软雅黑" panose="020B0503020204020204" pitchFamily="34" charset="-122"/>
                <a:ea typeface="微软雅黑" panose="020B0503020204020204" pitchFamily="34" charset="-122"/>
              </a:rPr>
              <a:t>（供应链</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商家），其核心是</a:t>
            </a:r>
            <a:r>
              <a:rPr lang="en-US" altLang="zh-CN" sz="1600" dirty="0" err="1">
                <a:latin typeface="微软雅黑" panose="020B0503020204020204" pitchFamily="34" charset="-122"/>
                <a:ea typeface="微软雅黑" panose="020B0503020204020204" pitchFamily="34" charset="-122"/>
              </a:rPr>
              <a:t>S2B2C</a:t>
            </a:r>
            <a:r>
              <a:rPr lang="zh-CN" altLang="en-US" sz="1600" dirty="0">
                <a:latin typeface="微软雅黑" panose="020B0503020204020204" pitchFamily="34" charset="-122"/>
                <a:ea typeface="微软雅黑" panose="020B0503020204020204" pitchFamily="34" charset="-122"/>
              </a:rPr>
              <a:t>（供应链</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商家</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消费者），传统的商业模式中三者是呈割裂状态的，</a:t>
            </a:r>
            <a:r>
              <a:rPr lang="en-US" altLang="zh-CN" sz="1600" dirty="0" err="1">
                <a:latin typeface="微软雅黑" panose="020B0503020204020204" pitchFamily="34" charset="-122"/>
                <a:ea typeface="微软雅黑" panose="020B0503020204020204" pitchFamily="34" charset="-122"/>
              </a:rPr>
              <a:t>S2B2C</a:t>
            </a:r>
            <a:r>
              <a:rPr lang="zh-CN" altLang="en-US" sz="1600" dirty="0">
                <a:latin typeface="微软雅黑" panose="020B0503020204020204" pitchFamily="34" charset="-122"/>
                <a:ea typeface="微软雅黑" panose="020B0503020204020204" pitchFamily="34" charset="-122"/>
              </a:rPr>
              <a:t>模式最大创新在于</a:t>
            </a:r>
            <a:r>
              <a:rPr lang="en-US" altLang="zh-CN" sz="1600" dirty="0">
                <a:latin typeface="微软雅黑" panose="020B0503020204020204" pitchFamily="34" charset="-122"/>
                <a:ea typeface="微软雅黑" panose="020B0503020204020204" pitchFamily="34" charset="-122"/>
              </a:rPr>
              <a:t>S</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B</a:t>
            </a:r>
            <a:r>
              <a:rPr lang="zh-CN" altLang="en-US" sz="1600" dirty="0">
                <a:latin typeface="微软雅黑" panose="020B0503020204020204" pitchFamily="34" charset="-122"/>
                <a:ea typeface="微软雅黑" panose="020B0503020204020204" pitchFamily="34" charset="-122"/>
              </a:rPr>
              <a:t>共同服务</a:t>
            </a:r>
            <a:r>
              <a:rPr lang="en-US" altLang="zh-CN" sz="1600" dirty="0">
                <a:latin typeface="微软雅黑" panose="020B0503020204020204" pitchFamily="34" charset="-122"/>
                <a:ea typeface="微软雅黑" panose="020B0503020204020204" pitchFamily="34" charset="-122"/>
              </a:rPr>
              <a:t>C</a:t>
            </a:r>
            <a:r>
              <a:rPr lang="zh-CN" altLang="en-US" sz="1600" dirty="0">
                <a:latin typeface="微软雅黑" panose="020B0503020204020204" pitchFamily="34" charset="-122"/>
                <a:ea typeface="微软雅黑" panose="020B0503020204020204" pitchFamily="34" charset="-122"/>
              </a:rPr>
              <a:t>。</a:t>
            </a:r>
          </a:p>
        </p:txBody>
      </p:sp>
      <p:pic>
        <p:nvPicPr>
          <p:cNvPr id="1028" name="Picture 4" descr="https://p8.pstatp.com/origin/pgc-image/b825d6ab2f0a47caa0db86a9c2d8050d.jpeg">
            <a:extLst>
              <a:ext uri="{FF2B5EF4-FFF2-40B4-BE49-F238E27FC236}">
                <a16:creationId xmlns:a16="http://schemas.microsoft.com/office/drawing/2014/main" id="{58992988-0E9E-4B8F-A465-8122C83D1E91}"/>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4540" t="7578" r="3529" b="7547"/>
          <a:stretch/>
        </p:blipFill>
        <p:spPr bwMode="auto">
          <a:xfrm>
            <a:off x="6192867" y="2968188"/>
            <a:ext cx="2627603" cy="1750556"/>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3" name="矩形 12">
            <a:extLst>
              <a:ext uri="{FF2B5EF4-FFF2-40B4-BE49-F238E27FC236}">
                <a16:creationId xmlns:a16="http://schemas.microsoft.com/office/drawing/2014/main" id="{6D0A206F-004D-49E8-B730-3A469D0C20A4}"/>
              </a:ext>
            </a:extLst>
          </p:cNvPr>
          <p:cNvSpPr/>
          <p:nvPr/>
        </p:nvSpPr>
        <p:spPr>
          <a:xfrm>
            <a:off x="683567" y="893192"/>
            <a:ext cx="2959783" cy="377024"/>
          </a:xfrm>
          <a:prstGeom prst="rect">
            <a:avLst/>
          </a:prstGeom>
        </p:spPr>
        <p:txBody>
          <a:bodyPr wrap="none" lIns="68579" tIns="34289" rIns="68579" bIns="34289">
            <a:spAutoFit/>
          </a:bodyPr>
          <a:lstStyle/>
          <a:p>
            <a:pPr defTabSz="685783">
              <a:defRPr/>
            </a:pPr>
            <a:r>
              <a:rPr lang="zh-CN" altLang="en-US"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电子商务商业模式的对比</a:t>
            </a:r>
            <a:endParaRPr lang="en-US" altLang="zh-CN"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17" name="矩形 16">
            <a:extLst>
              <a:ext uri="{FF2B5EF4-FFF2-40B4-BE49-F238E27FC236}">
                <a16:creationId xmlns:a16="http://schemas.microsoft.com/office/drawing/2014/main" id="{6CBA569B-7E91-40D1-A256-E975DA874295}"/>
              </a:ext>
            </a:extLst>
          </p:cNvPr>
          <p:cNvSpPr/>
          <p:nvPr/>
        </p:nvSpPr>
        <p:spPr>
          <a:xfrm>
            <a:off x="827584" y="1275606"/>
            <a:ext cx="599800" cy="405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8" name="矩形 17">
            <a:extLst>
              <a:ext uri="{FF2B5EF4-FFF2-40B4-BE49-F238E27FC236}">
                <a16:creationId xmlns:a16="http://schemas.microsoft.com/office/drawing/2014/main" id="{EED46A90-EFBB-4B6C-8460-F8656082744A}"/>
              </a:ext>
            </a:extLst>
          </p:cNvPr>
          <p:cNvSpPr/>
          <p:nvPr/>
        </p:nvSpPr>
        <p:spPr>
          <a:xfrm>
            <a:off x="1442434" y="1275606"/>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23" name="矩形 22">
            <a:extLst>
              <a:ext uri="{FF2B5EF4-FFF2-40B4-BE49-F238E27FC236}">
                <a16:creationId xmlns:a16="http://schemas.microsoft.com/office/drawing/2014/main" id="{25F6C219-A649-4624-A61A-57FEBC385C41}"/>
              </a:ext>
            </a:extLst>
          </p:cNvPr>
          <p:cNvSpPr/>
          <p:nvPr/>
        </p:nvSpPr>
        <p:spPr>
          <a:xfrm>
            <a:off x="7189286" y="2584149"/>
            <a:ext cx="472115" cy="377024"/>
          </a:xfrm>
          <a:prstGeom prst="rect">
            <a:avLst/>
          </a:prstGeom>
        </p:spPr>
        <p:txBody>
          <a:bodyPr wrap="none" lIns="68579" tIns="34289" rIns="68579" bIns="34289">
            <a:spAutoFit/>
          </a:bodyPr>
          <a:lstStyle/>
          <a:p>
            <a:pPr defTabSz="685783">
              <a:defRPr/>
            </a:pPr>
            <a:r>
              <a:rPr lang="en-US" altLang="zh-CN"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VS</a:t>
            </a:r>
          </a:p>
        </p:txBody>
      </p:sp>
    </p:spTree>
    <p:extLst>
      <p:ext uri="{BB962C8B-B14F-4D97-AF65-F5344CB8AC3E}">
        <p14:creationId xmlns:p14="http://schemas.microsoft.com/office/powerpoint/2010/main" val="23930818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FA2874-433A-4D61-B596-ACF3F470C127}"/>
              </a:ext>
            </a:extLst>
          </p:cNvPr>
          <p:cNvSpPr txBox="1">
            <a:spLocks/>
          </p:cNvSpPr>
          <p:nvPr/>
        </p:nvSpPr>
        <p:spPr>
          <a:xfrm>
            <a:off x="1059874" y="370610"/>
            <a:ext cx="7351568" cy="515865"/>
          </a:xfrm>
          <a:prstGeom prst="rect">
            <a:avLst/>
          </a:prstGeom>
        </p:spPr>
        <p:txBody>
          <a:bodyP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zh-CN" altLang="en-US" sz="2400" dirty="0"/>
              <a:t>“项链锁”门禁系统</a:t>
            </a:r>
            <a:r>
              <a:rPr lang="en-US" altLang="zh-CN" sz="2400" dirty="0"/>
              <a:t>——</a:t>
            </a:r>
            <a:r>
              <a:rPr lang="zh-CN" altLang="en-US" sz="2400" dirty="0"/>
              <a:t>来自沈阳的民间尝试</a:t>
            </a:r>
          </a:p>
        </p:txBody>
      </p:sp>
      <p:sp>
        <p:nvSpPr>
          <p:cNvPr id="4" name="日期占位符 3">
            <a:extLst>
              <a:ext uri="{FF2B5EF4-FFF2-40B4-BE49-F238E27FC236}">
                <a16:creationId xmlns:a16="http://schemas.microsoft.com/office/drawing/2014/main" id="{DB0FB992-BE85-40E3-BEC7-2FCAC0EB70EC}"/>
              </a:ext>
            </a:extLst>
          </p:cNvPr>
          <p:cNvSpPr>
            <a:spLocks noGrp="1"/>
          </p:cNvSpPr>
          <p:nvPr>
            <p:ph type="dt" sz="half" idx="10"/>
          </p:nvPr>
        </p:nvSpPr>
        <p:spPr>
          <a:xfrm>
            <a:off x="514350" y="4652963"/>
            <a:ext cx="2057400" cy="273844"/>
          </a:xfrm>
        </p:spPr>
        <p:txBody>
          <a:bodyPr/>
          <a:lstStyle>
            <a:lvl1pPr>
              <a:defRPr>
                <a:solidFill>
                  <a:schemeClr val="bg1"/>
                </a:solidFill>
              </a:defRPr>
            </a:lvl1pPr>
          </a:lstStyle>
          <a:p>
            <a:fld id="{DA147183-167C-4D00-9BC0-81309F94F9BE}" type="datetimeFigureOut">
              <a:rPr lang="zh-CN" altLang="en-US" smtClean="0"/>
              <a:pPr/>
              <a:t>2021/12/12</a:t>
            </a:fld>
            <a:endParaRPr lang="zh-CN" altLang="en-US" dirty="0"/>
          </a:p>
        </p:txBody>
      </p:sp>
      <p:sp>
        <p:nvSpPr>
          <p:cNvPr id="6" name="灯片编号占位符 5">
            <a:extLst>
              <a:ext uri="{FF2B5EF4-FFF2-40B4-BE49-F238E27FC236}">
                <a16:creationId xmlns:a16="http://schemas.microsoft.com/office/drawing/2014/main" id="{F52104E2-099C-45C1-9B79-5881D25CD708}"/>
              </a:ext>
            </a:extLst>
          </p:cNvPr>
          <p:cNvSpPr>
            <a:spLocks noGrp="1"/>
          </p:cNvSpPr>
          <p:nvPr>
            <p:ph type="sldNum" sz="quarter" idx="12"/>
          </p:nvPr>
        </p:nvSpPr>
        <p:spPr>
          <a:xfrm>
            <a:off x="6343650" y="4652963"/>
            <a:ext cx="2057400" cy="273844"/>
          </a:xfrm>
        </p:spPr>
        <p:txBody>
          <a:bodyPr/>
          <a:lstStyle>
            <a:lvl1pPr>
              <a:defRPr>
                <a:solidFill>
                  <a:schemeClr val="bg1"/>
                </a:solidFill>
              </a:defRPr>
            </a:lvl1pPr>
          </a:lstStyle>
          <a:p>
            <a:fld id="{A885A853-41A5-4C6F-B482-5E8DB4672868}" type="slidenum">
              <a:rPr lang="zh-CN" altLang="en-US" smtClean="0"/>
              <a:pPr/>
              <a:t>8</a:t>
            </a:fld>
            <a:endParaRPr lang="zh-CN" altLang="en-US" dirty="0"/>
          </a:p>
        </p:txBody>
      </p:sp>
      <p:sp>
        <p:nvSpPr>
          <p:cNvPr id="8" name="矩形 7">
            <a:extLst>
              <a:ext uri="{FF2B5EF4-FFF2-40B4-BE49-F238E27FC236}">
                <a16:creationId xmlns:a16="http://schemas.microsoft.com/office/drawing/2014/main" id="{0004F266-2401-4DAF-97B9-6D74937FD196}"/>
              </a:ext>
            </a:extLst>
          </p:cNvPr>
          <p:cNvSpPr/>
          <p:nvPr/>
        </p:nvSpPr>
        <p:spPr>
          <a:xfrm>
            <a:off x="1032165" y="886475"/>
            <a:ext cx="7351568" cy="34289"/>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75">
              <a:solidFill>
                <a:schemeClr val="tx1"/>
              </a:solidFill>
            </a:endParaRPr>
          </a:p>
        </p:txBody>
      </p:sp>
      <p:sp>
        <p:nvSpPr>
          <p:cNvPr id="12" name="矩形 11">
            <a:extLst>
              <a:ext uri="{FF2B5EF4-FFF2-40B4-BE49-F238E27FC236}">
                <a16:creationId xmlns:a16="http://schemas.microsoft.com/office/drawing/2014/main" id="{ACE0C546-6466-4D24-B832-8A4E27A536A5}"/>
              </a:ext>
            </a:extLst>
          </p:cNvPr>
          <p:cNvSpPr/>
          <p:nvPr/>
        </p:nvSpPr>
        <p:spPr>
          <a:xfrm>
            <a:off x="0" y="4719853"/>
            <a:ext cx="9144000" cy="423647"/>
          </a:xfrm>
          <a:prstGeom prst="rect">
            <a:avLst/>
          </a:prstGeom>
          <a:gradFill flip="none" rotWithShape="1">
            <a:gsLst>
              <a:gs pos="4000">
                <a:srgbClr val="7030A0">
                  <a:shade val="30000"/>
                  <a:satMod val="115000"/>
                </a:srgbClr>
              </a:gs>
              <a:gs pos="73000">
                <a:srgbClr val="7030A0">
                  <a:shade val="100000"/>
                  <a:satMod val="115000"/>
                  <a:lumMod val="75000"/>
                  <a:lumOff val="25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75"/>
          </a:p>
        </p:txBody>
      </p:sp>
      <p:sp>
        <p:nvSpPr>
          <p:cNvPr id="13" name="日期占位符 3">
            <a:extLst>
              <a:ext uri="{FF2B5EF4-FFF2-40B4-BE49-F238E27FC236}">
                <a16:creationId xmlns:a16="http://schemas.microsoft.com/office/drawing/2014/main" id="{5D8C80FC-0718-4BB6-942D-2B046060E909}"/>
              </a:ext>
            </a:extLst>
          </p:cNvPr>
          <p:cNvSpPr txBox="1">
            <a:spLocks/>
          </p:cNvSpPr>
          <p:nvPr/>
        </p:nvSpPr>
        <p:spPr>
          <a:xfrm>
            <a:off x="628650" y="4767263"/>
            <a:ext cx="2057400" cy="273844"/>
          </a:xfrm>
          <a:prstGeom prst="rect">
            <a:avLst/>
          </a:prstGeom>
        </p:spPr>
        <p:txBody>
          <a:bodyPr vert="horz" lIns="68580" tIns="34290" rIns="68580" bIns="34290" rtlCol="0" anchor="ctr"/>
          <a:lstStyle>
            <a:defPPr>
              <a:defRPr lang="zh-CN"/>
            </a:defPPr>
            <a:lvl1pPr marL="0" algn="l"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A147183-167C-4D00-9BC0-81309F94F9BE}" type="datetimeFigureOut">
              <a:rPr lang="zh-CN" altLang="en-US" sz="900"/>
              <a:pPr/>
              <a:t>2021/12/12</a:t>
            </a:fld>
            <a:endParaRPr lang="zh-CN" altLang="en-US" sz="900" dirty="0"/>
          </a:p>
        </p:txBody>
      </p:sp>
      <p:sp>
        <p:nvSpPr>
          <p:cNvPr id="14" name="灯片编号占位符 5">
            <a:extLst>
              <a:ext uri="{FF2B5EF4-FFF2-40B4-BE49-F238E27FC236}">
                <a16:creationId xmlns:a16="http://schemas.microsoft.com/office/drawing/2014/main" id="{58267191-2838-4F27-9F0C-C04497D5B87A}"/>
              </a:ext>
            </a:extLst>
          </p:cNvPr>
          <p:cNvSpPr txBox="1">
            <a:spLocks/>
          </p:cNvSpPr>
          <p:nvPr/>
        </p:nvSpPr>
        <p:spPr>
          <a:xfrm>
            <a:off x="6457950" y="4767263"/>
            <a:ext cx="2057400" cy="273844"/>
          </a:xfrm>
          <a:prstGeom prst="rect">
            <a:avLst/>
          </a:prstGeom>
        </p:spPr>
        <p:txBody>
          <a:bodyPr vert="horz" lIns="68580" tIns="34290" rIns="68580" bIns="34290" rtlCol="0" anchor="ctr"/>
          <a:lstStyle>
            <a:defPPr>
              <a:defRPr lang="zh-CN"/>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85A853-41A5-4C6F-B482-5E8DB4672868}" type="slidenum">
              <a:rPr lang="zh-CN" altLang="en-US" sz="900"/>
              <a:pPr/>
              <a:t>8</a:t>
            </a:fld>
            <a:endParaRPr lang="zh-CN" altLang="en-US" sz="900" dirty="0"/>
          </a:p>
        </p:txBody>
      </p:sp>
      <p:sp>
        <p:nvSpPr>
          <p:cNvPr id="3" name="文本框 2">
            <a:extLst>
              <a:ext uri="{FF2B5EF4-FFF2-40B4-BE49-F238E27FC236}">
                <a16:creationId xmlns:a16="http://schemas.microsoft.com/office/drawing/2014/main" id="{10369733-56D5-406C-B986-A33D15C997DB}"/>
              </a:ext>
            </a:extLst>
          </p:cNvPr>
          <p:cNvSpPr txBox="1"/>
          <p:nvPr/>
        </p:nvSpPr>
        <p:spPr>
          <a:xfrm>
            <a:off x="395536" y="1017664"/>
            <a:ext cx="7516133" cy="378630"/>
          </a:xfrm>
          <a:prstGeom prst="rect">
            <a:avLst/>
          </a:prstGeom>
          <a:noFill/>
        </p:spPr>
        <p:txBody>
          <a:bodyPr wrap="square" rtlCol="0">
            <a:spAutoFit/>
          </a:bodyPr>
          <a:lstStyle/>
          <a:p>
            <a:pPr>
              <a:lnSpc>
                <a:spcPct val="150000"/>
              </a:lnSpc>
            </a:pPr>
            <a:r>
              <a:rPr lang="en-US" altLang="zh-CN" sz="1275" dirty="0"/>
              <a:t>       </a:t>
            </a:r>
            <a:r>
              <a:rPr lang="zh-CN" altLang="en-US" sz="1400" dirty="0"/>
              <a:t>尽管设计简单，成本低廉，但具备了信息系统的两大核心功能：</a:t>
            </a:r>
            <a:endParaRPr lang="en-US" altLang="zh-CN" sz="1400" dirty="0"/>
          </a:p>
        </p:txBody>
      </p:sp>
      <p:pic>
        <p:nvPicPr>
          <p:cNvPr id="2050" name="Picture 2">
            <a:extLst>
              <a:ext uri="{FF2B5EF4-FFF2-40B4-BE49-F238E27FC236}">
                <a16:creationId xmlns:a16="http://schemas.microsoft.com/office/drawing/2014/main" id="{8521D74D-FE5D-4BC3-87FB-B0D7C7415BD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9712" y="1114043"/>
            <a:ext cx="1950116" cy="149667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762C03DA-FCA9-4B40-AB3C-8BDB2F3E1C9B}"/>
              </a:ext>
            </a:extLst>
          </p:cNvPr>
          <p:cNvSpPr txBox="1"/>
          <p:nvPr/>
        </p:nvSpPr>
        <p:spPr>
          <a:xfrm>
            <a:off x="554210" y="1380043"/>
            <a:ext cx="5097910" cy="1171475"/>
          </a:xfrm>
          <a:prstGeom prst="rect">
            <a:avLst/>
          </a:prstGeom>
          <a:noFill/>
        </p:spPr>
        <p:txBody>
          <a:bodyPr wrap="square" rtlCol="0">
            <a:spAutoFit/>
          </a:bodyPr>
          <a:lstStyle/>
          <a:p>
            <a:pPr>
              <a:lnSpc>
                <a:spcPct val="150000"/>
              </a:lnSpc>
            </a:pPr>
            <a:r>
              <a:rPr lang="zh-CN" altLang="en-US" sz="1275" b="1" dirty="0"/>
              <a:t>身份识别：授权的人员（小区业主）具有唯一身份认证（钥匙）</a:t>
            </a:r>
            <a:endParaRPr lang="en-US" altLang="zh-CN" sz="1275" b="1" dirty="0"/>
          </a:p>
          <a:p>
            <a:pPr>
              <a:lnSpc>
                <a:spcPct val="150000"/>
              </a:lnSpc>
            </a:pPr>
            <a:r>
              <a:rPr lang="zh-CN" altLang="en-US" sz="1275" b="1" dirty="0"/>
              <a:t>访问控制：未经授权的人员将被拒绝入境</a:t>
            </a:r>
            <a:endParaRPr lang="en-US" altLang="zh-CN" sz="1275" b="1" dirty="0"/>
          </a:p>
          <a:p>
            <a:pPr>
              <a:lnSpc>
                <a:spcPct val="150000"/>
              </a:lnSpc>
            </a:pPr>
            <a:endParaRPr lang="en-US" altLang="zh-CN" sz="1275" dirty="0"/>
          </a:p>
          <a:p>
            <a:endParaRPr lang="en-US" altLang="zh-CN" sz="1275" dirty="0"/>
          </a:p>
        </p:txBody>
      </p:sp>
      <p:sp>
        <p:nvSpPr>
          <p:cNvPr id="16" name="文本框 15">
            <a:extLst>
              <a:ext uri="{FF2B5EF4-FFF2-40B4-BE49-F238E27FC236}">
                <a16:creationId xmlns:a16="http://schemas.microsoft.com/office/drawing/2014/main" id="{7D0E7320-6F55-4819-A11F-78E9C39953DE}"/>
              </a:ext>
            </a:extLst>
          </p:cNvPr>
          <p:cNvSpPr txBox="1"/>
          <p:nvPr/>
        </p:nvSpPr>
        <p:spPr>
          <a:xfrm>
            <a:off x="737575" y="1872192"/>
            <a:ext cx="5008115" cy="2054409"/>
          </a:xfrm>
          <a:prstGeom prst="rect">
            <a:avLst/>
          </a:prstGeom>
          <a:noFill/>
        </p:spPr>
        <p:txBody>
          <a:bodyPr wrap="square" rtlCol="0">
            <a:spAutoFit/>
          </a:bodyPr>
          <a:lstStyle/>
          <a:p>
            <a:pPr>
              <a:lnSpc>
                <a:spcPct val="150000"/>
              </a:lnSpc>
            </a:pPr>
            <a:endParaRPr lang="en-US" altLang="zh-CN" sz="1275" dirty="0"/>
          </a:p>
          <a:p>
            <a:pPr>
              <a:lnSpc>
                <a:spcPct val="150000"/>
              </a:lnSpc>
            </a:pPr>
            <a:r>
              <a:rPr lang="zh-CN" altLang="en-US" sz="1275" dirty="0"/>
              <a:t>本质上看，这一简单的“门禁系统”体现了</a:t>
            </a:r>
            <a:r>
              <a:rPr lang="zh-CN" altLang="en-US" sz="1275" dirty="0">
                <a:solidFill>
                  <a:srgbClr val="FF0000"/>
                </a:solidFill>
              </a:rPr>
              <a:t>区块链的技术思想：</a:t>
            </a:r>
            <a:endParaRPr lang="en-US" altLang="zh-CN" sz="1275" dirty="0">
              <a:solidFill>
                <a:srgbClr val="FF0000"/>
              </a:solidFill>
            </a:endParaRPr>
          </a:p>
          <a:p>
            <a:pPr marL="214313" indent="-214313">
              <a:lnSpc>
                <a:spcPct val="150000"/>
              </a:lnSpc>
              <a:buFont typeface="Wingdings" panose="05000000000000000000" pitchFamily="2" charset="2"/>
              <a:buChar char="Ø"/>
            </a:pPr>
            <a:r>
              <a:rPr lang="zh-CN" altLang="en-US" sz="1275" dirty="0"/>
              <a:t>去中心化：不需要统一管理</a:t>
            </a:r>
            <a:endParaRPr lang="en-US" altLang="zh-CN" sz="1275" dirty="0"/>
          </a:p>
          <a:p>
            <a:pPr marL="214313" indent="-214313">
              <a:lnSpc>
                <a:spcPct val="150000"/>
              </a:lnSpc>
              <a:buFont typeface="Wingdings" panose="05000000000000000000" pitchFamily="2" charset="2"/>
              <a:buChar char="Ø"/>
            </a:pPr>
            <a:r>
              <a:rPr lang="zh-CN" altLang="en-US" sz="1275" dirty="0"/>
              <a:t>可溯源：每一把锁都有特定编号，未上锁导致外来车辆进入，可以溯源至上一个开锁的人</a:t>
            </a:r>
            <a:endParaRPr lang="en-US" altLang="zh-CN" sz="1275" dirty="0"/>
          </a:p>
          <a:p>
            <a:pPr marL="214313" indent="-214313">
              <a:lnSpc>
                <a:spcPct val="150000"/>
              </a:lnSpc>
              <a:buFont typeface="Wingdings" panose="05000000000000000000" pitchFamily="2" charset="2"/>
              <a:buChar char="Ø"/>
            </a:pPr>
            <a:r>
              <a:rPr lang="zh-CN" altLang="en-US" sz="1275" dirty="0"/>
              <a:t>不可篡改：一车一锁</a:t>
            </a:r>
            <a:endParaRPr lang="en-US" altLang="zh-CN" sz="1275" dirty="0"/>
          </a:p>
          <a:p>
            <a:endParaRPr lang="en-US" altLang="zh-CN" sz="1275" dirty="0"/>
          </a:p>
        </p:txBody>
      </p:sp>
      <p:pic>
        <p:nvPicPr>
          <p:cNvPr id="10" name="图片 9">
            <a:extLst>
              <a:ext uri="{FF2B5EF4-FFF2-40B4-BE49-F238E27FC236}">
                <a16:creationId xmlns:a16="http://schemas.microsoft.com/office/drawing/2014/main" id="{74E650F5-914D-49C4-97CF-237D9E7AEAA8}"/>
              </a:ext>
            </a:extLst>
          </p:cNvPr>
          <p:cNvPicPr>
            <a:picLocks noChangeAspect="1"/>
          </p:cNvPicPr>
          <p:nvPr/>
        </p:nvPicPr>
        <p:blipFill>
          <a:blip r:embed="rId3"/>
          <a:stretch>
            <a:fillRect/>
          </a:stretch>
        </p:blipFill>
        <p:spPr>
          <a:xfrm>
            <a:off x="6099712" y="2652402"/>
            <a:ext cx="1950116" cy="1496670"/>
          </a:xfrm>
          <a:prstGeom prst="rect">
            <a:avLst/>
          </a:prstGeom>
        </p:spPr>
      </p:pic>
    </p:spTree>
    <p:extLst>
      <p:ext uri="{BB962C8B-B14F-4D97-AF65-F5344CB8AC3E}">
        <p14:creationId xmlns:p14="http://schemas.microsoft.com/office/powerpoint/2010/main" val="1798390747"/>
      </p:ext>
    </p:extLst>
  </p:cSld>
  <p:clrMapOvr>
    <a:masterClrMapping/>
  </p:clrMapOvr>
  <p:transition>
    <p:wipe/>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80</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01</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3" name="矩形 2"/>
          <p:cNvSpPr/>
          <p:nvPr/>
        </p:nvSpPr>
        <p:spPr>
          <a:xfrm>
            <a:off x="81537" y="1512451"/>
            <a:ext cx="5786015" cy="3003515"/>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altLang="zh-CN" sz="1600" dirty="0" err="1">
                <a:latin typeface="微软雅黑" panose="020B0503020204020204" pitchFamily="34" charset="-122"/>
                <a:ea typeface="微软雅黑" panose="020B0503020204020204" pitchFamily="34" charset="-122"/>
              </a:rPr>
              <a:t>S2B2C</a:t>
            </a:r>
            <a:r>
              <a:rPr lang="zh-CN" altLang="en-US" sz="1600" dirty="0">
                <a:latin typeface="微软雅黑" panose="020B0503020204020204" pitchFamily="34" charset="-122"/>
                <a:ea typeface="微软雅黑" panose="020B0503020204020204" pitchFamily="34" charset="-122"/>
              </a:rPr>
              <a:t>中，</a:t>
            </a:r>
            <a:r>
              <a:rPr lang="en-US" altLang="zh-CN" sz="1600" dirty="0">
                <a:latin typeface="微软雅黑" panose="020B0503020204020204" pitchFamily="34" charset="-122"/>
                <a:ea typeface="微软雅黑" panose="020B0503020204020204" pitchFamily="34" charset="-122"/>
              </a:rPr>
              <a:t>S</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Supply Chain Platform</a:t>
            </a:r>
            <a:r>
              <a:rPr lang="zh-CN" altLang="en-US" sz="1600" dirty="0">
                <a:latin typeface="微软雅黑" panose="020B0503020204020204" pitchFamily="34" charset="-122"/>
                <a:ea typeface="微软雅黑" panose="020B0503020204020204" pitchFamily="34" charset="-122"/>
              </a:rPr>
              <a:t>）指的是供应链平台，</a:t>
            </a:r>
            <a:r>
              <a:rPr lang="en-US" altLang="zh-CN" sz="1600" dirty="0">
                <a:latin typeface="微软雅黑" panose="020B0503020204020204" pitchFamily="34" charset="-122"/>
                <a:ea typeface="微软雅黑" panose="020B0503020204020204" pitchFamily="34" charset="-122"/>
              </a:rPr>
              <a:t>B</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Business</a:t>
            </a:r>
            <a:r>
              <a:rPr lang="zh-CN" altLang="en-US" sz="1600" dirty="0">
                <a:latin typeface="微软雅黑" panose="020B0503020204020204" pitchFamily="34" charset="-122"/>
                <a:ea typeface="微软雅黑" panose="020B0503020204020204" pitchFamily="34" charset="-122"/>
              </a:rPr>
              <a:t>）指的是渠道商，</a:t>
            </a:r>
            <a:r>
              <a:rPr lang="en-US" altLang="zh-CN" sz="1600" dirty="0">
                <a:latin typeface="微软雅黑" panose="020B0503020204020204" pitchFamily="34" charset="-122"/>
                <a:ea typeface="微软雅黑" panose="020B0503020204020204" pitchFamily="34" charset="-122"/>
              </a:rPr>
              <a:t>C</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Consumer</a:t>
            </a:r>
            <a:r>
              <a:rPr lang="zh-CN" altLang="en-US" sz="1600" dirty="0">
                <a:latin typeface="微软雅黑" panose="020B0503020204020204" pitchFamily="34" charset="-122"/>
                <a:ea typeface="微软雅黑" panose="020B0503020204020204" pitchFamily="34" charset="-122"/>
              </a:rPr>
              <a:t>）指的是消费者。</a:t>
            </a:r>
          </a:p>
          <a:p>
            <a:pPr marL="285750" indent="-285750" algn="just">
              <a:lnSpc>
                <a:spcPct val="15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这个模式是指，为了实现</a:t>
            </a:r>
            <a:r>
              <a:rPr lang="en-US" altLang="zh-CN" sz="1600" dirty="0">
                <a:latin typeface="微软雅黑" panose="020B0503020204020204" pitchFamily="34" charset="-122"/>
                <a:ea typeface="微软雅黑" panose="020B0503020204020204" pitchFamily="34" charset="-122"/>
              </a:rPr>
              <a:t>C</a:t>
            </a:r>
            <a:r>
              <a:rPr lang="zh-CN" altLang="en-US" sz="1600" dirty="0">
                <a:latin typeface="微软雅黑" panose="020B0503020204020204" pitchFamily="34" charset="-122"/>
                <a:ea typeface="微软雅黑" panose="020B0503020204020204" pitchFamily="34" charset="-122"/>
              </a:rPr>
              <a:t>端消费者的个性化需求，可以通过很多小的</a:t>
            </a:r>
            <a:r>
              <a:rPr lang="en-US" altLang="zh-CN" sz="1600" dirty="0">
                <a:latin typeface="微软雅黑" panose="020B0503020204020204" pitchFamily="34" charset="-122"/>
                <a:ea typeface="微软雅黑" panose="020B0503020204020204" pitchFamily="34" charset="-122"/>
              </a:rPr>
              <a:t>B</a:t>
            </a:r>
            <a:r>
              <a:rPr lang="zh-CN" altLang="en-US" sz="1600" dirty="0">
                <a:latin typeface="微软雅黑" panose="020B0503020204020204" pitchFamily="34" charset="-122"/>
                <a:ea typeface="微软雅黑" panose="020B0503020204020204" pitchFamily="34" charset="-122"/>
              </a:rPr>
              <a:t>端企业借助</a:t>
            </a:r>
            <a:r>
              <a:rPr lang="en-US" altLang="zh-CN" sz="1600" dirty="0">
                <a:latin typeface="微软雅黑" panose="020B0503020204020204" pitchFamily="34" charset="-122"/>
                <a:ea typeface="微软雅黑" panose="020B0503020204020204" pitchFamily="34" charset="-122"/>
              </a:rPr>
              <a:t>S</a:t>
            </a:r>
            <a:r>
              <a:rPr lang="zh-CN" altLang="en-US" sz="1600" dirty="0">
                <a:latin typeface="微软雅黑" panose="020B0503020204020204" pitchFamily="34" charset="-122"/>
                <a:ea typeface="微软雅黑" panose="020B0503020204020204" pitchFamily="34" charset="-122"/>
              </a:rPr>
              <a:t>端供应链平台，实现对于</a:t>
            </a:r>
            <a:r>
              <a:rPr lang="en-US" altLang="zh-CN" sz="1600" dirty="0">
                <a:latin typeface="微软雅黑" panose="020B0503020204020204" pitchFamily="34" charset="-122"/>
                <a:ea typeface="微软雅黑" panose="020B0503020204020204" pitchFamily="34" charset="-122"/>
              </a:rPr>
              <a:t>B</a:t>
            </a:r>
            <a:r>
              <a:rPr lang="zh-CN" altLang="en-US" sz="1600" dirty="0">
                <a:latin typeface="微软雅黑" panose="020B0503020204020204" pitchFamily="34" charset="-122"/>
                <a:ea typeface="微软雅黑" panose="020B0503020204020204" pitchFamily="34" charset="-122"/>
              </a:rPr>
              <a:t>端的赋能，持续对</a:t>
            </a:r>
            <a:r>
              <a:rPr lang="en-US" altLang="zh-CN" sz="1600" dirty="0">
                <a:latin typeface="微软雅黑" panose="020B0503020204020204" pitchFamily="34" charset="-122"/>
                <a:ea typeface="微软雅黑" panose="020B0503020204020204" pitchFamily="34" charset="-122"/>
              </a:rPr>
              <a:t>C</a:t>
            </a:r>
            <a:r>
              <a:rPr lang="zh-CN" altLang="en-US" sz="1600" dirty="0">
                <a:latin typeface="微软雅黑" panose="020B0503020204020204" pitchFamily="34" charset="-122"/>
                <a:ea typeface="微软雅黑" panose="020B0503020204020204" pitchFamily="34" charset="-122"/>
              </a:rPr>
              <a:t>端进行服务输出。整个服务是通过</a:t>
            </a:r>
            <a:r>
              <a:rPr lang="en-US" altLang="zh-CN" sz="1600" dirty="0">
                <a:latin typeface="微软雅黑" panose="020B0503020204020204" pitchFamily="34" charset="-122"/>
                <a:ea typeface="微软雅黑" panose="020B0503020204020204" pitchFamily="34" charset="-122"/>
              </a:rPr>
              <a:t>B</a:t>
            </a:r>
            <a:r>
              <a:rPr lang="zh-CN" altLang="en-US" sz="1600" dirty="0">
                <a:latin typeface="微软雅黑" panose="020B0503020204020204" pitchFamily="34" charset="-122"/>
                <a:ea typeface="微软雅黑" panose="020B0503020204020204" pitchFamily="34" charset="-122"/>
              </a:rPr>
              <a:t>端和</a:t>
            </a:r>
            <a:r>
              <a:rPr lang="en-US" altLang="zh-CN" sz="1600" dirty="0">
                <a:latin typeface="微软雅黑" panose="020B0503020204020204" pitchFamily="34" charset="-122"/>
                <a:ea typeface="微软雅黑" panose="020B0503020204020204" pitchFamily="34" charset="-122"/>
              </a:rPr>
              <a:t>C</a:t>
            </a:r>
            <a:r>
              <a:rPr lang="zh-CN" altLang="en-US" sz="1600" dirty="0">
                <a:latin typeface="微软雅黑" panose="020B0503020204020204" pitchFamily="34" charset="-122"/>
                <a:ea typeface="微软雅黑" panose="020B0503020204020204" pitchFamily="34" charset="-122"/>
              </a:rPr>
              <a:t>端的联系驱动的，对于</a:t>
            </a:r>
            <a:r>
              <a:rPr lang="en-US" altLang="zh-CN" sz="1600" dirty="0">
                <a:latin typeface="微软雅黑" panose="020B0503020204020204" pitchFamily="34" charset="-122"/>
                <a:ea typeface="微软雅黑" panose="020B0503020204020204" pitchFamily="34" charset="-122"/>
              </a:rPr>
              <a:t>B</a:t>
            </a:r>
            <a:r>
              <a:rPr lang="zh-CN" altLang="en-US" sz="1600" dirty="0">
                <a:latin typeface="微软雅黑" panose="020B0503020204020204" pitchFamily="34" charset="-122"/>
                <a:ea typeface="微软雅黑" panose="020B0503020204020204" pitchFamily="34" charset="-122"/>
              </a:rPr>
              <a:t>端的核心价值，是完成对客户实时的低成本互动。</a:t>
            </a:r>
          </a:p>
        </p:txBody>
      </p:sp>
      <p:sp>
        <p:nvSpPr>
          <p:cNvPr id="13" name="矩形 12">
            <a:extLst>
              <a:ext uri="{FF2B5EF4-FFF2-40B4-BE49-F238E27FC236}">
                <a16:creationId xmlns:a16="http://schemas.microsoft.com/office/drawing/2014/main" id="{6D0A206F-004D-49E8-B730-3A469D0C20A4}"/>
              </a:ext>
            </a:extLst>
          </p:cNvPr>
          <p:cNvSpPr/>
          <p:nvPr/>
        </p:nvSpPr>
        <p:spPr>
          <a:xfrm>
            <a:off x="683567" y="893192"/>
            <a:ext cx="1983554" cy="377024"/>
          </a:xfrm>
          <a:prstGeom prst="rect">
            <a:avLst/>
          </a:prstGeom>
        </p:spPr>
        <p:txBody>
          <a:bodyPr wrap="none" lIns="68579" tIns="34289" rIns="68579" bIns="34289">
            <a:spAutoFit/>
          </a:bodyPr>
          <a:lstStyle/>
          <a:p>
            <a:pPr defTabSz="685783">
              <a:defRPr/>
            </a:pPr>
            <a:r>
              <a:rPr lang="en-US" altLang="zh-CN" sz="2000" b="1" dirty="0" err="1">
                <a:solidFill>
                  <a:srgbClr val="6964A0"/>
                </a:solidFill>
                <a:latin typeface="微软雅黑" panose="020B0503020204020204" pitchFamily="34" charset="-122"/>
                <a:ea typeface="微软雅黑" panose="020B0503020204020204" pitchFamily="34" charset="-122"/>
                <a:cs typeface="Segoe UI" panose="020B0502040204020203" pitchFamily="34" charset="0"/>
              </a:rPr>
              <a:t>S2B2C</a:t>
            </a:r>
            <a:r>
              <a:rPr lang="zh-CN" altLang="en-US"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商业模式</a:t>
            </a:r>
            <a:endParaRPr lang="en-US" altLang="zh-CN"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17" name="矩形 16">
            <a:extLst>
              <a:ext uri="{FF2B5EF4-FFF2-40B4-BE49-F238E27FC236}">
                <a16:creationId xmlns:a16="http://schemas.microsoft.com/office/drawing/2014/main" id="{6CBA569B-7E91-40D1-A256-E975DA874295}"/>
              </a:ext>
            </a:extLst>
          </p:cNvPr>
          <p:cNvSpPr/>
          <p:nvPr/>
        </p:nvSpPr>
        <p:spPr>
          <a:xfrm>
            <a:off x="827584" y="1275606"/>
            <a:ext cx="599800" cy="405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18" name="矩形 17">
            <a:extLst>
              <a:ext uri="{FF2B5EF4-FFF2-40B4-BE49-F238E27FC236}">
                <a16:creationId xmlns:a16="http://schemas.microsoft.com/office/drawing/2014/main" id="{EED46A90-EFBB-4B6C-8460-F8656082744A}"/>
              </a:ext>
            </a:extLst>
          </p:cNvPr>
          <p:cNvSpPr/>
          <p:nvPr/>
        </p:nvSpPr>
        <p:spPr>
          <a:xfrm>
            <a:off x="1442434" y="1275606"/>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22" name="矩形 21">
            <a:extLst>
              <a:ext uri="{FF2B5EF4-FFF2-40B4-BE49-F238E27FC236}">
                <a16:creationId xmlns:a16="http://schemas.microsoft.com/office/drawing/2014/main" id="{A636A12B-02E4-400E-A6B9-53561A029655}"/>
              </a:ext>
            </a:extLst>
          </p:cNvPr>
          <p:cNvSpPr/>
          <p:nvPr/>
        </p:nvSpPr>
        <p:spPr>
          <a:xfrm>
            <a:off x="1055068" y="283410"/>
            <a:ext cx="203485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大数据与新思维</a:t>
            </a:r>
          </a:p>
        </p:txBody>
      </p:sp>
      <p:pic>
        <p:nvPicPr>
          <p:cNvPr id="3074" name="Picture 2" descr=" 桂林米粉螺蛳粉也赶时髦？一文看懂粉家源的S2B2C模式">
            <a:extLst>
              <a:ext uri="{FF2B5EF4-FFF2-40B4-BE49-F238E27FC236}">
                <a16:creationId xmlns:a16="http://schemas.microsoft.com/office/drawing/2014/main" id="{7007E5C8-C519-4651-802F-94464F25357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800" r="24800"/>
          <a:stretch/>
        </p:blipFill>
        <p:spPr bwMode="auto">
          <a:xfrm>
            <a:off x="6021000" y="1316106"/>
            <a:ext cx="3054654" cy="3003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62054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81</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203485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rPr>
              <a:t>大数据与新思维</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9" name="矩形 28"/>
          <p:cNvSpPr/>
          <p:nvPr/>
        </p:nvSpPr>
        <p:spPr>
          <a:xfrm>
            <a:off x="797483" y="893192"/>
            <a:ext cx="3657089" cy="377024"/>
          </a:xfrm>
          <a:prstGeom prst="rect">
            <a:avLst/>
          </a:prstGeom>
        </p:spPr>
        <p:txBody>
          <a:bodyPr wrap="none" lIns="68579" tIns="34289" rIns="68579" bIns="34289">
            <a:spAutoFit/>
          </a:bodyPr>
          <a:lstStyle/>
          <a:p>
            <a:pPr defTabSz="685783">
              <a:defRPr/>
            </a:pPr>
            <a:r>
              <a:rPr lang="en-US" altLang="zh-CN" sz="2000" b="1" dirty="0" err="1">
                <a:solidFill>
                  <a:srgbClr val="6964A0"/>
                </a:solidFill>
                <a:latin typeface="微软雅黑" panose="020B0503020204020204" pitchFamily="34" charset="-122"/>
                <a:ea typeface="微软雅黑" panose="020B0503020204020204" pitchFamily="34" charset="-122"/>
                <a:cs typeface="Segoe UI" panose="020B0502040204020203" pitchFamily="34" charset="0"/>
              </a:rPr>
              <a:t>S2B2C</a:t>
            </a:r>
            <a:r>
              <a:rPr lang="en-US" altLang="zh-CN"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餐饮生活数字化</a:t>
            </a:r>
            <a:r>
              <a:rPr lang="en-US" altLang="zh-CN"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美团</a:t>
            </a:r>
            <a:endParaRPr lang="en-US" altLang="zh-CN"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30" name="矩形 29">
            <a:extLst>
              <a:ext uri="{FF2B5EF4-FFF2-40B4-BE49-F238E27FC236}">
                <a16:creationId xmlns:a16="http://schemas.microsoft.com/office/drawing/2014/main" id="{C2E5A08B-9F06-44B4-97A8-AA28941853AF}"/>
              </a:ext>
            </a:extLst>
          </p:cNvPr>
          <p:cNvSpPr/>
          <p:nvPr/>
        </p:nvSpPr>
        <p:spPr>
          <a:xfrm>
            <a:off x="941500" y="1275606"/>
            <a:ext cx="599800" cy="405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sp>
        <p:nvSpPr>
          <p:cNvPr id="31" name="矩形 30">
            <a:extLst>
              <a:ext uri="{FF2B5EF4-FFF2-40B4-BE49-F238E27FC236}">
                <a16:creationId xmlns:a16="http://schemas.microsoft.com/office/drawing/2014/main" id="{ACA64764-23E3-4FA4-B019-89EACB086736}"/>
              </a:ext>
            </a:extLst>
          </p:cNvPr>
          <p:cNvSpPr/>
          <p:nvPr/>
        </p:nvSpPr>
        <p:spPr>
          <a:xfrm>
            <a:off x="1556350" y="1275606"/>
            <a:ext cx="1215000" cy="405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dirty="0">
              <a:ea typeface="微软雅黑" pitchFamily="34" charset="-122"/>
            </a:endParaRPr>
          </a:p>
        </p:txBody>
      </p:sp>
      <p:pic>
        <p:nvPicPr>
          <p:cNvPr id="2050" name="Picture 2" descr="美团">
            <a:extLst>
              <a:ext uri="{FF2B5EF4-FFF2-40B4-BE49-F238E27FC236}">
                <a16:creationId xmlns:a16="http://schemas.microsoft.com/office/drawing/2014/main" id="{8726FDF1-AA23-4513-AFD8-5C1D18FF61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4378" y="2582281"/>
            <a:ext cx="1491672" cy="54457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组合 6">
            <a:extLst>
              <a:ext uri="{FF2B5EF4-FFF2-40B4-BE49-F238E27FC236}">
                <a16:creationId xmlns:a16="http://schemas.microsoft.com/office/drawing/2014/main" id="{0A85BE6D-3428-455B-A734-FBE017A938D6}"/>
              </a:ext>
            </a:extLst>
          </p:cNvPr>
          <p:cNvGrpSpPr/>
          <p:nvPr/>
        </p:nvGrpSpPr>
        <p:grpSpPr>
          <a:xfrm>
            <a:off x="2918831" y="1275606"/>
            <a:ext cx="1806447" cy="3088019"/>
            <a:chOff x="2843809" y="1427947"/>
            <a:chExt cx="1939715" cy="3315834"/>
          </a:xfrm>
        </p:grpSpPr>
        <p:pic>
          <p:nvPicPr>
            <p:cNvPr id="5" name="图片 4">
              <a:extLst>
                <a:ext uri="{FF2B5EF4-FFF2-40B4-BE49-F238E27FC236}">
                  <a16:creationId xmlns:a16="http://schemas.microsoft.com/office/drawing/2014/main" id="{A262438B-0F6D-4540-8599-AC514F16FED9}"/>
                </a:ext>
              </a:extLst>
            </p:cNvPr>
            <p:cNvPicPr>
              <a:picLocks noChangeAspect="1"/>
            </p:cNvPicPr>
            <p:nvPr/>
          </p:nvPicPr>
          <p:blipFill>
            <a:blip r:embed="rId5"/>
            <a:stretch>
              <a:fillRect/>
            </a:stretch>
          </p:blipFill>
          <p:spPr>
            <a:xfrm>
              <a:off x="3471712" y="1427947"/>
              <a:ext cx="1311812" cy="3315834"/>
            </a:xfrm>
            <a:prstGeom prst="rect">
              <a:avLst/>
            </a:prstGeom>
          </p:spPr>
        </p:pic>
        <p:sp>
          <p:nvSpPr>
            <p:cNvPr id="6" name="左大括号 5">
              <a:extLst>
                <a:ext uri="{FF2B5EF4-FFF2-40B4-BE49-F238E27FC236}">
                  <a16:creationId xmlns:a16="http://schemas.microsoft.com/office/drawing/2014/main" id="{308CBA09-695D-4185-9572-A6434BFA8A15}"/>
                </a:ext>
              </a:extLst>
            </p:cNvPr>
            <p:cNvSpPr/>
            <p:nvPr/>
          </p:nvSpPr>
          <p:spPr>
            <a:xfrm>
              <a:off x="2843809" y="1491630"/>
              <a:ext cx="432047" cy="3240360"/>
            </a:xfrm>
            <a:prstGeom prst="leftBrace">
              <a:avLst/>
            </a:prstGeom>
            <a:ln w="1905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pic>
        <p:nvPicPr>
          <p:cNvPr id="2058" name="Picture 10" descr="https://gimg2.baidu.com/image_search/src=http%3A%2F%2Fe0.ifengimg.com%2F04%2F2019%2F0122%2F7E2311A6C449F4D919CF3DF4C3E1AAD9CEE4C4E9_size33_w640_h640.jpeg&amp;refer=http%3A%2F%2Fe0.ifengimg.com&amp;app=2002&amp;size=f9999,10000&amp;q=a80&amp;n=0&amp;g=0n&amp;fmt=jpeg?sec=1632542839&amp;t=de85add6a99df927ab62642540d506cb">
            <a:extLst>
              <a:ext uri="{FF2B5EF4-FFF2-40B4-BE49-F238E27FC236}">
                <a16:creationId xmlns:a16="http://schemas.microsoft.com/office/drawing/2014/main" id="{7DB16945-B139-4531-BC44-C7364CA98808}"/>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4077"/>
          <a:stretch/>
        </p:blipFill>
        <p:spPr bwMode="auto">
          <a:xfrm>
            <a:off x="5783783" y="1484712"/>
            <a:ext cx="2783274" cy="2669805"/>
          </a:xfrm>
          <a:prstGeom prst="rect">
            <a:avLst/>
          </a:prstGeom>
          <a:noFill/>
          <a:extLst>
            <a:ext uri="{909E8E84-426E-40DD-AFC4-6F175D3DCCD1}">
              <a14:hiddenFill xmlns:a14="http://schemas.microsoft.com/office/drawing/2010/main">
                <a:solidFill>
                  <a:srgbClr val="FFFFFF"/>
                </a:solidFill>
              </a14:hiddenFill>
            </a:ext>
          </a:extLst>
        </p:spPr>
      </p:pic>
      <p:sp>
        <p:nvSpPr>
          <p:cNvPr id="8" name="箭头: 右 7">
            <a:extLst>
              <a:ext uri="{FF2B5EF4-FFF2-40B4-BE49-F238E27FC236}">
                <a16:creationId xmlns:a16="http://schemas.microsoft.com/office/drawing/2014/main" id="{12EF1FFF-0DB0-4D83-8CD7-CA4CCB17C565}"/>
              </a:ext>
            </a:extLst>
          </p:cNvPr>
          <p:cNvSpPr/>
          <p:nvPr/>
        </p:nvSpPr>
        <p:spPr>
          <a:xfrm>
            <a:off x="5166579" y="2456920"/>
            <a:ext cx="360040" cy="12998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右 25">
            <a:extLst>
              <a:ext uri="{FF2B5EF4-FFF2-40B4-BE49-F238E27FC236}">
                <a16:creationId xmlns:a16="http://schemas.microsoft.com/office/drawing/2014/main" id="{0F30AF40-DEAD-49F3-B298-8737F0619D97}"/>
              </a:ext>
            </a:extLst>
          </p:cNvPr>
          <p:cNvSpPr/>
          <p:nvPr/>
        </p:nvSpPr>
        <p:spPr>
          <a:xfrm rot="10800000">
            <a:off x="5158316" y="2969307"/>
            <a:ext cx="360040" cy="12998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C90B5F86-3CBE-4B83-8EA4-F9035AC4322C}"/>
              </a:ext>
            </a:extLst>
          </p:cNvPr>
          <p:cNvSpPr/>
          <p:nvPr/>
        </p:nvSpPr>
        <p:spPr>
          <a:xfrm>
            <a:off x="981992" y="2684067"/>
            <a:ext cx="292386" cy="377024"/>
          </a:xfrm>
          <a:prstGeom prst="rect">
            <a:avLst/>
          </a:prstGeom>
        </p:spPr>
        <p:txBody>
          <a:bodyPr wrap="none" lIns="68579" tIns="34289" rIns="68579" bIns="34289">
            <a:spAutoFit/>
          </a:bodyPr>
          <a:lstStyle/>
          <a:p>
            <a:pPr defTabSz="685783">
              <a:defRPr/>
            </a:pPr>
            <a:r>
              <a:rPr lang="en-US" altLang="zh-CN"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S</a:t>
            </a:r>
          </a:p>
        </p:txBody>
      </p:sp>
      <p:sp>
        <p:nvSpPr>
          <p:cNvPr id="28" name="矩形 27">
            <a:extLst>
              <a:ext uri="{FF2B5EF4-FFF2-40B4-BE49-F238E27FC236}">
                <a16:creationId xmlns:a16="http://schemas.microsoft.com/office/drawing/2014/main" id="{3315D11C-D6A2-4CEC-ADF7-6E2860A4B459}"/>
              </a:ext>
            </a:extLst>
          </p:cNvPr>
          <p:cNvSpPr/>
          <p:nvPr/>
        </p:nvSpPr>
        <p:spPr>
          <a:xfrm>
            <a:off x="3064385" y="2631103"/>
            <a:ext cx="313225" cy="377024"/>
          </a:xfrm>
          <a:prstGeom prst="rect">
            <a:avLst/>
          </a:prstGeom>
        </p:spPr>
        <p:txBody>
          <a:bodyPr wrap="none" lIns="68579" tIns="34289" rIns="68579" bIns="34289">
            <a:spAutoFit/>
          </a:bodyPr>
          <a:lstStyle/>
          <a:p>
            <a:pPr defTabSz="685783">
              <a:defRPr/>
            </a:pPr>
            <a:r>
              <a:rPr lang="en-US" altLang="zh-CN"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B</a:t>
            </a:r>
          </a:p>
        </p:txBody>
      </p:sp>
      <p:sp>
        <p:nvSpPr>
          <p:cNvPr id="32" name="矩形 31">
            <a:extLst>
              <a:ext uri="{FF2B5EF4-FFF2-40B4-BE49-F238E27FC236}">
                <a16:creationId xmlns:a16="http://schemas.microsoft.com/office/drawing/2014/main" id="{4405654C-BED5-48A0-B798-C1089E912570}"/>
              </a:ext>
            </a:extLst>
          </p:cNvPr>
          <p:cNvSpPr/>
          <p:nvPr/>
        </p:nvSpPr>
        <p:spPr>
          <a:xfrm>
            <a:off x="5503324" y="2631103"/>
            <a:ext cx="311622" cy="377024"/>
          </a:xfrm>
          <a:prstGeom prst="rect">
            <a:avLst/>
          </a:prstGeom>
        </p:spPr>
        <p:txBody>
          <a:bodyPr wrap="none" lIns="68579" tIns="34289" rIns="68579" bIns="34289">
            <a:spAutoFit/>
          </a:bodyPr>
          <a:lstStyle/>
          <a:p>
            <a:pPr defTabSz="685783">
              <a:defRPr/>
            </a:pPr>
            <a:r>
              <a:rPr lang="en-US" altLang="zh-CN" sz="2000" b="1" dirty="0">
                <a:solidFill>
                  <a:srgbClr val="6964A0"/>
                </a:solidFill>
                <a:latin typeface="微软雅黑" panose="020B0503020204020204" pitchFamily="34" charset="-122"/>
                <a:ea typeface="微软雅黑" panose="020B0503020204020204" pitchFamily="34" charset="-122"/>
                <a:cs typeface="Segoe UI" panose="020B0502040204020203" pitchFamily="34" charset="0"/>
              </a:rPr>
              <a:t>C</a:t>
            </a:r>
          </a:p>
        </p:txBody>
      </p:sp>
      <p:sp>
        <p:nvSpPr>
          <p:cNvPr id="16" name="矩形 15">
            <a:extLst>
              <a:ext uri="{FF2B5EF4-FFF2-40B4-BE49-F238E27FC236}">
                <a16:creationId xmlns:a16="http://schemas.microsoft.com/office/drawing/2014/main" id="{BEF1F1BB-E213-44B6-9106-2A1E4B095108}"/>
              </a:ext>
            </a:extLst>
          </p:cNvPr>
          <p:cNvSpPr/>
          <p:nvPr/>
        </p:nvSpPr>
        <p:spPr>
          <a:xfrm>
            <a:off x="723332" y="4442328"/>
            <a:ext cx="7969618" cy="338554"/>
          </a:xfrm>
          <a:prstGeom prst="rect">
            <a:avLst/>
          </a:prstGeom>
        </p:spPr>
        <p:txBody>
          <a:bodyPr wrap="square">
            <a:spAutoFit/>
          </a:bodyPr>
          <a:lstStyle/>
          <a:p>
            <a:r>
              <a:rPr lang="en-US" altLang="zh-CN" sz="1600" dirty="0">
                <a:latin typeface="微软雅黑" panose="020B0503020204020204" pitchFamily="34" charset="-122"/>
                <a:ea typeface="微软雅黑" panose="020B0503020204020204" pitchFamily="34" charset="-122"/>
              </a:rPr>
              <a:t>B</a:t>
            </a:r>
            <a:r>
              <a:rPr lang="zh-CN" altLang="en-US" sz="1600" dirty="0">
                <a:latin typeface="微软雅黑" panose="020B0503020204020204" pitchFamily="34" charset="-122"/>
                <a:ea typeface="微软雅黑" panose="020B0503020204020204" pitchFamily="34" charset="-122"/>
              </a:rPr>
              <a:t>服务</a:t>
            </a:r>
            <a:r>
              <a:rPr lang="en-US" altLang="zh-CN" sz="1600" dirty="0">
                <a:latin typeface="微软雅黑" panose="020B0503020204020204" pitchFamily="34" charset="-122"/>
                <a:ea typeface="微软雅黑" panose="020B0503020204020204" pitchFamily="34" charset="-122"/>
              </a:rPr>
              <a:t>C</a:t>
            </a:r>
            <a:r>
              <a:rPr lang="zh-CN" altLang="en-US" sz="1600" dirty="0">
                <a:latin typeface="微软雅黑" panose="020B0503020204020204" pitchFamily="34" charset="-122"/>
                <a:ea typeface="微软雅黑" panose="020B0503020204020204" pitchFamily="34" charset="-122"/>
              </a:rPr>
              <a:t>离不开</a:t>
            </a:r>
            <a:r>
              <a:rPr lang="en-US" altLang="zh-CN" sz="1600" dirty="0">
                <a:latin typeface="微软雅黑" panose="020B0503020204020204" pitchFamily="34" charset="-122"/>
                <a:ea typeface="微软雅黑" panose="020B0503020204020204" pitchFamily="34" charset="-122"/>
              </a:rPr>
              <a:t>S</a:t>
            </a:r>
            <a:r>
              <a:rPr lang="zh-CN" altLang="en-US" sz="1600" dirty="0">
                <a:latin typeface="微软雅黑" panose="020B0503020204020204" pitchFamily="34" charset="-122"/>
                <a:ea typeface="微软雅黑" panose="020B0503020204020204" pitchFamily="34" charset="-122"/>
              </a:rPr>
              <a:t>平台提供的支持，但是</a:t>
            </a:r>
            <a:r>
              <a:rPr lang="en-US" altLang="zh-CN" sz="1600" dirty="0">
                <a:latin typeface="微软雅黑" panose="020B0503020204020204" pitchFamily="34" charset="-122"/>
                <a:ea typeface="微软雅黑" panose="020B0503020204020204" pitchFamily="34" charset="-122"/>
              </a:rPr>
              <a:t>S</a:t>
            </a:r>
            <a:r>
              <a:rPr lang="zh-CN" altLang="en-US" sz="1600" dirty="0">
                <a:latin typeface="微软雅黑" panose="020B0503020204020204" pitchFamily="34" charset="-122"/>
                <a:ea typeface="微软雅黑" panose="020B0503020204020204" pitchFamily="34" charset="-122"/>
              </a:rPr>
              <a:t>也需要通过</a:t>
            </a:r>
            <a:r>
              <a:rPr lang="en-US" altLang="zh-CN" sz="1600" dirty="0">
                <a:latin typeface="微软雅黑" panose="020B0503020204020204" pitchFamily="34" charset="-122"/>
                <a:ea typeface="微软雅黑" panose="020B0503020204020204" pitchFamily="34" charset="-122"/>
              </a:rPr>
              <a:t>B</a:t>
            </a:r>
            <a:r>
              <a:rPr lang="zh-CN" altLang="en-US" sz="1600" dirty="0">
                <a:latin typeface="微软雅黑" panose="020B0503020204020204" pitchFamily="34" charset="-122"/>
                <a:ea typeface="微软雅黑" panose="020B0503020204020204" pitchFamily="34" charset="-122"/>
              </a:rPr>
              <a:t>来服务</a:t>
            </a:r>
            <a:r>
              <a:rPr lang="en-US" altLang="zh-CN" sz="1600" dirty="0">
                <a:latin typeface="微软雅黑" panose="020B0503020204020204" pitchFamily="34" charset="-122"/>
                <a:ea typeface="微软雅黑" panose="020B0503020204020204" pitchFamily="34" charset="-122"/>
              </a:rPr>
              <a:t>C</a:t>
            </a:r>
            <a:r>
              <a:rPr lang="zh-CN" altLang="en-US" sz="1600" dirty="0">
                <a:latin typeface="微软雅黑" panose="020B0503020204020204" pitchFamily="34" charset="-122"/>
                <a:ea typeface="微软雅黑" panose="020B0503020204020204" pitchFamily="34" charset="-122"/>
              </a:rPr>
              <a:t>获得成长，三者共生共赢。</a:t>
            </a:r>
          </a:p>
        </p:txBody>
      </p:sp>
    </p:spTree>
    <p:extLst>
      <p:ext uri="{BB962C8B-B14F-4D97-AF65-F5344CB8AC3E}">
        <p14:creationId xmlns:p14="http://schemas.microsoft.com/office/powerpoint/2010/main" val="28825057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257666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人工智能</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7" name="文本框 1">
            <a:extLst>
              <a:ext uri="{FF2B5EF4-FFF2-40B4-BE49-F238E27FC236}">
                <a16:creationId xmlns:a16="http://schemas.microsoft.com/office/drawing/2014/main" id="{7664E7E1-3B7E-4CB8-B8CE-D56F42768463}"/>
              </a:ext>
            </a:extLst>
          </p:cNvPr>
          <p:cNvSpPr txBox="1">
            <a:spLocks noChangeArrowheads="1"/>
          </p:cNvSpPr>
          <p:nvPr/>
        </p:nvSpPr>
        <p:spPr bwMode="auto">
          <a:xfrm>
            <a:off x="593938" y="887173"/>
            <a:ext cx="4532313" cy="344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163" tIns="33581" rIns="67163" bIns="33581">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1800" b="1" dirty="0">
                <a:solidFill>
                  <a:srgbClr val="660066"/>
                </a:solidFill>
                <a:latin typeface="黑体" panose="02010609060101010101" pitchFamily="49" charset="-122"/>
                <a:ea typeface="黑体" panose="02010609060101010101" pitchFamily="49" charset="-122"/>
                <a:cs typeface="+mj-cs"/>
              </a:rPr>
              <a:t>走向实用的人工智能</a:t>
            </a:r>
          </a:p>
        </p:txBody>
      </p:sp>
      <p:sp>
        <p:nvSpPr>
          <p:cNvPr id="28" name="圆角矩形 27">
            <a:extLst>
              <a:ext uri="{FF2B5EF4-FFF2-40B4-BE49-F238E27FC236}">
                <a16:creationId xmlns:a16="http://schemas.microsoft.com/office/drawing/2014/main" id="{207CAD1B-2E19-4120-BA66-F8F6886C2BA6}"/>
              </a:ext>
            </a:extLst>
          </p:cNvPr>
          <p:cNvSpPr/>
          <p:nvPr/>
        </p:nvSpPr>
        <p:spPr>
          <a:xfrm>
            <a:off x="1816880" y="1635439"/>
            <a:ext cx="6599844" cy="2947234"/>
          </a:xfrm>
          <a:prstGeom prst="roundRect">
            <a:avLst/>
          </a:prstGeom>
          <a:no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endParaRPr kumimoji="0" lang="zh-CN" altLang="en-US" sz="12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9" name="圆角矩形 28">
            <a:extLst>
              <a:ext uri="{FF2B5EF4-FFF2-40B4-BE49-F238E27FC236}">
                <a16:creationId xmlns:a16="http://schemas.microsoft.com/office/drawing/2014/main" id="{73CB397E-6915-4E24-B099-0EE26D20E28F}"/>
              </a:ext>
            </a:extLst>
          </p:cNvPr>
          <p:cNvSpPr/>
          <p:nvPr/>
        </p:nvSpPr>
        <p:spPr>
          <a:xfrm>
            <a:off x="1163724" y="1231990"/>
            <a:ext cx="2307988" cy="806897"/>
          </a:xfrm>
          <a:prstGeom prst="roundRect">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800" b="1" i="0" u="none" strike="noStrike" kern="0" cap="none" spc="0" normalizeH="0" baseline="0" noProof="0" dirty="0">
                <a:ln>
                  <a:noFill/>
                </a:ln>
                <a:solidFill>
                  <a:srgbClr val="FFFF00"/>
                </a:solidFill>
                <a:effectLst/>
                <a:uLnTx/>
                <a:uFillTx/>
                <a:latin typeface="微软雅黑" panose="020B0503020204020204" pitchFamily="34" charset="-122"/>
                <a:ea typeface="微软雅黑" panose="020B0503020204020204" pitchFamily="34" charset="-122"/>
                <a:cs typeface="+mn-cs"/>
              </a:rPr>
              <a:t>关键词</a:t>
            </a:r>
            <a:r>
              <a:rPr kumimoji="0" lang="en-US" altLang="zh-CN" sz="1800" b="1" i="0" u="none" strike="noStrike" kern="0" cap="none" spc="0" normalizeH="0" baseline="0" noProof="0" dirty="0">
                <a:ln>
                  <a:noFill/>
                </a:ln>
                <a:solidFill>
                  <a:srgbClr val="FFFF00"/>
                </a:solidFill>
                <a:effectLst/>
                <a:uLnTx/>
                <a:uFillTx/>
                <a:latin typeface="微软雅黑" panose="020B0503020204020204" pitchFamily="34" charset="-122"/>
                <a:ea typeface="微软雅黑" panose="020B0503020204020204" pitchFamily="34" charset="-122"/>
                <a:cs typeface="+mn-cs"/>
              </a:rPr>
              <a:t>-1</a:t>
            </a:r>
            <a:r>
              <a:rPr kumimoji="0" lang="zh-CN" altLang="en-US" sz="1800" b="1" i="0" u="none" strike="noStrike" kern="0" cap="none" spc="0" normalizeH="0" baseline="0" noProof="0" dirty="0">
                <a:ln>
                  <a:noFill/>
                </a:ln>
                <a:solidFill>
                  <a:srgbClr val="FFFF00"/>
                </a:solidFill>
                <a:effectLst/>
                <a:uLnTx/>
                <a:uFillTx/>
                <a:latin typeface="微软雅黑" panose="020B0503020204020204" pitchFamily="34" charset="-122"/>
                <a:ea typeface="微软雅黑" panose="020B0503020204020204" pitchFamily="34" charset="-122"/>
                <a:cs typeface="+mn-cs"/>
              </a:rPr>
              <a:t>：大数据</a:t>
            </a:r>
          </a:p>
        </p:txBody>
      </p:sp>
      <p:sp>
        <p:nvSpPr>
          <p:cNvPr id="30" name="圆角矩形 29">
            <a:extLst>
              <a:ext uri="{FF2B5EF4-FFF2-40B4-BE49-F238E27FC236}">
                <a16:creationId xmlns:a16="http://schemas.microsoft.com/office/drawing/2014/main" id="{0B82ABD0-E9BD-4FB1-8F25-4346CB1857AD}"/>
              </a:ext>
            </a:extLst>
          </p:cNvPr>
          <p:cNvSpPr/>
          <p:nvPr/>
        </p:nvSpPr>
        <p:spPr>
          <a:xfrm>
            <a:off x="2534869" y="2589943"/>
            <a:ext cx="1836737" cy="1038225"/>
          </a:xfrm>
          <a:prstGeom prst="roundRect">
            <a:avLst/>
          </a:prstGeom>
          <a:solidFill>
            <a:sysClr val="window" lastClr="FFFFFF"/>
          </a:solidFill>
          <a:ln w="76200" cap="flat" cmpd="thickThin" algn="ctr">
            <a:solidFill>
              <a:srgbClr val="1F497D">
                <a:lumMod val="60000"/>
                <a:lumOff val="40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5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机器学习模型训练</a:t>
            </a:r>
            <a:endParaRPr kumimoji="0" lang="en-US" altLang="zh-CN" sz="15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p:txBody>
      </p:sp>
      <p:sp>
        <p:nvSpPr>
          <p:cNvPr id="31" name="圆角矩形 30">
            <a:extLst>
              <a:ext uri="{FF2B5EF4-FFF2-40B4-BE49-F238E27FC236}">
                <a16:creationId xmlns:a16="http://schemas.microsoft.com/office/drawing/2014/main" id="{1459DD80-2654-4EFC-99FF-9F87AE565664}"/>
              </a:ext>
            </a:extLst>
          </p:cNvPr>
          <p:cNvSpPr/>
          <p:nvPr/>
        </p:nvSpPr>
        <p:spPr>
          <a:xfrm>
            <a:off x="5796136" y="2544187"/>
            <a:ext cx="1836738" cy="1038225"/>
          </a:xfrm>
          <a:prstGeom prst="roundRect">
            <a:avLst/>
          </a:prstGeom>
          <a:solidFill>
            <a:sysClr val="window" lastClr="FFFFFF"/>
          </a:solidFill>
          <a:ln w="76200" cap="flat" cmpd="thickThin" algn="ctr">
            <a:solidFill>
              <a:srgbClr val="1F497D">
                <a:lumMod val="60000"/>
                <a:lumOff val="40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5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信息抽取、知识挖掘</a:t>
            </a:r>
            <a:endParaRPr kumimoji="0" lang="en-US" altLang="zh-CN" sz="15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p:txBody>
      </p:sp>
      <p:sp>
        <p:nvSpPr>
          <p:cNvPr id="32" name="流程图: 磁盘 31">
            <a:extLst>
              <a:ext uri="{FF2B5EF4-FFF2-40B4-BE49-F238E27FC236}">
                <a16:creationId xmlns:a16="http://schemas.microsoft.com/office/drawing/2014/main" id="{EFF8AC92-4DE5-4ACC-ADBA-9A7B109DDF9F}"/>
              </a:ext>
            </a:extLst>
          </p:cNvPr>
          <p:cNvSpPr/>
          <p:nvPr/>
        </p:nvSpPr>
        <p:spPr>
          <a:xfrm>
            <a:off x="4180177" y="3935669"/>
            <a:ext cx="1873250" cy="823913"/>
          </a:xfrm>
          <a:prstGeom prst="flowChartMagneticDisk">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5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大数据</a:t>
            </a:r>
          </a:p>
        </p:txBody>
      </p:sp>
      <p:sp>
        <p:nvSpPr>
          <p:cNvPr id="33" name="上箭头 32">
            <a:extLst>
              <a:ext uri="{FF2B5EF4-FFF2-40B4-BE49-F238E27FC236}">
                <a16:creationId xmlns:a16="http://schemas.microsoft.com/office/drawing/2014/main" id="{E3CD32AF-3BDA-4A3C-AE49-306D67A72DD7}"/>
              </a:ext>
            </a:extLst>
          </p:cNvPr>
          <p:cNvSpPr/>
          <p:nvPr/>
        </p:nvSpPr>
        <p:spPr>
          <a:xfrm rot="18731766">
            <a:off x="3610744" y="3755488"/>
            <a:ext cx="384175" cy="360362"/>
          </a:xfrm>
          <a:prstGeom prst="upArrow">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a:cs typeface="+mn-cs"/>
            </a:endParaRPr>
          </a:p>
        </p:txBody>
      </p:sp>
      <p:sp>
        <p:nvSpPr>
          <p:cNvPr id="34" name="上箭头 33">
            <a:extLst>
              <a:ext uri="{FF2B5EF4-FFF2-40B4-BE49-F238E27FC236}">
                <a16:creationId xmlns:a16="http://schemas.microsoft.com/office/drawing/2014/main" id="{4E3B0383-5A50-4F80-AAE8-7CBB94DB7F6D}"/>
              </a:ext>
            </a:extLst>
          </p:cNvPr>
          <p:cNvSpPr/>
          <p:nvPr/>
        </p:nvSpPr>
        <p:spPr>
          <a:xfrm rot="13847569">
            <a:off x="6522416" y="3710725"/>
            <a:ext cx="384175" cy="360362"/>
          </a:xfrm>
          <a:prstGeom prst="upArrow">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a:cs typeface="+mn-cs"/>
            </a:endParaRPr>
          </a:p>
        </p:txBody>
      </p:sp>
      <p:sp>
        <p:nvSpPr>
          <p:cNvPr id="35" name="上箭头 34">
            <a:extLst>
              <a:ext uri="{FF2B5EF4-FFF2-40B4-BE49-F238E27FC236}">
                <a16:creationId xmlns:a16="http://schemas.microsoft.com/office/drawing/2014/main" id="{1CE56F21-3DFA-4910-9E65-9FC11CAD6DC2}"/>
              </a:ext>
            </a:extLst>
          </p:cNvPr>
          <p:cNvSpPr/>
          <p:nvPr/>
        </p:nvSpPr>
        <p:spPr>
          <a:xfrm rot="5400000">
            <a:off x="4832013" y="2883117"/>
            <a:ext cx="384175" cy="360363"/>
          </a:xfrm>
          <a:prstGeom prst="upArrow">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a:cs typeface="+mn-cs"/>
            </a:endParaRPr>
          </a:p>
        </p:txBody>
      </p:sp>
      <p:sp>
        <p:nvSpPr>
          <p:cNvPr id="36" name="矩形 6">
            <a:extLst>
              <a:ext uri="{FF2B5EF4-FFF2-40B4-BE49-F238E27FC236}">
                <a16:creationId xmlns:a16="http://schemas.microsoft.com/office/drawing/2014/main" id="{A9A098FA-95FC-4E44-A32C-202EA577C4E1}"/>
              </a:ext>
            </a:extLst>
          </p:cNvPr>
          <p:cNvSpPr>
            <a:spLocks noChangeArrowheads="1"/>
          </p:cNvSpPr>
          <p:nvPr/>
        </p:nvSpPr>
        <p:spPr bwMode="auto">
          <a:xfrm>
            <a:off x="5155861" y="2193620"/>
            <a:ext cx="2828683" cy="29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163" tIns="33581" rIns="67163" bIns="33581">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5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利用</a:t>
            </a:r>
            <a:r>
              <a:rPr kumimoji="0" lang="zh-CN" altLang="en-US" sz="15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数据背后所隐含的人的行为</a:t>
            </a:r>
            <a:endParaRPr kumimoji="0" lang="zh-CN" altLang="en-US" sz="1500" b="1" i="0" u="none" strike="noStrike" kern="0" cap="none" spc="0" normalizeH="0" baseline="0" noProof="0" dirty="0">
              <a:ln>
                <a:noFill/>
              </a:ln>
              <a:solidFill>
                <a:prstClr val="black"/>
              </a:solidFill>
              <a:effectLst/>
              <a:uLnTx/>
              <a:uFillTx/>
              <a:latin typeface="Arial" panose="020B0604020202020204" pitchFamily="34" charset="0"/>
              <a:ea typeface="宋体" panose="02010600030101010101" pitchFamily="2" charset="-122"/>
            </a:endParaRPr>
          </a:p>
        </p:txBody>
      </p:sp>
      <p:sp>
        <p:nvSpPr>
          <p:cNvPr id="37" name="矩形 12">
            <a:extLst>
              <a:ext uri="{FF2B5EF4-FFF2-40B4-BE49-F238E27FC236}">
                <a16:creationId xmlns:a16="http://schemas.microsoft.com/office/drawing/2014/main" id="{76CE25BA-2EFD-44B5-9AB6-4586E987E276}"/>
              </a:ext>
            </a:extLst>
          </p:cNvPr>
          <p:cNvSpPr>
            <a:spLocks noChangeArrowheads="1"/>
          </p:cNvSpPr>
          <p:nvPr/>
        </p:nvSpPr>
        <p:spPr bwMode="auto">
          <a:xfrm>
            <a:off x="2167021" y="2193620"/>
            <a:ext cx="2572435" cy="29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163" tIns="33581" rIns="67163" bIns="33581">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a:buFont typeface="Arial" panose="020B0604020202020204" pitchFamily="34" charset="0"/>
              <a:buNone/>
            </a:pPr>
            <a:r>
              <a:rPr lang="zh-CN" altLang="en-US" sz="1500" b="1" dirty="0">
                <a:solidFill>
                  <a:prstClr val="black"/>
                </a:solidFill>
                <a:latin typeface="微软雅黑" panose="020B0503020204020204" pitchFamily="34" charset="-122"/>
                <a:ea typeface="微软雅黑" panose="020B0503020204020204" pitchFamily="34" charset="-122"/>
              </a:rPr>
              <a:t>数据是活的，是不断生长的</a:t>
            </a:r>
          </a:p>
        </p:txBody>
      </p:sp>
    </p:spTree>
    <p:extLst>
      <p:ext uri="{BB962C8B-B14F-4D97-AF65-F5344CB8AC3E}">
        <p14:creationId xmlns:p14="http://schemas.microsoft.com/office/powerpoint/2010/main" val="33444130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257666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人工智能</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17" name="文本框 1">
            <a:extLst>
              <a:ext uri="{FF2B5EF4-FFF2-40B4-BE49-F238E27FC236}">
                <a16:creationId xmlns:a16="http://schemas.microsoft.com/office/drawing/2014/main" id="{7664E7E1-3B7E-4CB8-B8CE-D56F42768463}"/>
              </a:ext>
            </a:extLst>
          </p:cNvPr>
          <p:cNvSpPr txBox="1">
            <a:spLocks noChangeArrowheads="1"/>
          </p:cNvSpPr>
          <p:nvPr/>
        </p:nvSpPr>
        <p:spPr bwMode="auto">
          <a:xfrm>
            <a:off x="593938" y="887173"/>
            <a:ext cx="4532313" cy="344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163" tIns="33581" rIns="67163" bIns="33581">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1800" b="1" dirty="0">
                <a:solidFill>
                  <a:srgbClr val="660066"/>
                </a:solidFill>
                <a:latin typeface="黑体" panose="02010609060101010101" pitchFamily="49" charset="-122"/>
                <a:ea typeface="黑体" panose="02010609060101010101" pitchFamily="49" charset="-122"/>
                <a:cs typeface="+mj-cs"/>
              </a:rPr>
              <a:t>走向实用的人工智能</a:t>
            </a:r>
          </a:p>
        </p:txBody>
      </p:sp>
      <p:sp>
        <p:nvSpPr>
          <p:cNvPr id="28" name="圆角矩形 27">
            <a:extLst>
              <a:ext uri="{FF2B5EF4-FFF2-40B4-BE49-F238E27FC236}">
                <a16:creationId xmlns:a16="http://schemas.microsoft.com/office/drawing/2014/main" id="{207CAD1B-2E19-4120-BA66-F8F6886C2BA6}"/>
              </a:ext>
            </a:extLst>
          </p:cNvPr>
          <p:cNvSpPr/>
          <p:nvPr/>
        </p:nvSpPr>
        <p:spPr>
          <a:xfrm>
            <a:off x="1820083" y="1542065"/>
            <a:ext cx="6385732" cy="3117917"/>
          </a:xfrm>
          <a:prstGeom prst="roundRect">
            <a:avLst/>
          </a:prstGeom>
          <a:no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endParaRPr kumimoji="0" lang="zh-CN" altLang="en-US" sz="12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9" name="圆角矩形 28">
            <a:extLst>
              <a:ext uri="{FF2B5EF4-FFF2-40B4-BE49-F238E27FC236}">
                <a16:creationId xmlns:a16="http://schemas.microsoft.com/office/drawing/2014/main" id="{73CB397E-6915-4E24-B099-0EE26D20E28F}"/>
              </a:ext>
            </a:extLst>
          </p:cNvPr>
          <p:cNvSpPr/>
          <p:nvPr/>
        </p:nvSpPr>
        <p:spPr>
          <a:xfrm>
            <a:off x="1163724" y="1231990"/>
            <a:ext cx="2307988" cy="806897"/>
          </a:xfrm>
          <a:prstGeom prst="roundRect">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800" b="1" i="0" u="none" strike="noStrike" kern="0" cap="none" spc="0" normalizeH="0" baseline="0" noProof="0" dirty="0">
                <a:ln>
                  <a:noFill/>
                </a:ln>
                <a:solidFill>
                  <a:srgbClr val="FFFF00"/>
                </a:solidFill>
                <a:effectLst/>
                <a:uLnTx/>
                <a:uFillTx/>
                <a:latin typeface="微软雅黑" panose="020B0503020204020204" pitchFamily="34" charset="-122"/>
                <a:ea typeface="微软雅黑" panose="020B0503020204020204" pitchFamily="34" charset="-122"/>
                <a:cs typeface="+mn-cs"/>
              </a:rPr>
              <a:t>关键词</a:t>
            </a:r>
            <a:r>
              <a:rPr kumimoji="0" lang="en-US" altLang="zh-CN" sz="1800" b="1" i="0" u="none" strike="noStrike" kern="0" cap="none" spc="0" normalizeH="0" baseline="0" noProof="0" dirty="0">
                <a:ln>
                  <a:noFill/>
                </a:ln>
                <a:solidFill>
                  <a:srgbClr val="FFFF00"/>
                </a:solidFill>
                <a:effectLst/>
                <a:uLnTx/>
                <a:uFillTx/>
                <a:latin typeface="微软雅黑" panose="020B0503020204020204" pitchFamily="34" charset="-122"/>
                <a:ea typeface="微软雅黑" panose="020B0503020204020204" pitchFamily="34" charset="-122"/>
                <a:cs typeface="+mn-cs"/>
              </a:rPr>
              <a:t>-2</a:t>
            </a:r>
            <a:r>
              <a:rPr kumimoji="0" lang="zh-CN" altLang="en-US" sz="1800" b="1" i="0" u="none" strike="noStrike" kern="0" cap="none" spc="0" normalizeH="0" baseline="0" noProof="0" dirty="0">
                <a:ln>
                  <a:noFill/>
                </a:ln>
                <a:solidFill>
                  <a:srgbClr val="FFFF00"/>
                </a:solidFill>
                <a:effectLst/>
                <a:uLnTx/>
                <a:uFillTx/>
                <a:latin typeface="微软雅黑" panose="020B0503020204020204" pitchFamily="34" charset="-122"/>
                <a:ea typeface="微软雅黑" panose="020B0503020204020204" pitchFamily="34" charset="-122"/>
                <a:cs typeface="+mn-cs"/>
              </a:rPr>
              <a:t>：知识图谱</a:t>
            </a:r>
          </a:p>
        </p:txBody>
      </p:sp>
      <p:sp>
        <p:nvSpPr>
          <p:cNvPr id="18" name="矩形 7">
            <a:extLst>
              <a:ext uri="{FF2B5EF4-FFF2-40B4-BE49-F238E27FC236}">
                <a16:creationId xmlns:a16="http://schemas.microsoft.com/office/drawing/2014/main" id="{C5FB0F47-B6C6-48EC-B0D3-C0651DEA6EF9}"/>
              </a:ext>
            </a:extLst>
          </p:cNvPr>
          <p:cNvSpPr>
            <a:spLocks noChangeArrowheads="1"/>
          </p:cNvSpPr>
          <p:nvPr/>
        </p:nvSpPr>
        <p:spPr bwMode="auto">
          <a:xfrm>
            <a:off x="2174875" y="2070098"/>
            <a:ext cx="1858962" cy="29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163" tIns="33581" rIns="67163" bIns="33581">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1500" b="1" dirty="0">
                <a:ea typeface="微软雅黑" panose="020B0503020204020204" pitchFamily="34" charset="-122"/>
                <a:cs typeface="Calibri" panose="020F0502020204030204" pitchFamily="34" charset="0"/>
              </a:rPr>
              <a:t>知识挖掘</a:t>
            </a:r>
            <a:endParaRPr lang="en-US" altLang="zh-CN" sz="1500" b="1" dirty="0">
              <a:ea typeface="微软雅黑" panose="020B0503020204020204" pitchFamily="34" charset="-122"/>
              <a:cs typeface="Calibri" panose="020F0502020204030204" pitchFamily="34" charset="0"/>
            </a:endParaRPr>
          </a:p>
        </p:txBody>
      </p:sp>
      <p:sp>
        <p:nvSpPr>
          <p:cNvPr id="19" name="矩形 9">
            <a:extLst>
              <a:ext uri="{FF2B5EF4-FFF2-40B4-BE49-F238E27FC236}">
                <a16:creationId xmlns:a16="http://schemas.microsoft.com/office/drawing/2014/main" id="{71087D24-D116-45EC-982F-5E4FBB5583B5}"/>
              </a:ext>
            </a:extLst>
          </p:cNvPr>
          <p:cNvSpPr>
            <a:spLocks noChangeArrowheads="1"/>
          </p:cNvSpPr>
          <p:nvPr/>
        </p:nvSpPr>
        <p:spPr bwMode="auto">
          <a:xfrm>
            <a:off x="3971925" y="2057398"/>
            <a:ext cx="1860550" cy="29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163" tIns="33581" rIns="67163" bIns="33581">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1500" b="1" dirty="0">
                <a:ea typeface="微软雅黑" panose="020B0503020204020204" pitchFamily="34" charset="-122"/>
                <a:cs typeface="Calibri" panose="020F0502020204030204" pitchFamily="34" charset="0"/>
              </a:rPr>
              <a:t>知识存储与管理</a:t>
            </a:r>
            <a:endParaRPr lang="en-US" altLang="zh-CN" sz="1500" b="1" dirty="0">
              <a:ea typeface="微软雅黑" panose="020B0503020204020204" pitchFamily="34" charset="-122"/>
              <a:cs typeface="Calibri" panose="020F0502020204030204" pitchFamily="34" charset="0"/>
            </a:endParaRPr>
          </a:p>
        </p:txBody>
      </p:sp>
      <p:sp>
        <p:nvSpPr>
          <p:cNvPr id="20" name="矩形 11">
            <a:extLst>
              <a:ext uri="{FF2B5EF4-FFF2-40B4-BE49-F238E27FC236}">
                <a16:creationId xmlns:a16="http://schemas.microsoft.com/office/drawing/2014/main" id="{5FB9AF76-6B90-4F00-BC3A-A6F115761814}"/>
              </a:ext>
            </a:extLst>
          </p:cNvPr>
          <p:cNvSpPr>
            <a:spLocks noChangeArrowheads="1"/>
          </p:cNvSpPr>
          <p:nvPr/>
        </p:nvSpPr>
        <p:spPr bwMode="auto">
          <a:xfrm>
            <a:off x="6343650" y="2055810"/>
            <a:ext cx="1858962" cy="29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163" tIns="33581" rIns="67163" bIns="33581">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1500" b="1" dirty="0">
                <a:ea typeface="微软雅黑" panose="020B0503020204020204" pitchFamily="34" charset="-122"/>
                <a:cs typeface="Calibri" panose="020F0502020204030204" pitchFamily="34" charset="0"/>
              </a:rPr>
              <a:t>知识推理与应用</a:t>
            </a:r>
            <a:endParaRPr lang="en-US" altLang="zh-CN" sz="1500" b="1" dirty="0">
              <a:ea typeface="微软雅黑" panose="020B0503020204020204" pitchFamily="34" charset="-122"/>
              <a:cs typeface="Calibri" panose="020F0502020204030204" pitchFamily="34" charset="0"/>
            </a:endParaRPr>
          </a:p>
        </p:txBody>
      </p:sp>
      <p:grpSp>
        <p:nvGrpSpPr>
          <p:cNvPr id="2" name="组合 1"/>
          <p:cNvGrpSpPr/>
          <p:nvPr/>
        </p:nvGrpSpPr>
        <p:grpSpPr>
          <a:xfrm>
            <a:off x="2433151" y="2377721"/>
            <a:ext cx="2077121" cy="2059844"/>
            <a:chOff x="2483768" y="3109056"/>
            <a:chExt cx="2077121" cy="2059844"/>
          </a:xfrm>
        </p:grpSpPr>
        <p:sp>
          <p:nvSpPr>
            <p:cNvPr id="21" name="圆角矩形 20">
              <a:extLst>
                <a:ext uri="{FF2B5EF4-FFF2-40B4-BE49-F238E27FC236}">
                  <a16:creationId xmlns:a16="http://schemas.microsoft.com/office/drawing/2014/main" id="{23F6C51C-2919-44F6-B46D-2AF08430AD80}"/>
                </a:ext>
              </a:extLst>
            </p:cNvPr>
            <p:cNvSpPr/>
            <p:nvPr/>
          </p:nvSpPr>
          <p:spPr>
            <a:xfrm>
              <a:off x="2483768" y="3109056"/>
              <a:ext cx="2077121" cy="2059844"/>
            </a:xfrm>
            <a:prstGeom prst="roundRect">
              <a:avLst/>
            </a:prstGeom>
            <a:solidFill>
              <a:schemeClr val="bg1"/>
            </a:solidFill>
            <a:ln w="76200" cmpd="thickThi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lIns="67163" tIns="33581" rIns="67163" bIns="33581" anchor="ctr"/>
            <a:lstStyle/>
            <a:p>
              <a:pPr algn="ctr" eaLnBrk="1" hangingPunct="1">
                <a:buFont typeface="Arial" charset="0"/>
                <a:buNone/>
                <a:defRPr/>
              </a:pPr>
              <a:endParaRPr lang="en-US" altLang="zh-CN"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2" name="Picture 1" descr="\\vmware-host\Shared Folders\桌面\5EBF1128F2AA09F757E9A75F2D8AA914.JPG">
              <a:extLst>
                <a:ext uri="{FF2B5EF4-FFF2-40B4-BE49-F238E27FC236}">
                  <a16:creationId xmlns:a16="http://schemas.microsoft.com/office/drawing/2014/main" id="{2C865919-07CE-4025-B045-C786109B14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29850" y="3238099"/>
              <a:ext cx="1784956" cy="1801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 name="组合 2"/>
          <p:cNvGrpSpPr/>
          <p:nvPr/>
        </p:nvGrpSpPr>
        <p:grpSpPr>
          <a:xfrm>
            <a:off x="5450396" y="2377721"/>
            <a:ext cx="2197057" cy="2059777"/>
            <a:chOff x="5436096" y="2870199"/>
            <a:chExt cx="2406154" cy="2298701"/>
          </a:xfrm>
        </p:grpSpPr>
        <p:sp>
          <p:nvSpPr>
            <p:cNvPr id="23" name="圆角矩形 22">
              <a:extLst>
                <a:ext uri="{FF2B5EF4-FFF2-40B4-BE49-F238E27FC236}">
                  <a16:creationId xmlns:a16="http://schemas.microsoft.com/office/drawing/2014/main" id="{A7C6E062-DCEB-4A4F-8909-AEA6A05A1790}"/>
                </a:ext>
              </a:extLst>
            </p:cNvPr>
            <p:cNvSpPr/>
            <p:nvPr/>
          </p:nvSpPr>
          <p:spPr>
            <a:xfrm>
              <a:off x="5436096" y="2870199"/>
              <a:ext cx="2406154" cy="2298701"/>
            </a:xfrm>
            <a:prstGeom prst="roundRect">
              <a:avLst/>
            </a:prstGeom>
            <a:solidFill>
              <a:schemeClr val="bg1"/>
            </a:solidFill>
            <a:ln w="76200" cmpd="thickThi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lIns="67163" tIns="33581" rIns="67163" bIns="33581" anchor="ctr"/>
            <a:lstStyle/>
            <a:p>
              <a:pPr algn="ctr" eaLnBrk="1" hangingPunct="1">
                <a:buFont typeface="Arial" charset="0"/>
                <a:buNone/>
                <a:defRPr/>
              </a:pPr>
              <a:endParaRPr lang="en-US" altLang="zh-CN"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4" name="图片 17">
              <a:extLst>
                <a:ext uri="{FF2B5EF4-FFF2-40B4-BE49-F238E27FC236}">
                  <a16:creationId xmlns:a16="http://schemas.microsoft.com/office/drawing/2014/main" id="{2F8F012E-FE0B-48CA-B80E-7BF51FFFDF79}"/>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543020" y="3128536"/>
              <a:ext cx="2192305" cy="1801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7374438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2576665"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人工智能</a:t>
            </a:r>
            <a:endParaRPr lang="en-US" altLang="zh-CN" sz="2000" dirty="0">
              <a:solidFill>
                <a:srgbClr val="2E2B25"/>
              </a:solidFill>
              <a:latin typeface="Segoe UI" panose="020B0502040204020203" pitchFamily="34" charset="0"/>
              <a:ea typeface="Segoe UI" panose="020B0502040204020203" pitchFamily="34" charset="0"/>
              <a:cs typeface="Segoe UI" panose="020B0502040204020203" pitchFamily="34" charset="0"/>
            </a:endParaRP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1" name="圆角矩形 20">
            <a:extLst>
              <a:ext uri="{FF2B5EF4-FFF2-40B4-BE49-F238E27FC236}">
                <a16:creationId xmlns:a16="http://schemas.microsoft.com/office/drawing/2014/main" id="{AEFB4BFC-A98F-4D45-B929-4FD1CAD12C09}"/>
              </a:ext>
            </a:extLst>
          </p:cNvPr>
          <p:cNvSpPr/>
          <p:nvPr/>
        </p:nvSpPr>
        <p:spPr>
          <a:xfrm>
            <a:off x="1082794" y="1459261"/>
            <a:ext cx="6841420" cy="3272730"/>
          </a:xfrm>
          <a:prstGeom prst="roundRect">
            <a:avLst/>
          </a:prstGeom>
          <a:no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endParaRPr kumimoji="0" lang="zh-CN" altLang="en-US" sz="12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2" name="圆角矩形 21">
            <a:extLst>
              <a:ext uri="{FF2B5EF4-FFF2-40B4-BE49-F238E27FC236}">
                <a16:creationId xmlns:a16="http://schemas.microsoft.com/office/drawing/2014/main" id="{6EA939D7-646E-4FF8-AAE6-45145A2729EF}"/>
              </a:ext>
            </a:extLst>
          </p:cNvPr>
          <p:cNvSpPr/>
          <p:nvPr/>
        </p:nvSpPr>
        <p:spPr>
          <a:xfrm>
            <a:off x="756618" y="893192"/>
            <a:ext cx="2543542" cy="821944"/>
          </a:xfrm>
          <a:prstGeom prst="roundRect">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800" b="1" i="0" u="none" strike="noStrike" kern="0" cap="none" spc="0" normalizeH="0" baseline="0" noProof="0" dirty="0">
                <a:ln>
                  <a:noFill/>
                </a:ln>
                <a:solidFill>
                  <a:srgbClr val="FFFF00"/>
                </a:solidFill>
                <a:effectLst/>
                <a:uLnTx/>
                <a:uFillTx/>
                <a:latin typeface="微软雅黑" panose="020B0503020204020204" pitchFamily="34" charset="-122"/>
                <a:ea typeface="微软雅黑" panose="020B0503020204020204" pitchFamily="34" charset="-122"/>
                <a:cs typeface="+mn-cs"/>
              </a:rPr>
              <a:t>关键词</a:t>
            </a:r>
            <a:r>
              <a:rPr kumimoji="0" lang="en-US" altLang="zh-CN" sz="1800" b="1" i="0" u="none" strike="noStrike" kern="0" cap="none" spc="0" normalizeH="0" baseline="0" noProof="0" dirty="0">
                <a:ln>
                  <a:noFill/>
                </a:ln>
                <a:solidFill>
                  <a:srgbClr val="FFFF00"/>
                </a:solidFill>
                <a:effectLst/>
                <a:uLnTx/>
                <a:uFillTx/>
                <a:latin typeface="微软雅黑" panose="020B0503020204020204" pitchFamily="34" charset="-122"/>
                <a:ea typeface="微软雅黑" panose="020B0503020204020204" pitchFamily="34" charset="-122"/>
                <a:cs typeface="+mn-cs"/>
              </a:rPr>
              <a:t>-3</a:t>
            </a:r>
            <a:r>
              <a:rPr kumimoji="0" lang="zh-CN" altLang="en-US" sz="1800" b="1" i="0" u="none" strike="noStrike" kern="0" cap="none" spc="0" normalizeH="0" baseline="0" noProof="0" dirty="0">
                <a:ln>
                  <a:noFill/>
                </a:ln>
                <a:solidFill>
                  <a:srgbClr val="FFFF00"/>
                </a:solidFill>
                <a:effectLst/>
                <a:uLnTx/>
                <a:uFillTx/>
                <a:latin typeface="微软雅黑" panose="020B0503020204020204" pitchFamily="34" charset="-122"/>
                <a:ea typeface="微软雅黑" panose="020B0503020204020204" pitchFamily="34" charset="-122"/>
                <a:cs typeface="+mn-cs"/>
              </a:rPr>
              <a:t>：学习能力</a:t>
            </a:r>
          </a:p>
        </p:txBody>
      </p:sp>
      <p:sp>
        <p:nvSpPr>
          <p:cNvPr id="23" name="矩形 4">
            <a:extLst>
              <a:ext uri="{FF2B5EF4-FFF2-40B4-BE49-F238E27FC236}">
                <a16:creationId xmlns:a16="http://schemas.microsoft.com/office/drawing/2014/main" id="{6BC61451-BA34-4CB1-BC41-EFFEEAD3D1A7}"/>
              </a:ext>
            </a:extLst>
          </p:cNvPr>
          <p:cNvSpPr>
            <a:spLocks noChangeArrowheads="1"/>
          </p:cNvSpPr>
          <p:nvPr/>
        </p:nvSpPr>
        <p:spPr bwMode="auto">
          <a:xfrm>
            <a:off x="4371348" y="1879283"/>
            <a:ext cx="3405764" cy="29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163" tIns="33581" rIns="67163" bIns="33581">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5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更面向应用级大数据，更强调可迁移性</a:t>
            </a:r>
            <a:endParaRPr kumimoji="0" lang="zh-CN" altLang="en-US" sz="1500" b="1" i="0" u="none" strike="noStrike" kern="0" cap="none" spc="0" normalizeH="0" baseline="0" noProof="0" dirty="0">
              <a:ln>
                <a:noFill/>
              </a:ln>
              <a:solidFill>
                <a:prstClr val="black"/>
              </a:solidFill>
              <a:effectLst/>
              <a:uLnTx/>
              <a:uFillTx/>
              <a:latin typeface="Arial" panose="020B0604020202020204" pitchFamily="34" charset="0"/>
              <a:ea typeface="宋体" panose="02010600030101010101" pitchFamily="2" charset="-122"/>
            </a:endParaRPr>
          </a:p>
        </p:txBody>
      </p:sp>
      <p:sp>
        <p:nvSpPr>
          <p:cNvPr id="24" name="矩形 6">
            <a:extLst>
              <a:ext uri="{FF2B5EF4-FFF2-40B4-BE49-F238E27FC236}">
                <a16:creationId xmlns:a16="http://schemas.microsoft.com/office/drawing/2014/main" id="{277579A8-F990-44A3-9FA0-7D3AEFF52320}"/>
              </a:ext>
            </a:extLst>
          </p:cNvPr>
          <p:cNvSpPr>
            <a:spLocks noChangeArrowheads="1"/>
          </p:cNvSpPr>
          <p:nvPr/>
        </p:nvSpPr>
        <p:spPr bwMode="auto">
          <a:xfrm>
            <a:off x="1628736" y="1879283"/>
            <a:ext cx="2725738" cy="29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163" tIns="33581" rIns="67163" bIns="33581">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a:buFont typeface="Arial" panose="020B0604020202020204" pitchFamily="34" charset="0"/>
              <a:buNone/>
            </a:pPr>
            <a:r>
              <a:rPr lang="zh-CN" altLang="en-US" sz="1500" b="1" dirty="0">
                <a:solidFill>
                  <a:prstClr val="black"/>
                </a:solidFill>
                <a:latin typeface="微软雅黑" panose="020B0503020204020204" pitchFamily="34" charset="-122"/>
                <a:ea typeface="微软雅黑" panose="020B0503020204020204" pitchFamily="34" charset="-122"/>
              </a:rPr>
              <a:t>机器学习核心算法不断演进</a:t>
            </a:r>
          </a:p>
        </p:txBody>
      </p:sp>
      <p:sp>
        <p:nvSpPr>
          <p:cNvPr id="25" name="圆角矩形 24">
            <a:extLst>
              <a:ext uri="{FF2B5EF4-FFF2-40B4-BE49-F238E27FC236}">
                <a16:creationId xmlns:a16="http://schemas.microsoft.com/office/drawing/2014/main" id="{F59F706D-27E7-45EE-AD43-E8B8E5718E6D}"/>
              </a:ext>
            </a:extLst>
          </p:cNvPr>
          <p:cNvSpPr/>
          <p:nvPr/>
        </p:nvSpPr>
        <p:spPr>
          <a:xfrm>
            <a:off x="1465010" y="2355726"/>
            <a:ext cx="1835150" cy="1038225"/>
          </a:xfrm>
          <a:prstGeom prst="roundRect">
            <a:avLst/>
          </a:prstGeom>
          <a:solidFill>
            <a:sysClr val="window" lastClr="FFFFFF"/>
          </a:solidFill>
          <a:ln w="76200" cap="flat" cmpd="thickThin" algn="ctr">
            <a:solidFill>
              <a:srgbClr val="1F497D">
                <a:lumMod val="60000"/>
                <a:lumOff val="40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深度学习</a:t>
            </a:r>
            <a:endPar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Deep Learning</a:t>
            </a:r>
          </a:p>
        </p:txBody>
      </p:sp>
      <p:sp>
        <p:nvSpPr>
          <p:cNvPr id="26" name="圆角矩形 25">
            <a:extLst>
              <a:ext uri="{FF2B5EF4-FFF2-40B4-BE49-F238E27FC236}">
                <a16:creationId xmlns:a16="http://schemas.microsoft.com/office/drawing/2014/main" id="{5AA977A2-434E-4CC4-BF55-ED22E52E3DCE}"/>
              </a:ext>
            </a:extLst>
          </p:cNvPr>
          <p:cNvSpPr/>
          <p:nvPr/>
        </p:nvSpPr>
        <p:spPr>
          <a:xfrm>
            <a:off x="3558924" y="2355726"/>
            <a:ext cx="1836737" cy="1038225"/>
          </a:xfrm>
          <a:prstGeom prst="roundRect">
            <a:avLst/>
          </a:prstGeom>
          <a:solidFill>
            <a:sysClr val="window" lastClr="FFFFFF"/>
          </a:solidFill>
          <a:ln w="76200" cap="flat" cmpd="thickThin" algn="ctr">
            <a:solidFill>
              <a:srgbClr val="1F497D">
                <a:lumMod val="60000"/>
                <a:lumOff val="40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增强学习</a:t>
            </a:r>
            <a:endPar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Reinforcement Learning</a:t>
            </a:r>
          </a:p>
        </p:txBody>
      </p:sp>
      <p:sp>
        <p:nvSpPr>
          <p:cNvPr id="27" name="圆角矩形 26">
            <a:extLst>
              <a:ext uri="{FF2B5EF4-FFF2-40B4-BE49-F238E27FC236}">
                <a16:creationId xmlns:a16="http://schemas.microsoft.com/office/drawing/2014/main" id="{E3ACE0EF-003A-4C6F-9F38-F3F1042B3913}"/>
              </a:ext>
            </a:extLst>
          </p:cNvPr>
          <p:cNvSpPr/>
          <p:nvPr/>
        </p:nvSpPr>
        <p:spPr>
          <a:xfrm>
            <a:off x="5649068" y="2364455"/>
            <a:ext cx="1836738" cy="1038225"/>
          </a:xfrm>
          <a:prstGeom prst="roundRect">
            <a:avLst/>
          </a:prstGeom>
          <a:solidFill>
            <a:sysClr val="window" lastClr="FFFFFF"/>
          </a:solidFill>
          <a:ln w="76200" cap="flat" cmpd="thickThin" algn="ctr">
            <a:solidFill>
              <a:srgbClr val="1F497D">
                <a:lumMod val="60000"/>
                <a:lumOff val="40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在线学习</a:t>
            </a:r>
            <a:endPar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Online Learning</a:t>
            </a:r>
          </a:p>
        </p:txBody>
      </p:sp>
      <p:sp>
        <p:nvSpPr>
          <p:cNvPr id="28" name="圆角矩形 27">
            <a:extLst>
              <a:ext uri="{FF2B5EF4-FFF2-40B4-BE49-F238E27FC236}">
                <a16:creationId xmlns:a16="http://schemas.microsoft.com/office/drawing/2014/main" id="{C777F902-9607-4D0C-AD86-641476169898}"/>
              </a:ext>
            </a:extLst>
          </p:cNvPr>
          <p:cNvSpPr/>
          <p:nvPr/>
        </p:nvSpPr>
        <p:spPr>
          <a:xfrm>
            <a:off x="1465010" y="3538409"/>
            <a:ext cx="1835150" cy="1038225"/>
          </a:xfrm>
          <a:prstGeom prst="roundRect">
            <a:avLst/>
          </a:prstGeom>
          <a:solidFill>
            <a:sysClr val="window" lastClr="FFFFFF"/>
          </a:solidFill>
          <a:ln w="76200" cap="flat" cmpd="thickThin" algn="ctr">
            <a:solidFill>
              <a:srgbClr val="1F497D">
                <a:lumMod val="60000"/>
                <a:lumOff val="40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迁移学习</a:t>
            </a:r>
            <a:endPar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Transfer Learning</a:t>
            </a:r>
          </a:p>
        </p:txBody>
      </p:sp>
      <p:sp>
        <p:nvSpPr>
          <p:cNvPr id="29" name="圆角矩形 28">
            <a:extLst>
              <a:ext uri="{FF2B5EF4-FFF2-40B4-BE49-F238E27FC236}">
                <a16:creationId xmlns:a16="http://schemas.microsoft.com/office/drawing/2014/main" id="{30B559FA-2B5C-459C-938F-6CD4E9A87A9B}"/>
              </a:ext>
            </a:extLst>
          </p:cNvPr>
          <p:cNvSpPr/>
          <p:nvPr/>
        </p:nvSpPr>
        <p:spPr>
          <a:xfrm>
            <a:off x="3522147" y="3575376"/>
            <a:ext cx="1836737" cy="1038225"/>
          </a:xfrm>
          <a:prstGeom prst="roundRect">
            <a:avLst/>
          </a:prstGeom>
          <a:solidFill>
            <a:sysClr val="window" lastClr="FFFFFF"/>
          </a:solidFill>
          <a:ln w="76200" cap="flat" cmpd="thickThin" algn="ctr">
            <a:solidFill>
              <a:srgbClr val="1F497D">
                <a:lumMod val="60000"/>
                <a:lumOff val="40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zh-CN" altLang="en-US"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终生学习</a:t>
            </a:r>
            <a:endPar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Lifelong Learning</a:t>
            </a:r>
          </a:p>
        </p:txBody>
      </p:sp>
      <p:sp>
        <p:nvSpPr>
          <p:cNvPr id="30" name="圆角矩形 29">
            <a:extLst>
              <a:ext uri="{FF2B5EF4-FFF2-40B4-BE49-F238E27FC236}">
                <a16:creationId xmlns:a16="http://schemas.microsoft.com/office/drawing/2014/main" id="{4A1E7475-EAE8-4B61-A830-9E344E636B9C}"/>
              </a:ext>
            </a:extLst>
          </p:cNvPr>
          <p:cNvSpPr/>
          <p:nvPr/>
        </p:nvSpPr>
        <p:spPr>
          <a:xfrm>
            <a:off x="5632729" y="3575376"/>
            <a:ext cx="1836738" cy="1038225"/>
          </a:xfrm>
          <a:prstGeom prst="roundRect">
            <a:avLst/>
          </a:prstGeom>
          <a:solidFill>
            <a:sysClr val="window" lastClr="FFFFFF"/>
          </a:solidFill>
          <a:ln w="76200" cap="flat" cmpd="thickThin" algn="ctr">
            <a:solidFill>
              <a:srgbClr val="1F497D">
                <a:lumMod val="60000"/>
                <a:lumOff val="40000"/>
              </a:srgbClr>
            </a:solidFill>
            <a:prstDash val="solid"/>
          </a:ln>
          <a:effectLst>
            <a:outerShdw blurRad="40000" dist="23000" dir="5400000" rotWithShape="0">
              <a:srgbClr val="000000">
                <a:alpha val="35000"/>
              </a:srgbClr>
            </a:outerShdw>
          </a:effectLst>
        </p:spPr>
        <p:txBody>
          <a:bodyPr lIns="67163" tIns="33581" rIns="67163" bIns="33581" anchor="ctr"/>
          <a:lstStyle/>
          <a:p>
            <a:pPr marL="0" marR="0" lvl="0" indent="0" algn="ctr" defTabSz="914400" eaLnBrk="1" fontAlgn="auto" latinLnBrk="0" hangingPunct="1">
              <a:lnSpc>
                <a:spcPct val="100000"/>
              </a:lnSpc>
              <a:spcBef>
                <a:spcPts val="0"/>
              </a:spcBef>
              <a:spcAft>
                <a:spcPts val="0"/>
              </a:spcAft>
              <a:buClrTx/>
              <a:buSzTx/>
              <a:buFont typeface="Arial" charset="0"/>
              <a:buNone/>
              <a:tabLst/>
              <a:defRPr/>
            </a:pPr>
            <a:r>
              <a:rPr kumimoji="0" lang="en-US" altLang="zh-CN" sz="1800"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a:t>
            </a:r>
          </a:p>
        </p:txBody>
      </p:sp>
    </p:spTree>
    <p:extLst>
      <p:ext uri="{BB962C8B-B14F-4D97-AF65-F5344CB8AC3E}">
        <p14:creationId xmlns:p14="http://schemas.microsoft.com/office/powerpoint/2010/main" val="28580234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62491" y="893192"/>
            <a:ext cx="3903633"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新技术环境下数据资产的浮现或重现</a:t>
            </a:r>
            <a:endParaRPr lang="zh-CN" altLang="en-US" dirty="0"/>
          </a:p>
        </p:txBody>
      </p:sp>
      <p:sp>
        <p:nvSpPr>
          <p:cNvPr id="8" name="内容占位符 15">
            <a:extLst>
              <a:ext uri="{FF2B5EF4-FFF2-40B4-BE49-F238E27FC236}">
                <a16:creationId xmlns:a16="http://schemas.microsoft.com/office/drawing/2014/main" id="{E325C6B6-723D-4348-8BE3-BD44FDEF682C}"/>
              </a:ext>
            </a:extLst>
          </p:cNvPr>
          <p:cNvSpPr txBox="1">
            <a:spLocks/>
          </p:cNvSpPr>
          <p:nvPr/>
        </p:nvSpPr>
        <p:spPr>
          <a:xfrm>
            <a:off x="363541" y="1285876"/>
            <a:ext cx="8329408" cy="4392613"/>
          </a:xfrm>
          <a:prstGeom prst="rect">
            <a:avLst/>
          </a:prstGeom>
        </p:spPr>
        <p:txBody>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50000"/>
              </a:lnSpc>
            </a:pPr>
            <a:r>
              <a:rPr lang="zh-CN" altLang="en-US" sz="1800" b="1" dirty="0"/>
              <a:t>什么是数据资产？</a:t>
            </a:r>
            <a:endParaRPr lang="en-US" altLang="zh-CN" sz="1800" b="1" dirty="0"/>
          </a:p>
          <a:p>
            <a:pPr lvl="1">
              <a:lnSpc>
                <a:spcPct val="150000"/>
              </a:lnSpc>
            </a:pPr>
            <a:r>
              <a:rPr lang="zh-CN" altLang="en-US" sz="1600" b="1" dirty="0"/>
              <a:t>财务意义上资产：“一般来讲，资产可以认为是</a:t>
            </a:r>
            <a:r>
              <a:rPr lang="zh-CN" altLang="en-US" sz="1600" b="1" dirty="0">
                <a:solidFill>
                  <a:srgbClr val="FF0000"/>
                </a:solidFill>
              </a:rPr>
              <a:t>企业拥有和控制的</a:t>
            </a:r>
            <a:r>
              <a:rPr lang="zh-CN" altLang="en-US" sz="1600" b="1" dirty="0"/>
              <a:t>，能够用</a:t>
            </a:r>
            <a:r>
              <a:rPr lang="zh-CN" altLang="en-US" sz="1600" b="1" dirty="0">
                <a:solidFill>
                  <a:srgbClr val="FF0000"/>
                </a:solidFill>
              </a:rPr>
              <a:t>货币计量</a:t>
            </a:r>
            <a:r>
              <a:rPr lang="zh-CN" altLang="en-US" sz="1600" b="1" dirty="0"/>
              <a:t>，并能够</a:t>
            </a:r>
            <a:r>
              <a:rPr lang="zh-CN" altLang="en-US" sz="1600" b="1" dirty="0">
                <a:solidFill>
                  <a:srgbClr val="FF0000"/>
                </a:solidFill>
              </a:rPr>
              <a:t>给企业带来经济利益</a:t>
            </a:r>
            <a:r>
              <a:rPr lang="zh-CN" altLang="en-US" sz="1600" b="1" dirty="0"/>
              <a:t>的经济资源。”</a:t>
            </a:r>
          </a:p>
          <a:p>
            <a:pPr lvl="2">
              <a:lnSpc>
                <a:spcPct val="150000"/>
              </a:lnSpc>
            </a:pPr>
            <a:endParaRPr lang="en-US" altLang="zh-CN" b="1" dirty="0"/>
          </a:p>
          <a:p>
            <a:pPr lvl="2">
              <a:lnSpc>
                <a:spcPct val="150000"/>
              </a:lnSpc>
            </a:pPr>
            <a:endParaRPr lang="en-US" altLang="zh-CN" b="1" dirty="0"/>
          </a:p>
          <a:p>
            <a:pPr lvl="2">
              <a:lnSpc>
                <a:spcPct val="150000"/>
              </a:lnSpc>
            </a:pPr>
            <a:r>
              <a:rPr lang="zh-CN" altLang="en-US" b="1" dirty="0"/>
              <a:t>与专利权为代表的知识产权相比，数据所有权问题还比较模糊。从拥有和控制的角度来看，数据可以分为第一方数据、第二方数据和第三方数据。从法律层面看，未经确权的第三方数据的所有权存在瑕疵，这类数据即使暂时拥有，也不能构成资产要素。</a:t>
            </a:r>
            <a:endParaRPr lang="en-US" altLang="zh-CN" b="1" dirty="0"/>
          </a:p>
          <a:p>
            <a:pPr lvl="2">
              <a:lnSpc>
                <a:spcPct val="150000"/>
              </a:lnSpc>
            </a:pPr>
            <a:r>
              <a:rPr lang="zh-CN" altLang="en-US" b="1" dirty="0"/>
              <a:t>尽管很多企业都意识到数据作为资产的可能性，但除了极少数专门以数据交易为主营业务的公司参照无形资产管理建立了数据资产账户，大多数公司都没有为数据的货币计量做出适当的账务处理。</a:t>
            </a:r>
            <a:endParaRPr lang="en-US" altLang="zh-CN" b="1" dirty="0"/>
          </a:p>
          <a:p>
            <a:pPr lvl="2">
              <a:lnSpc>
                <a:spcPct val="150000"/>
              </a:lnSpc>
            </a:pPr>
            <a:r>
              <a:rPr lang="zh-CN" altLang="en-US" b="1" dirty="0"/>
              <a:t>目前直接利用数据为企业带来经济利益的方法主要有数据租售、信息租售、数据使能三种模式。</a:t>
            </a:r>
            <a:endParaRPr lang="en-US" altLang="zh-CN" b="1" dirty="0"/>
          </a:p>
        </p:txBody>
      </p:sp>
      <p:sp>
        <p:nvSpPr>
          <p:cNvPr id="9" name="矩形 5">
            <a:extLst>
              <a:ext uri="{FF2B5EF4-FFF2-40B4-BE49-F238E27FC236}">
                <a16:creationId xmlns:a16="http://schemas.microsoft.com/office/drawing/2014/main" id="{62B9D978-80BE-44DC-9029-3A893D3A7CFF}"/>
              </a:ext>
            </a:extLst>
          </p:cNvPr>
          <p:cNvSpPr>
            <a:spLocks noChangeArrowheads="1"/>
          </p:cNvSpPr>
          <p:nvPr/>
        </p:nvSpPr>
        <p:spPr bwMode="auto">
          <a:xfrm>
            <a:off x="4616957" y="2398769"/>
            <a:ext cx="428625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1600" dirty="0">
                <a:solidFill>
                  <a:srgbClr val="FF0000"/>
                </a:solidFill>
                <a:latin typeface="楷体_GB2312" pitchFamily="49" charset="-122"/>
                <a:ea typeface="楷体_GB2312" pitchFamily="49" charset="-122"/>
                <a:sym typeface="Arial" panose="020B0604020202020204" pitchFamily="34" charset="0"/>
              </a:rPr>
              <a:t>    虽然数据还没有被列入企业的资产负债表，但这只是一个时间问题。</a:t>
            </a:r>
          </a:p>
          <a:p>
            <a:r>
              <a:rPr lang="en-US" altLang="zh-CN" sz="1600" dirty="0">
                <a:solidFill>
                  <a:srgbClr val="FF0000"/>
                </a:solidFill>
                <a:latin typeface="楷体_GB2312" pitchFamily="49" charset="-122"/>
                <a:ea typeface="楷体_GB2312" pitchFamily="49" charset="-122"/>
                <a:sym typeface="Arial" panose="020B0604020202020204" pitchFamily="34" charset="0"/>
              </a:rPr>
              <a:t>                  -</a:t>
            </a:r>
            <a:r>
              <a:rPr lang="zh-CN" altLang="en-US" sz="1600" dirty="0">
                <a:solidFill>
                  <a:srgbClr val="FF0000"/>
                </a:solidFill>
                <a:latin typeface="楷体_GB2312" pitchFamily="49" charset="-122"/>
                <a:ea typeface="楷体_GB2312" pitchFamily="49" charset="-122"/>
                <a:sym typeface="Arial" panose="020B0604020202020204" pitchFamily="34" charset="0"/>
              </a:rPr>
              <a:t>维克托</a:t>
            </a:r>
            <a:r>
              <a:rPr lang="en-US" altLang="zh-CN" sz="1600" dirty="0">
                <a:solidFill>
                  <a:srgbClr val="FF0000"/>
                </a:solidFill>
                <a:latin typeface="楷体_GB2312" pitchFamily="49" charset="-122"/>
                <a:ea typeface="楷体_GB2312" pitchFamily="49" charset="-122"/>
                <a:sym typeface="Arial" panose="020B0604020202020204" pitchFamily="34" charset="0"/>
              </a:rPr>
              <a:t>.</a:t>
            </a:r>
            <a:r>
              <a:rPr lang="zh-CN" altLang="en-US" sz="1600" dirty="0">
                <a:solidFill>
                  <a:srgbClr val="FF0000"/>
                </a:solidFill>
                <a:latin typeface="楷体_GB2312" pitchFamily="49" charset="-122"/>
                <a:ea typeface="楷体_GB2312" pitchFamily="49" charset="-122"/>
                <a:sym typeface="Arial" panose="020B0604020202020204" pitchFamily="34" charset="0"/>
              </a:rPr>
              <a:t>迈尔</a:t>
            </a:r>
            <a:r>
              <a:rPr lang="en-US" altLang="zh-CN" sz="1600" dirty="0">
                <a:solidFill>
                  <a:srgbClr val="FF0000"/>
                </a:solidFill>
                <a:latin typeface="楷体_GB2312" pitchFamily="49" charset="-122"/>
                <a:ea typeface="楷体_GB2312" pitchFamily="49" charset="-122"/>
                <a:sym typeface="Arial" panose="020B0604020202020204" pitchFamily="34" charset="0"/>
              </a:rPr>
              <a:t>.</a:t>
            </a:r>
            <a:r>
              <a:rPr lang="zh-CN" altLang="en-US" sz="1600" dirty="0">
                <a:solidFill>
                  <a:srgbClr val="FF0000"/>
                </a:solidFill>
                <a:latin typeface="楷体_GB2312" pitchFamily="49" charset="-122"/>
                <a:ea typeface="楷体_GB2312" pitchFamily="49" charset="-122"/>
                <a:sym typeface="Arial" panose="020B0604020202020204" pitchFamily="34" charset="0"/>
              </a:rPr>
              <a:t>舍恩伯格</a:t>
            </a:r>
          </a:p>
        </p:txBody>
      </p:sp>
      <p:sp>
        <p:nvSpPr>
          <p:cNvPr id="10" name="椭圆形标注 9">
            <a:extLst>
              <a:ext uri="{FF2B5EF4-FFF2-40B4-BE49-F238E27FC236}">
                <a16:creationId xmlns:a16="http://schemas.microsoft.com/office/drawing/2014/main" id="{990F5460-96CE-4D9C-A7BA-B72352E44470}"/>
              </a:ext>
            </a:extLst>
          </p:cNvPr>
          <p:cNvSpPr/>
          <p:nvPr/>
        </p:nvSpPr>
        <p:spPr bwMode="auto">
          <a:xfrm>
            <a:off x="7164289" y="1171408"/>
            <a:ext cx="1979712" cy="576263"/>
          </a:xfrm>
          <a:prstGeom prst="wedgeEllipseCallout">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a:lstStyle/>
          <a:p>
            <a:pPr>
              <a:buFont typeface="Arial" pitchFamily="34" charset="0"/>
              <a:buNone/>
              <a:defRPr/>
            </a:pPr>
            <a:r>
              <a:rPr lang="zh-CN" altLang="en-US" b="1" dirty="0">
                <a:solidFill>
                  <a:srgbClr val="FF0000"/>
                </a:solidFill>
              </a:rPr>
              <a:t>财务</a:t>
            </a:r>
            <a:r>
              <a:rPr lang="en-US" altLang="zh-CN" b="1" dirty="0">
                <a:solidFill>
                  <a:srgbClr val="FF0000"/>
                </a:solidFill>
              </a:rPr>
              <a:t>/</a:t>
            </a:r>
            <a:r>
              <a:rPr lang="zh-CN" altLang="en-US" b="1" dirty="0">
                <a:solidFill>
                  <a:srgbClr val="FF0000"/>
                </a:solidFill>
              </a:rPr>
              <a:t>资本化</a:t>
            </a:r>
          </a:p>
        </p:txBody>
      </p:sp>
      <p:sp>
        <p:nvSpPr>
          <p:cNvPr id="15" name="椭圆形标注 14">
            <a:extLst>
              <a:ext uri="{FF2B5EF4-FFF2-40B4-BE49-F238E27FC236}">
                <a16:creationId xmlns:a16="http://schemas.microsoft.com/office/drawing/2014/main" id="{B2262CC0-86D7-4779-9A76-D98DAC2CA498}"/>
              </a:ext>
            </a:extLst>
          </p:cNvPr>
          <p:cNvSpPr/>
          <p:nvPr/>
        </p:nvSpPr>
        <p:spPr bwMode="auto">
          <a:xfrm>
            <a:off x="494867" y="2562650"/>
            <a:ext cx="2088232" cy="503237"/>
          </a:xfrm>
          <a:prstGeom prst="wedgeEllipseCallout">
            <a:avLst>
              <a:gd name="adj1" fmla="val 49391"/>
              <a:gd name="adj2" fmla="val -74216"/>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a:lstStyle/>
          <a:p>
            <a:pPr>
              <a:buFont typeface="Arial" pitchFamily="34" charset="0"/>
              <a:buNone/>
              <a:defRPr/>
            </a:pPr>
            <a:r>
              <a:rPr lang="zh-CN" altLang="en-US" b="1" dirty="0">
                <a:solidFill>
                  <a:srgbClr val="FF0000"/>
                </a:solidFill>
              </a:rPr>
              <a:t>投资维度</a:t>
            </a:r>
          </a:p>
        </p:txBody>
      </p:sp>
      <p:sp>
        <p:nvSpPr>
          <p:cNvPr id="16" name="椭圆形标注 15">
            <a:extLst>
              <a:ext uri="{FF2B5EF4-FFF2-40B4-BE49-F238E27FC236}">
                <a16:creationId xmlns:a16="http://schemas.microsoft.com/office/drawing/2014/main" id="{07CB9CD1-7D5B-447A-8DA3-B1B7DB9F7F22}"/>
              </a:ext>
            </a:extLst>
          </p:cNvPr>
          <p:cNvSpPr/>
          <p:nvPr/>
        </p:nvSpPr>
        <p:spPr bwMode="auto">
          <a:xfrm>
            <a:off x="4681587" y="686261"/>
            <a:ext cx="1797050" cy="576263"/>
          </a:xfrm>
          <a:prstGeom prst="wedgeEllipseCallout">
            <a:avLst>
              <a:gd name="adj1" fmla="val 22583"/>
              <a:gd name="adj2" fmla="val 166362"/>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a:lstStyle/>
          <a:p>
            <a:pPr>
              <a:buFont typeface="Arial" pitchFamily="34" charset="0"/>
              <a:buNone/>
              <a:defRPr/>
            </a:pPr>
            <a:r>
              <a:rPr lang="zh-CN" altLang="en-US" b="1" dirty="0">
                <a:solidFill>
                  <a:srgbClr val="FF0000"/>
                </a:solidFill>
              </a:rPr>
              <a:t>产权维度</a:t>
            </a:r>
          </a:p>
        </p:txBody>
      </p:sp>
    </p:spTree>
    <p:extLst>
      <p:ext uri="{BB962C8B-B14F-4D97-AF65-F5344CB8AC3E}">
        <p14:creationId xmlns:p14="http://schemas.microsoft.com/office/powerpoint/2010/main" val="15376508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7" name="内容占位符 2">
            <a:extLst>
              <a:ext uri="{FF2B5EF4-FFF2-40B4-BE49-F238E27FC236}">
                <a16:creationId xmlns:a16="http://schemas.microsoft.com/office/drawing/2014/main" id="{CD7CFA3D-648B-42EC-8BB9-0EA4E378045B}"/>
              </a:ext>
            </a:extLst>
          </p:cNvPr>
          <p:cNvSpPr txBox="1">
            <a:spLocks/>
          </p:cNvSpPr>
          <p:nvPr/>
        </p:nvSpPr>
        <p:spPr>
          <a:xfrm>
            <a:off x="494867" y="911337"/>
            <a:ext cx="8229600" cy="1660414"/>
          </a:xfrm>
          <a:prstGeom prst="rect">
            <a:avLst/>
          </a:prstGeom>
        </p:spPr>
        <p:txBody>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50000"/>
              </a:lnSpc>
            </a:pPr>
            <a:r>
              <a:rPr lang="zh-CN" altLang="en-US" sz="1800" b="1" dirty="0"/>
              <a:t>什么是数据资产？</a:t>
            </a:r>
            <a:endParaRPr lang="en-US" altLang="zh-CN" sz="1800" b="1" dirty="0"/>
          </a:p>
          <a:p>
            <a:pPr lvl="1">
              <a:lnSpc>
                <a:spcPct val="150000"/>
              </a:lnSpc>
            </a:pPr>
            <a:r>
              <a:rPr lang="zh-CN" altLang="en-US" sz="1600" b="1" dirty="0"/>
              <a:t>数据管理维度：并不是所有的数据都是资产，只有</a:t>
            </a:r>
            <a:r>
              <a:rPr lang="zh-CN" altLang="en-US" sz="1600" b="1" dirty="0">
                <a:solidFill>
                  <a:srgbClr val="FF0000"/>
                </a:solidFill>
              </a:rPr>
              <a:t>可控制、可量化、可变现的数据才能成为资产</a:t>
            </a:r>
            <a:r>
              <a:rPr lang="zh-CN" altLang="en-US" sz="1600" b="1" dirty="0"/>
              <a:t>。数据资产的特点包括：虚拟性、共享性、时效性、安全性、交换性和规模性。其中，共享性尤为重要。</a:t>
            </a:r>
          </a:p>
        </p:txBody>
      </p:sp>
      <p:pic>
        <p:nvPicPr>
          <p:cNvPr id="8" name="Picture 3">
            <a:extLst>
              <a:ext uri="{FF2B5EF4-FFF2-40B4-BE49-F238E27FC236}">
                <a16:creationId xmlns:a16="http://schemas.microsoft.com/office/drawing/2014/main" id="{AE275C57-E51E-4070-A069-B7A7D3A898F6}"/>
              </a:ext>
            </a:extLst>
          </p:cNvPr>
          <p:cNvPicPr>
            <a:picLocks noChangeAspect="1" noChangeArrowheads="1"/>
          </p:cNvPicPr>
          <p:nvPr/>
        </p:nvPicPr>
        <p:blipFill rotWithShape="1">
          <a:blip r:embed="rId4"/>
          <a:srcRect l="14581" t="22440" r="1594" b="18864"/>
          <a:stretch/>
        </p:blipFill>
        <p:spPr bwMode="auto">
          <a:xfrm>
            <a:off x="1505034" y="2427734"/>
            <a:ext cx="6209266" cy="2439979"/>
          </a:xfrm>
          <a:prstGeom prst="rect">
            <a:avLst/>
          </a:prstGeom>
          <a:ln>
            <a:noFill/>
          </a:ln>
          <a:effectLst>
            <a:softEdge rad="112500"/>
          </a:effectLst>
        </p:spPr>
      </p:pic>
    </p:spTree>
    <p:extLst>
      <p:ext uri="{BB962C8B-B14F-4D97-AF65-F5344CB8AC3E}">
        <p14:creationId xmlns:p14="http://schemas.microsoft.com/office/powerpoint/2010/main" val="18449739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767947" y="785745"/>
            <a:ext cx="2741456"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数据资产管理的理论演进</a:t>
            </a:r>
            <a:endParaRPr lang="zh-CN" altLang="en-US" dirty="0"/>
          </a:p>
        </p:txBody>
      </p:sp>
      <p:graphicFrame>
        <p:nvGraphicFramePr>
          <p:cNvPr id="8" name="内容占位符 4">
            <a:extLst>
              <a:ext uri="{FF2B5EF4-FFF2-40B4-BE49-F238E27FC236}">
                <a16:creationId xmlns:a16="http://schemas.microsoft.com/office/drawing/2014/main" id="{B13298F8-9D4B-4D22-810F-9013D76F5CD3}"/>
              </a:ext>
            </a:extLst>
          </p:cNvPr>
          <p:cNvGraphicFramePr>
            <a:graphicFrameLocks/>
          </p:cNvGraphicFramePr>
          <p:nvPr>
            <p:extLst>
              <p:ext uri="{D42A27DB-BD31-4B8C-83A1-F6EECF244321}">
                <p14:modId xmlns:p14="http://schemas.microsoft.com/office/powerpoint/2010/main" val="1093064676"/>
              </p:ext>
            </p:extLst>
          </p:nvPr>
        </p:nvGraphicFramePr>
        <p:xfrm>
          <a:off x="869195" y="1155078"/>
          <a:ext cx="7572028" cy="3734198"/>
        </p:xfrm>
        <a:graphic>
          <a:graphicData uri="http://schemas.openxmlformats.org/drawingml/2006/table">
            <a:tbl>
              <a:tblPr firstRow="1" bandRow="1">
                <a:tableStyleId>{5C22544A-7EE6-4342-B048-85BDC9FD1C3A}</a:tableStyleId>
              </a:tblPr>
              <a:tblGrid>
                <a:gridCol w="902580">
                  <a:extLst>
                    <a:ext uri="{9D8B030D-6E8A-4147-A177-3AD203B41FA5}">
                      <a16:colId xmlns:a16="http://schemas.microsoft.com/office/drawing/2014/main" val="20000"/>
                    </a:ext>
                  </a:extLst>
                </a:gridCol>
                <a:gridCol w="2570517">
                  <a:extLst>
                    <a:ext uri="{9D8B030D-6E8A-4147-A177-3AD203B41FA5}">
                      <a16:colId xmlns:a16="http://schemas.microsoft.com/office/drawing/2014/main" val="20001"/>
                    </a:ext>
                  </a:extLst>
                </a:gridCol>
                <a:gridCol w="2014729">
                  <a:extLst>
                    <a:ext uri="{9D8B030D-6E8A-4147-A177-3AD203B41FA5}">
                      <a16:colId xmlns:a16="http://schemas.microsoft.com/office/drawing/2014/main" val="20002"/>
                    </a:ext>
                  </a:extLst>
                </a:gridCol>
                <a:gridCol w="2084202">
                  <a:extLst>
                    <a:ext uri="{9D8B030D-6E8A-4147-A177-3AD203B41FA5}">
                      <a16:colId xmlns:a16="http://schemas.microsoft.com/office/drawing/2014/main" val="20003"/>
                    </a:ext>
                  </a:extLst>
                </a:gridCol>
              </a:tblGrid>
              <a:tr h="313413">
                <a:tc>
                  <a:txBody>
                    <a:bodyPr/>
                    <a:lstStyle/>
                    <a:p>
                      <a:pPr algn="ctr"/>
                      <a:r>
                        <a:rPr lang="zh-CN" altLang="en-US" sz="1600" dirty="0"/>
                        <a:t>时间</a:t>
                      </a:r>
                    </a:p>
                  </a:txBody>
                  <a:tcPr marL="91448" marR="91448" marT="45721" marB="45721"/>
                </a:tc>
                <a:tc>
                  <a:txBody>
                    <a:bodyPr/>
                    <a:lstStyle/>
                    <a:p>
                      <a:pPr algn="ctr"/>
                      <a:r>
                        <a:rPr lang="zh-CN" altLang="en-US" sz="1600" dirty="0"/>
                        <a:t>问题描述</a:t>
                      </a:r>
                    </a:p>
                  </a:txBody>
                  <a:tcPr marL="91448" marR="91448" marT="45721" marB="45721"/>
                </a:tc>
                <a:tc>
                  <a:txBody>
                    <a:bodyPr/>
                    <a:lstStyle/>
                    <a:p>
                      <a:pPr algn="ctr"/>
                      <a:r>
                        <a:rPr lang="zh-CN" altLang="en-US" sz="1600" dirty="0"/>
                        <a:t>管理目标</a:t>
                      </a:r>
                    </a:p>
                  </a:txBody>
                  <a:tcPr marL="91448" marR="91448" marT="45721" marB="45721"/>
                </a:tc>
                <a:tc>
                  <a:txBody>
                    <a:bodyPr/>
                    <a:lstStyle/>
                    <a:p>
                      <a:pPr algn="ctr"/>
                      <a:r>
                        <a:rPr lang="zh-CN" altLang="en-US" sz="1600" dirty="0"/>
                        <a:t>典型方法或工具</a:t>
                      </a:r>
                    </a:p>
                  </a:txBody>
                  <a:tcPr marL="91448" marR="91448" marT="45721" marB="45721"/>
                </a:tc>
                <a:extLst>
                  <a:ext uri="{0D108BD9-81ED-4DB2-BD59-A6C34878D82A}">
                    <a16:rowId xmlns:a16="http://schemas.microsoft.com/office/drawing/2014/main" val="10000"/>
                  </a:ext>
                </a:extLst>
              </a:tr>
              <a:tr h="572275">
                <a:tc>
                  <a:txBody>
                    <a:bodyPr/>
                    <a:lstStyle/>
                    <a:p>
                      <a:pPr>
                        <a:lnSpc>
                          <a:spcPct val="150000"/>
                        </a:lnSpc>
                      </a:pPr>
                      <a:r>
                        <a:rPr lang="en-US" altLang="zh-CN" sz="1200" dirty="0">
                          <a:latin typeface="等线 Light" pitchFamily="2" charset="-122"/>
                          <a:ea typeface="等线 Light" pitchFamily="2" charset="-122"/>
                        </a:rPr>
                        <a:t>1890-1950</a:t>
                      </a:r>
                      <a:endParaRPr lang="zh-CN" altLang="en-US" sz="1200" dirty="0">
                        <a:latin typeface="等线 Light" pitchFamily="2" charset="-122"/>
                        <a:ea typeface="等线 Light" pitchFamily="2" charset="-122"/>
                      </a:endParaRPr>
                    </a:p>
                  </a:txBody>
                  <a:tcPr marL="91448" marR="91448" marT="45721" marB="45721"/>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zh-CN" altLang="en-US" sz="1200" b="1" dirty="0">
                          <a:latin typeface="等线 Light" pitchFamily="2" charset="-122"/>
                          <a:ea typeface="等线 Light" pitchFamily="2" charset="-122"/>
                        </a:rPr>
                        <a:t>文件资料或记录数据的保存</a:t>
                      </a:r>
                    </a:p>
                    <a:p>
                      <a:pPr>
                        <a:lnSpc>
                          <a:spcPct val="150000"/>
                        </a:lnSpc>
                      </a:pPr>
                      <a:endParaRPr lang="zh-CN" altLang="en-US" sz="1200" b="1"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数据完备性与可恢复性</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档案管理、存储图书馆计划（</a:t>
                      </a:r>
                      <a:r>
                        <a:rPr lang="en-US" altLang="zh-CN" sz="1200" b="1" dirty="0">
                          <a:latin typeface="等线 Light" pitchFamily="2" charset="-122"/>
                          <a:ea typeface="等线 Light" pitchFamily="2" charset="-122"/>
                        </a:rPr>
                        <a:t>FDLP</a:t>
                      </a:r>
                      <a:r>
                        <a:rPr lang="zh-CN" altLang="en-US" sz="1200" b="1" dirty="0">
                          <a:latin typeface="等线 Light" pitchFamily="2" charset="-122"/>
                          <a:ea typeface="等线 Light" pitchFamily="2" charset="-122"/>
                        </a:rPr>
                        <a:t>）</a:t>
                      </a:r>
                    </a:p>
                  </a:txBody>
                  <a:tcPr marL="91448" marR="91448" marT="45721" marB="45721"/>
                </a:tc>
                <a:extLst>
                  <a:ext uri="{0D108BD9-81ED-4DB2-BD59-A6C34878D82A}">
                    <a16:rowId xmlns:a16="http://schemas.microsoft.com/office/drawing/2014/main" val="10001"/>
                  </a:ext>
                </a:extLst>
              </a:tr>
              <a:tr h="572275">
                <a:tc>
                  <a:txBody>
                    <a:bodyPr/>
                    <a:lstStyle/>
                    <a:p>
                      <a:pPr>
                        <a:lnSpc>
                          <a:spcPct val="150000"/>
                        </a:lnSpc>
                      </a:pPr>
                      <a:r>
                        <a:rPr lang="en-US" altLang="zh-CN" sz="1200" dirty="0">
                          <a:latin typeface="等线 Light" pitchFamily="2" charset="-122"/>
                          <a:ea typeface="等线 Light" pitchFamily="2" charset="-122"/>
                        </a:rPr>
                        <a:t>1960-1980</a:t>
                      </a:r>
                      <a:endParaRPr lang="zh-CN" altLang="en-US" sz="12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减少不必要数据、文件和记录的重复生产</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数据成本管理</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信息预算管理、信息资源管理</a:t>
                      </a:r>
                    </a:p>
                  </a:txBody>
                  <a:tcPr marL="91448" marR="91448" marT="45721" marB="45721"/>
                </a:tc>
                <a:extLst>
                  <a:ext uri="{0D108BD9-81ED-4DB2-BD59-A6C34878D82A}">
                    <a16:rowId xmlns:a16="http://schemas.microsoft.com/office/drawing/2014/main" val="10002"/>
                  </a:ext>
                </a:extLst>
              </a:tr>
              <a:tr h="572275">
                <a:tc>
                  <a:txBody>
                    <a:bodyPr/>
                    <a:lstStyle/>
                    <a:p>
                      <a:pPr>
                        <a:lnSpc>
                          <a:spcPct val="150000"/>
                        </a:lnSpc>
                      </a:pPr>
                      <a:r>
                        <a:rPr lang="en-US" altLang="zh-CN" sz="1200" dirty="0">
                          <a:latin typeface="等线 Light" pitchFamily="2" charset="-122"/>
                          <a:ea typeface="等线 Light" pitchFamily="2" charset="-122"/>
                        </a:rPr>
                        <a:t>1980-1990</a:t>
                      </a:r>
                      <a:endParaRPr lang="zh-CN" altLang="en-US" sz="12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数据黑洞、数据一致性、数据可用性</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数据质量管理</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数据规划、元数据</a:t>
                      </a:r>
                    </a:p>
                  </a:txBody>
                  <a:tcPr marL="91448" marR="91448" marT="45721" marB="45721"/>
                </a:tc>
                <a:extLst>
                  <a:ext uri="{0D108BD9-81ED-4DB2-BD59-A6C34878D82A}">
                    <a16:rowId xmlns:a16="http://schemas.microsoft.com/office/drawing/2014/main" val="10003"/>
                  </a:ext>
                </a:extLst>
              </a:tr>
              <a:tr h="572275">
                <a:tc>
                  <a:txBody>
                    <a:bodyPr/>
                    <a:lstStyle/>
                    <a:p>
                      <a:pPr>
                        <a:lnSpc>
                          <a:spcPct val="150000"/>
                        </a:lnSpc>
                      </a:pPr>
                      <a:r>
                        <a:rPr lang="en-US" altLang="zh-CN" sz="1200" dirty="0">
                          <a:latin typeface="等线 Light" pitchFamily="2" charset="-122"/>
                          <a:ea typeface="等线 Light" pitchFamily="2" charset="-122"/>
                        </a:rPr>
                        <a:t>1990-2000</a:t>
                      </a:r>
                      <a:endParaRPr lang="zh-CN" altLang="en-US" sz="12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数据恢复、数据共享与数据集成</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数据安全、数据标准、数据集成</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战略数据规划</a:t>
                      </a:r>
                    </a:p>
                  </a:txBody>
                  <a:tcPr marL="91448" marR="91448" marT="45721" marB="45721"/>
                </a:tc>
                <a:extLst>
                  <a:ext uri="{0D108BD9-81ED-4DB2-BD59-A6C34878D82A}">
                    <a16:rowId xmlns:a16="http://schemas.microsoft.com/office/drawing/2014/main" val="10004"/>
                  </a:ext>
                </a:extLst>
              </a:tr>
              <a:tr h="572275">
                <a:tc>
                  <a:txBody>
                    <a:bodyPr/>
                    <a:lstStyle/>
                    <a:p>
                      <a:pPr>
                        <a:lnSpc>
                          <a:spcPct val="150000"/>
                        </a:lnSpc>
                      </a:pPr>
                      <a:r>
                        <a:rPr lang="en-US" altLang="zh-CN" sz="1200" dirty="0">
                          <a:latin typeface="等线 Light" pitchFamily="2" charset="-122"/>
                          <a:ea typeface="等线 Light" pitchFamily="2" charset="-122"/>
                        </a:rPr>
                        <a:t>2000-2010</a:t>
                      </a:r>
                      <a:endParaRPr lang="zh-CN" altLang="en-US" sz="12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数据采集、数据加工、数据存储、数据利用</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数据审计、数据链管理</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数据生命周期管理</a:t>
                      </a:r>
                    </a:p>
                  </a:txBody>
                  <a:tcPr marL="91448" marR="91448" marT="45721" marB="45721"/>
                </a:tc>
                <a:extLst>
                  <a:ext uri="{0D108BD9-81ED-4DB2-BD59-A6C34878D82A}">
                    <a16:rowId xmlns:a16="http://schemas.microsoft.com/office/drawing/2014/main" val="10005"/>
                  </a:ext>
                </a:extLst>
              </a:tr>
              <a:tr h="317746">
                <a:tc>
                  <a:txBody>
                    <a:bodyPr/>
                    <a:lstStyle/>
                    <a:p>
                      <a:pPr>
                        <a:lnSpc>
                          <a:spcPct val="150000"/>
                        </a:lnSpc>
                      </a:pPr>
                      <a:r>
                        <a:rPr lang="en-US" altLang="zh-CN" sz="1200" dirty="0">
                          <a:latin typeface="等线 Light" pitchFamily="2" charset="-122"/>
                          <a:ea typeface="等线 Light" pitchFamily="2" charset="-122"/>
                        </a:rPr>
                        <a:t>2010-</a:t>
                      </a:r>
                      <a:endParaRPr lang="zh-CN" altLang="en-US" sz="12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开放数据、数据增值</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数据价值变现</a:t>
                      </a:r>
                    </a:p>
                  </a:txBody>
                  <a:tcPr marL="91448" marR="91448" marT="45721" marB="45721"/>
                </a:tc>
                <a:tc>
                  <a:txBody>
                    <a:bodyPr/>
                    <a:lstStyle/>
                    <a:p>
                      <a:pPr>
                        <a:lnSpc>
                          <a:spcPct val="150000"/>
                        </a:lnSpc>
                      </a:pPr>
                      <a:r>
                        <a:rPr lang="zh-CN" altLang="en-US" sz="1200" b="1" dirty="0">
                          <a:latin typeface="等线 Light" pitchFamily="2" charset="-122"/>
                          <a:ea typeface="等线 Light" pitchFamily="2" charset="-122"/>
                        </a:rPr>
                        <a:t>数据资产管理</a:t>
                      </a:r>
                    </a:p>
                  </a:txBody>
                  <a:tcPr marL="91448" marR="91448" marT="45721" marB="45721"/>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8449739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88</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7" y="838054"/>
            <a:ext cx="2276585"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数据资产管理的定位</a:t>
            </a:r>
            <a:endParaRPr lang="zh-CN" altLang="en-US" dirty="0"/>
          </a:p>
        </p:txBody>
      </p:sp>
      <p:sp>
        <p:nvSpPr>
          <p:cNvPr id="9" name="内容占位符 2">
            <a:extLst>
              <a:ext uri="{FF2B5EF4-FFF2-40B4-BE49-F238E27FC236}">
                <a16:creationId xmlns:a16="http://schemas.microsoft.com/office/drawing/2014/main" id="{1DD8F924-F210-48CC-B7A2-8D0ADFD9DF9A}"/>
              </a:ext>
            </a:extLst>
          </p:cNvPr>
          <p:cNvSpPr txBox="1">
            <a:spLocks/>
          </p:cNvSpPr>
          <p:nvPr/>
        </p:nvSpPr>
        <p:spPr>
          <a:xfrm>
            <a:off x="683567" y="1419622"/>
            <a:ext cx="8229600" cy="274283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10000"/>
              </a:lnSpc>
            </a:pPr>
            <a:r>
              <a:rPr lang="zh-CN" altLang="en-US" sz="2000" dirty="0">
                <a:latin typeface="华文中宋" panose="02010600040101010101" pitchFamily="2" charset="-122"/>
                <a:ea typeface="华文中宋" panose="02010600040101010101" pitchFamily="2" charset="-122"/>
              </a:rPr>
              <a:t>数据资产管理（</a:t>
            </a:r>
            <a:r>
              <a:rPr lang="en-US" altLang="zh-CN" sz="2000" dirty="0">
                <a:latin typeface="华文中宋" panose="02010600040101010101" pitchFamily="2" charset="-122"/>
                <a:ea typeface="华文中宋" panose="02010600040101010101" pitchFamily="2" charset="-122"/>
              </a:rPr>
              <a:t>Data Asset Management</a:t>
            </a:r>
            <a:r>
              <a:rPr lang="zh-CN" altLang="en-US" sz="2000" dirty="0">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DAM</a:t>
            </a:r>
            <a:r>
              <a:rPr lang="zh-CN" altLang="en-US" sz="2000" dirty="0">
                <a:latin typeface="华文中宋" panose="02010600040101010101" pitchFamily="2" charset="-122"/>
                <a:ea typeface="华文中宋" panose="02010600040101010101" pitchFamily="2" charset="-122"/>
              </a:rPr>
              <a:t>）</a:t>
            </a:r>
            <a:endParaRPr lang="en-US" altLang="zh-CN" sz="2000" dirty="0">
              <a:latin typeface="华文中宋" panose="02010600040101010101" pitchFamily="2" charset="-122"/>
              <a:ea typeface="华文中宋" panose="02010600040101010101" pitchFamily="2" charset="-122"/>
            </a:endParaRPr>
          </a:p>
          <a:p>
            <a:pPr lvl="1">
              <a:lnSpc>
                <a:spcPct val="110000"/>
              </a:lnSpc>
            </a:pPr>
            <a:r>
              <a:rPr lang="zh-CN" altLang="en-US" sz="2000" dirty="0">
                <a:solidFill>
                  <a:srgbClr val="683799"/>
                </a:solidFill>
                <a:latin typeface="华文中宋" panose="02010600040101010101" pitchFamily="2" charset="-122"/>
                <a:ea typeface="华文中宋" panose="02010600040101010101" pitchFamily="2" charset="-122"/>
              </a:rPr>
              <a:t>规划、控制和提供</a:t>
            </a:r>
            <a:r>
              <a:rPr lang="zh-CN" altLang="en-US" sz="2000" dirty="0">
                <a:latin typeface="华文中宋" panose="02010600040101010101" pitchFamily="2" charset="-122"/>
                <a:ea typeface="华文中宋" panose="02010600040101010101" pitchFamily="2" charset="-122"/>
              </a:rPr>
              <a:t>数据及信息资产的一组业务职能，包括开发、执行和监督有关数据的计划、政策、方案、项目、流程、方法和程序，从而控制、保护、交付和提高数据资产的价值。</a:t>
            </a:r>
            <a:endParaRPr lang="en-US" altLang="zh-CN" sz="2000" dirty="0">
              <a:latin typeface="华文中宋" panose="02010600040101010101" pitchFamily="2" charset="-122"/>
              <a:ea typeface="华文中宋" panose="02010600040101010101" pitchFamily="2" charset="-122"/>
            </a:endParaRPr>
          </a:p>
          <a:p>
            <a:pPr lvl="1">
              <a:lnSpc>
                <a:spcPct val="110000"/>
              </a:lnSpc>
            </a:pPr>
            <a:r>
              <a:rPr lang="zh-CN" altLang="en-US" sz="2000" dirty="0">
                <a:latin typeface="华文中宋" panose="02010600040101010101" pitchFamily="2" charset="-122"/>
                <a:ea typeface="华文中宋" panose="02010600040101010101" pitchFamily="2" charset="-122"/>
              </a:rPr>
              <a:t>资产管理是一项全面的业务战略，利用人员、信息和技术，高效地将可用资金分配给有价值且具有竞争力的资产需求者。</a:t>
            </a:r>
            <a:r>
              <a:rPr lang="en-US" altLang="zh-CN" sz="2000" dirty="0">
                <a:latin typeface="华文中宋" panose="02010600040101010101" pitchFamily="2" charset="-122"/>
                <a:ea typeface="华文中宋" panose="02010600040101010101" pitchFamily="2" charset="-122"/>
              </a:rPr>
              <a:t>(TAC 1999)</a:t>
            </a:r>
          </a:p>
          <a:p>
            <a:pPr lvl="1">
              <a:lnSpc>
                <a:spcPct val="110000"/>
              </a:lnSpc>
            </a:pP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8449739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89</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8" name="内容占位符 2">
            <a:extLst>
              <a:ext uri="{FF2B5EF4-FFF2-40B4-BE49-F238E27FC236}">
                <a16:creationId xmlns:a16="http://schemas.microsoft.com/office/drawing/2014/main" id="{069288F1-A835-4877-BD13-C303A9FAE934}"/>
              </a:ext>
            </a:extLst>
          </p:cNvPr>
          <p:cNvSpPr txBox="1">
            <a:spLocks/>
          </p:cNvSpPr>
          <p:nvPr/>
        </p:nvSpPr>
        <p:spPr>
          <a:xfrm>
            <a:off x="494867" y="893192"/>
            <a:ext cx="8229600" cy="4525963"/>
          </a:xfrm>
          <a:prstGeom prst="rect">
            <a:avLst/>
          </a:prstGeom>
        </p:spPr>
        <p:txBody>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nSpc>
                <a:spcPct val="120000"/>
              </a:lnSpc>
            </a:pPr>
            <a:r>
              <a:rPr lang="zh-CN" altLang="en-US" sz="1800" b="1" dirty="0"/>
              <a:t>数据资产管理的十项职能：</a:t>
            </a:r>
          </a:p>
          <a:p>
            <a:pPr lvl="1">
              <a:lnSpc>
                <a:spcPct val="120000"/>
              </a:lnSpc>
            </a:pPr>
            <a:r>
              <a:rPr lang="en-US" altLang="zh-CN" b="1" dirty="0"/>
              <a:t>· </a:t>
            </a:r>
            <a:r>
              <a:rPr lang="zh-CN" altLang="en-US" b="1" dirty="0"/>
              <a:t>数据治理</a:t>
            </a:r>
          </a:p>
          <a:p>
            <a:pPr lvl="1">
              <a:lnSpc>
                <a:spcPct val="120000"/>
              </a:lnSpc>
            </a:pPr>
            <a:r>
              <a:rPr lang="en-US" altLang="zh-CN" b="1" dirty="0"/>
              <a:t>· </a:t>
            </a:r>
            <a:r>
              <a:rPr lang="zh-CN" altLang="en-US" b="1" dirty="0"/>
              <a:t>数据架构管理</a:t>
            </a:r>
          </a:p>
          <a:p>
            <a:pPr lvl="1">
              <a:lnSpc>
                <a:spcPct val="120000"/>
              </a:lnSpc>
            </a:pPr>
            <a:r>
              <a:rPr lang="en-US" altLang="zh-CN" b="1" dirty="0"/>
              <a:t>· </a:t>
            </a:r>
            <a:r>
              <a:rPr lang="zh-CN" altLang="en-US" b="1" dirty="0"/>
              <a:t>数据开发与开放管理</a:t>
            </a:r>
          </a:p>
          <a:p>
            <a:pPr lvl="1">
              <a:lnSpc>
                <a:spcPct val="120000"/>
              </a:lnSpc>
            </a:pPr>
            <a:r>
              <a:rPr lang="en-US" altLang="zh-CN" b="1" dirty="0"/>
              <a:t>· </a:t>
            </a:r>
            <a:r>
              <a:rPr lang="zh-CN" altLang="en-US" b="1" dirty="0"/>
              <a:t>数据操作管理</a:t>
            </a:r>
          </a:p>
          <a:p>
            <a:pPr lvl="1">
              <a:lnSpc>
                <a:spcPct val="120000"/>
              </a:lnSpc>
            </a:pPr>
            <a:r>
              <a:rPr lang="en-US" altLang="zh-CN" b="1" dirty="0"/>
              <a:t>· </a:t>
            </a:r>
            <a:r>
              <a:rPr lang="zh-CN" altLang="en-US" b="1" dirty="0"/>
              <a:t>数据安全管理</a:t>
            </a:r>
          </a:p>
          <a:p>
            <a:pPr lvl="1">
              <a:lnSpc>
                <a:spcPct val="120000"/>
              </a:lnSpc>
            </a:pPr>
            <a:r>
              <a:rPr lang="en-US" altLang="zh-CN" b="1" dirty="0"/>
              <a:t>· </a:t>
            </a:r>
            <a:r>
              <a:rPr lang="zh-CN" altLang="en-US" b="1" dirty="0"/>
              <a:t>参考数据和主数据管理</a:t>
            </a:r>
          </a:p>
          <a:p>
            <a:pPr lvl="1">
              <a:lnSpc>
                <a:spcPct val="120000"/>
              </a:lnSpc>
            </a:pPr>
            <a:r>
              <a:rPr lang="en-US" altLang="zh-CN" b="1" dirty="0"/>
              <a:t>· </a:t>
            </a:r>
            <a:r>
              <a:rPr lang="zh-CN" altLang="en-US" b="1" dirty="0"/>
              <a:t>数据仓库和商务智能管理</a:t>
            </a:r>
          </a:p>
          <a:p>
            <a:pPr lvl="1">
              <a:lnSpc>
                <a:spcPct val="120000"/>
              </a:lnSpc>
            </a:pPr>
            <a:r>
              <a:rPr lang="en-US" altLang="zh-CN" b="1" dirty="0"/>
              <a:t>· </a:t>
            </a:r>
            <a:r>
              <a:rPr lang="zh-CN" altLang="en-US" b="1" dirty="0"/>
              <a:t>文档和内容管理</a:t>
            </a:r>
          </a:p>
          <a:p>
            <a:pPr lvl="1">
              <a:lnSpc>
                <a:spcPct val="120000"/>
              </a:lnSpc>
            </a:pPr>
            <a:r>
              <a:rPr lang="en-US" altLang="zh-CN" b="1" dirty="0"/>
              <a:t>· </a:t>
            </a:r>
            <a:r>
              <a:rPr lang="zh-CN" altLang="en-US" b="1" dirty="0"/>
              <a:t>元数据管理</a:t>
            </a:r>
          </a:p>
          <a:p>
            <a:pPr lvl="1">
              <a:lnSpc>
                <a:spcPct val="120000"/>
              </a:lnSpc>
            </a:pPr>
            <a:r>
              <a:rPr lang="en-US" altLang="zh-CN" b="1" dirty="0"/>
              <a:t>· </a:t>
            </a:r>
            <a:r>
              <a:rPr lang="zh-CN" altLang="en-US" b="1" dirty="0"/>
              <a:t>数据质量管理</a:t>
            </a:r>
          </a:p>
          <a:p>
            <a:endParaRPr lang="zh-CN" altLang="en-US" sz="1400" dirty="0"/>
          </a:p>
        </p:txBody>
      </p:sp>
      <p:pic>
        <p:nvPicPr>
          <p:cNvPr id="9" name="Picture 2" descr="http://www.dams.org.cn/uploadfile/2015/0810/20150810043822775.jpg">
            <a:extLst>
              <a:ext uri="{FF2B5EF4-FFF2-40B4-BE49-F238E27FC236}">
                <a16:creationId xmlns:a16="http://schemas.microsoft.com/office/drawing/2014/main" id="{885AACC6-BCFF-498E-9E9A-AB61B2DEDC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20338" r="47589"/>
          <a:stretch>
            <a:fillRect/>
          </a:stretch>
        </p:blipFill>
        <p:spPr bwMode="auto">
          <a:xfrm>
            <a:off x="4136723" y="833455"/>
            <a:ext cx="4524809" cy="395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449739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280430" y="445102"/>
            <a:ext cx="7263370" cy="550863"/>
          </a:xfrm>
        </p:spPr>
        <p:txBody>
          <a:bodyPr>
            <a:normAutofit/>
          </a:bodyPr>
          <a:lstStyle/>
          <a:p>
            <a:r>
              <a:rPr lang="zh-CN" altLang="en-US" sz="2400" b="1" dirty="0">
                <a:solidFill>
                  <a:schemeClr val="tx1">
                    <a:lumMod val="85000"/>
                    <a:lumOff val="15000"/>
                  </a:schemeClr>
                </a:solidFill>
                <a:latin typeface="黑体" panose="02010609060101010101" pitchFamily="49" charset="-122"/>
                <a:ea typeface="黑体" panose="02010609060101010101" pitchFamily="49" charset="-122"/>
              </a:rPr>
              <a:t>内容目录</a:t>
            </a:r>
          </a:p>
        </p:txBody>
      </p:sp>
      <p:grpSp>
        <p:nvGrpSpPr>
          <p:cNvPr id="10" name="组合 9"/>
          <p:cNvGrpSpPr/>
          <p:nvPr/>
        </p:nvGrpSpPr>
        <p:grpSpPr>
          <a:xfrm>
            <a:off x="1912492" y="1448808"/>
            <a:ext cx="5353316" cy="537307"/>
            <a:chOff x="2092117" y="1240327"/>
            <a:chExt cx="5353316" cy="537307"/>
          </a:xfrm>
        </p:grpSpPr>
        <p:grpSp>
          <p:nvGrpSpPr>
            <p:cNvPr id="41" name="组合 40"/>
            <p:cNvGrpSpPr/>
            <p:nvPr/>
          </p:nvGrpSpPr>
          <p:grpSpPr>
            <a:xfrm>
              <a:off x="2588998" y="1276936"/>
              <a:ext cx="4856435" cy="486194"/>
              <a:chOff x="5526988" y="887716"/>
              <a:chExt cx="4833680" cy="648258"/>
            </a:xfrm>
            <a:solidFill>
              <a:srgbClr val="D4D9EC"/>
            </a:solidFill>
          </p:grpSpPr>
          <p:sp>
            <p:nvSpPr>
              <p:cNvPr id="42" name="Freeform 13"/>
              <p:cNvSpPr/>
              <p:nvPr/>
            </p:nvSpPr>
            <p:spPr bwMode="auto">
              <a:xfrm>
                <a:off x="5526988" y="887716"/>
                <a:ext cx="4833680" cy="648258"/>
              </a:xfrm>
              <a:custGeom>
                <a:avLst/>
                <a:gdLst>
                  <a:gd name="T0" fmla="*/ 10 w 7091"/>
                  <a:gd name="T1" fmla="*/ 0 h 933"/>
                  <a:gd name="T2" fmla="*/ 6624 w 7091"/>
                  <a:gd name="T3" fmla="*/ 0 h 933"/>
                  <a:gd name="T4" fmla="*/ 7091 w 7091"/>
                  <a:gd name="T5" fmla="*/ 466 h 933"/>
                  <a:gd name="T6" fmla="*/ 7091 w 7091"/>
                  <a:gd name="T7" fmla="*/ 466 h 933"/>
                  <a:gd name="T8" fmla="*/ 6624 w 7091"/>
                  <a:gd name="T9" fmla="*/ 933 h 933"/>
                  <a:gd name="T10" fmla="*/ 10 w 7091"/>
                  <a:gd name="T11" fmla="*/ 933 h 933"/>
                  <a:gd name="T12" fmla="*/ 0 w 7091"/>
                  <a:gd name="T13" fmla="*/ 933 h 933"/>
                  <a:gd name="T14" fmla="*/ 192 w 7091"/>
                  <a:gd name="T15" fmla="*/ 466 h 933"/>
                  <a:gd name="T16" fmla="*/ 0 w 7091"/>
                  <a:gd name="T17" fmla="*/ 0 h 933"/>
                  <a:gd name="T18" fmla="*/ 10 w 7091"/>
                  <a:gd name="T19"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91" h="933">
                    <a:moveTo>
                      <a:pt x="10" y="0"/>
                    </a:moveTo>
                    <a:lnTo>
                      <a:pt x="6624" y="0"/>
                    </a:lnTo>
                    <a:cubicBezTo>
                      <a:pt x="6881" y="0"/>
                      <a:pt x="7091" y="210"/>
                      <a:pt x="7091" y="466"/>
                    </a:cubicBezTo>
                    <a:lnTo>
                      <a:pt x="7091" y="466"/>
                    </a:lnTo>
                    <a:cubicBezTo>
                      <a:pt x="7091" y="723"/>
                      <a:pt x="6881" y="933"/>
                      <a:pt x="6624" y="933"/>
                    </a:cubicBezTo>
                    <a:lnTo>
                      <a:pt x="10" y="933"/>
                    </a:lnTo>
                    <a:cubicBezTo>
                      <a:pt x="7" y="933"/>
                      <a:pt x="4" y="933"/>
                      <a:pt x="0" y="933"/>
                    </a:cubicBezTo>
                    <a:cubicBezTo>
                      <a:pt x="119" y="813"/>
                      <a:pt x="192" y="648"/>
                      <a:pt x="192" y="466"/>
                    </a:cubicBezTo>
                    <a:cubicBezTo>
                      <a:pt x="192" y="284"/>
                      <a:pt x="119" y="120"/>
                      <a:pt x="0" y="0"/>
                    </a:cubicBezTo>
                    <a:cubicBezTo>
                      <a:pt x="4" y="0"/>
                      <a:pt x="7"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342892"/>
                <a:endParaRPr lang="zh-CN" altLang="en-US" sz="1400">
                  <a:solidFill>
                    <a:prstClr val="black"/>
                  </a:solidFill>
                </a:endParaRPr>
              </a:p>
            </p:txBody>
          </p:sp>
          <p:sp>
            <p:nvSpPr>
              <p:cNvPr id="43" name="Freeform 15"/>
              <p:cNvSpPr>
                <a:spLocks noEditPoints="1"/>
              </p:cNvSpPr>
              <p:nvPr/>
            </p:nvSpPr>
            <p:spPr bwMode="auto">
              <a:xfrm>
                <a:off x="9853697" y="1070558"/>
                <a:ext cx="279250" cy="285899"/>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342892"/>
                <a:endParaRPr lang="zh-CN" altLang="en-US" sz="1400">
                  <a:solidFill>
                    <a:prstClr val="black"/>
                  </a:solidFill>
                </a:endParaRPr>
              </a:p>
            </p:txBody>
          </p:sp>
        </p:grpSp>
        <p:sp>
          <p:nvSpPr>
            <p:cNvPr id="7" name="TextBox 6"/>
            <p:cNvSpPr txBox="1"/>
            <p:nvPr/>
          </p:nvSpPr>
          <p:spPr>
            <a:xfrm>
              <a:off x="2793014" y="1326182"/>
              <a:ext cx="628998" cy="361629"/>
            </a:xfrm>
            <a:prstGeom prst="rect">
              <a:avLst/>
            </a:prstGeom>
            <a:solidFill>
              <a:srgbClr val="D4D9EC"/>
            </a:solidFill>
          </p:spPr>
          <p:txBody>
            <a:bodyPr wrap="none" lIns="68570" tIns="34286" rIns="68570" bIns="34286" rtlCol="0">
              <a:spAutoFit/>
            </a:bodyPr>
            <a:lstStyle/>
            <a:p>
              <a:pPr defTabSz="342892"/>
              <a:r>
                <a:rPr lang="zh-CN" altLang="en-US" sz="1900" b="1" dirty="0">
                  <a:solidFill>
                    <a:prstClr val="black"/>
                  </a:solidFill>
                  <a:latin typeface="宋体"/>
                </a:rPr>
                <a:t>信息</a:t>
              </a:r>
            </a:p>
          </p:txBody>
        </p:sp>
        <p:sp>
          <p:nvSpPr>
            <p:cNvPr id="8" name="Oval 12"/>
            <p:cNvSpPr>
              <a:spLocks noChangeArrowheads="1"/>
            </p:cNvSpPr>
            <p:nvPr/>
          </p:nvSpPr>
          <p:spPr bwMode="auto">
            <a:xfrm>
              <a:off x="2092117" y="1240327"/>
              <a:ext cx="528580" cy="537307"/>
            </a:xfrm>
            <a:prstGeom prst="ellipse">
              <a:avLst/>
            </a:prstGeom>
            <a:solidFill>
              <a:srgbClr val="D4D9EC"/>
            </a:solidFill>
            <a:ln>
              <a:noFill/>
            </a:ln>
          </p:spPr>
          <p:txBody>
            <a:bodyPr vert="horz" wrap="square" lIns="68570" tIns="34286" rIns="68570" bIns="34286" numCol="1" anchor="t" anchorCtr="0" compatLnSpc="1"/>
            <a:lstStyle/>
            <a:p>
              <a:pPr defTabSz="342892"/>
              <a:endParaRPr lang="zh-CN" altLang="en-US" sz="1400">
                <a:solidFill>
                  <a:prstClr val="black"/>
                </a:solidFill>
              </a:endParaRPr>
            </a:p>
          </p:txBody>
        </p:sp>
        <p:sp>
          <p:nvSpPr>
            <p:cNvPr id="9" name="TextBox 8"/>
            <p:cNvSpPr txBox="1"/>
            <p:nvPr/>
          </p:nvSpPr>
          <p:spPr>
            <a:xfrm>
              <a:off x="2125048" y="1355157"/>
              <a:ext cx="514456" cy="346241"/>
            </a:xfrm>
            <a:prstGeom prst="rect">
              <a:avLst/>
            </a:prstGeom>
            <a:noFill/>
          </p:spPr>
          <p:txBody>
            <a:bodyPr wrap="square" lIns="68570" tIns="34286" rIns="68570" bIns="34286" rtlCol="0">
              <a:spAutoFit/>
            </a:bodyPr>
            <a:lstStyle/>
            <a:p>
              <a:pPr defTabSz="342892"/>
              <a:r>
                <a:rPr lang="en-US" altLang="zh-CN" sz="1800" b="1" dirty="0">
                  <a:solidFill>
                    <a:prstClr val="black"/>
                  </a:solidFill>
                  <a:latin typeface="Times New Roman" panose="02020603050405020304" pitchFamily="18" charset="0"/>
                  <a:cs typeface="Times New Roman" panose="02020603050405020304" pitchFamily="18" charset="0"/>
                </a:rPr>
                <a:t>1.1</a:t>
              </a:r>
              <a:endParaRPr lang="zh-CN" altLang="en-US" sz="1800" b="1" dirty="0">
                <a:solidFill>
                  <a:prstClr val="black"/>
                </a:solidFill>
                <a:latin typeface="Times New Roman" panose="02020603050405020304" pitchFamily="18" charset="0"/>
                <a:cs typeface="Times New Roman" panose="02020603050405020304" pitchFamily="18" charset="0"/>
              </a:endParaRPr>
            </a:p>
          </p:txBody>
        </p:sp>
      </p:grpSp>
      <p:grpSp>
        <p:nvGrpSpPr>
          <p:cNvPr id="11" name="组合 10"/>
          <p:cNvGrpSpPr/>
          <p:nvPr/>
        </p:nvGrpSpPr>
        <p:grpSpPr>
          <a:xfrm>
            <a:off x="1931299" y="2214482"/>
            <a:ext cx="5334509" cy="537307"/>
            <a:chOff x="2090143" y="2002171"/>
            <a:chExt cx="5334509" cy="537307"/>
          </a:xfrm>
        </p:grpSpPr>
        <p:grpSp>
          <p:nvGrpSpPr>
            <p:cNvPr id="38" name="组合 37"/>
            <p:cNvGrpSpPr/>
            <p:nvPr/>
          </p:nvGrpSpPr>
          <p:grpSpPr>
            <a:xfrm>
              <a:off x="2568217" y="2004307"/>
              <a:ext cx="4856435" cy="486194"/>
              <a:chOff x="5526988" y="887716"/>
              <a:chExt cx="4833680" cy="648258"/>
            </a:xfrm>
            <a:solidFill>
              <a:srgbClr val="D4D9EC"/>
            </a:solidFill>
          </p:grpSpPr>
          <p:sp>
            <p:nvSpPr>
              <p:cNvPr id="39" name="Freeform 13"/>
              <p:cNvSpPr/>
              <p:nvPr/>
            </p:nvSpPr>
            <p:spPr bwMode="auto">
              <a:xfrm>
                <a:off x="5526988" y="887716"/>
                <a:ext cx="4833680" cy="648258"/>
              </a:xfrm>
              <a:custGeom>
                <a:avLst/>
                <a:gdLst>
                  <a:gd name="T0" fmla="*/ 10 w 7091"/>
                  <a:gd name="T1" fmla="*/ 0 h 933"/>
                  <a:gd name="T2" fmla="*/ 6624 w 7091"/>
                  <a:gd name="T3" fmla="*/ 0 h 933"/>
                  <a:gd name="T4" fmla="*/ 7091 w 7091"/>
                  <a:gd name="T5" fmla="*/ 466 h 933"/>
                  <a:gd name="T6" fmla="*/ 7091 w 7091"/>
                  <a:gd name="T7" fmla="*/ 466 h 933"/>
                  <a:gd name="T8" fmla="*/ 6624 w 7091"/>
                  <a:gd name="T9" fmla="*/ 933 h 933"/>
                  <a:gd name="T10" fmla="*/ 10 w 7091"/>
                  <a:gd name="T11" fmla="*/ 933 h 933"/>
                  <a:gd name="T12" fmla="*/ 0 w 7091"/>
                  <a:gd name="T13" fmla="*/ 933 h 933"/>
                  <a:gd name="T14" fmla="*/ 192 w 7091"/>
                  <a:gd name="T15" fmla="*/ 466 h 933"/>
                  <a:gd name="T16" fmla="*/ 0 w 7091"/>
                  <a:gd name="T17" fmla="*/ 0 h 933"/>
                  <a:gd name="T18" fmla="*/ 10 w 7091"/>
                  <a:gd name="T19"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91" h="933">
                    <a:moveTo>
                      <a:pt x="10" y="0"/>
                    </a:moveTo>
                    <a:lnTo>
                      <a:pt x="6624" y="0"/>
                    </a:lnTo>
                    <a:cubicBezTo>
                      <a:pt x="6881" y="0"/>
                      <a:pt x="7091" y="210"/>
                      <a:pt x="7091" y="466"/>
                    </a:cubicBezTo>
                    <a:lnTo>
                      <a:pt x="7091" y="466"/>
                    </a:lnTo>
                    <a:cubicBezTo>
                      <a:pt x="7091" y="723"/>
                      <a:pt x="6881" y="933"/>
                      <a:pt x="6624" y="933"/>
                    </a:cubicBezTo>
                    <a:lnTo>
                      <a:pt x="10" y="933"/>
                    </a:lnTo>
                    <a:cubicBezTo>
                      <a:pt x="7" y="933"/>
                      <a:pt x="4" y="933"/>
                      <a:pt x="0" y="933"/>
                    </a:cubicBezTo>
                    <a:cubicBezTo>
                      <a:pt x="119" y="813"/>
                      <a:pt x="192" y="648"/>
                      <a:pt x="192" y="466"/>
                    </a:cubicBezTo>
                    <a:cubicBezTo>
                      <a:pt x="192" y="284"/>
                      <a:pt x="119" y="120"/>
                      <a:pt x="0" y="0"/>
                    </a:cubicBezTo>
                    <a:cubicBezTo>
                      <a:pt x="4" y="0"/>
                      <a:pt x="7"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342892"/>
                <a:endParaRPr lang="zh-CN" altLang="en-US" sz="1400">
                  <a:solidFill>
                    <a:prstClr val="black"/>
                  </a:solidFill>
                </a:endParaRPr>
              </a:p>
            </p:txBody>
          </p:sp>
          <p:sp>
            <p:nvSpPr>
              <p:cNvPr id="40" name="Freeform 15"/>
              <p:cNvSpPr>
                <a:spLocks noEditPoints="1"/>
              </p:cNvSpPr>
              <p:nvPr/>
            </p:nvSpPr>
            <p:spPr bwMode="auto">
              <a:xfrm>
                <a:off x="9853697" y="1070558"/>
                <a:ext cx="279250" cy="285899"/>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342892"/>
                <a:endParaRPr lang="zh-CN" altLang="en-US" sz="1400">
                  <a:solidFill>
                    <a:prstClr val="black"/>
                  </a:solidFill>
                </a:endParaRPr>
              </a:p>
            </p:txBody>
          </p:sp>
        </p:grpSp>
        <p:sp>
          <p:nvSpPr>
            <p:cNvPr id="13" name="TextBox 12"/>
            <p:cNvSpPr txBox="1"/>
            <p:nvPr/>
          </p:nvSpPr>
          <p:spPr>
            <a:xfrm>
              <a:off x="2791039" y="2088026"/>
              <a:ext cx="1119517" cy="361629"/>
            </a:xfrm>
            <a:prstGeom prst="rect">
              <a:avLst/>
            </a:prstGeom>
            <a:solidFill>
              <a:srgbClr val="D4D9EC"/>
            </a:solidFill>
          </p:spPr>
          <p:txBody>
            <a:bodyPr wrap="none" lIns="68570" tIns="34286" rIns="68570" bIns="34286" rtlCol="0">
              <a:spAutoFit/>
            </a:bodyPr>
            <a:lstStyle/>
            <a:p>
              <a:pPr defTabSz="342892"/>
              <a:r>
                <a:rPr lang="zh-CN" altLang="en-US" sz="1900" b="1" dirty="0">
                  <a:solidFill>
                    <a:prstClr val="black"/>
                  </a:solidFill>
                  <a:latin typeface="宋体"/>
                </a:rPr>
                <a:t>信息资源</a:t>
              </a:r>
            </a:p>
          </p:txBody>
        </p:sp>
        <p:sp>
          <p:nvSpPr>
            <p:cNvPr id="14" name="Oval 12"/>
            <p:cNvSpPr>
              <a:spLocks noChangeArrowheads="1"/>
            </p:cNvSpPr>
            <p:nvPr/>
          </p:nvSpPr>
          <p:spPr bwMode="auto">
            <a:xfrm>
              <a:off x="2090143" y="2002171"/>
              <a:ext cx="528580" cy="537307"/>
            </a:xfrm>
            <a:prstGeom prst="ellipse">
              <a:avLst/>
            </a:prstGeom>
            <a:solidFill>
              <a:srgbClr val="D4D9EC"/>
            </a:solidFill>
            <a:ln>
              <a:noFill/>
            </a:ln>
          </p:spPr>
          <p:txBody>
            <a:bodyPr vert="horz" wrap="square" lIns="68570" tIns="34286" rIns="68570" bIns="34286" numCol="1" anchor="t" anchorCtr="0" compatLnSpc="1"/>
            <a:lstStyle/>
            <a:p>
              <a:pPr defTabSz="342892"/>
              <a:endParaRPr lang="zh-CN" altLang="en-US" sz="1400">
                <a:solidFill>
                  <a:prstClr val="black"/>
                </a:solidFill>
              </a:endParaRPr>
            </a:p>
          </p:txBody>
        </p:sp>
        <p:sp>
          <p:nvSpPr>
            <p:cNvPr id="15" name="TextBox 14"/>
            <p:cNvSpPr txBox="1"/>
            <p:nvPr/>
          </p:nvSpPr>
          <p:spPr>
            <a:xfrm>
              <a:off x="2145484" y="2111510"/>
              <a:ext cx="425120" cy="346241"/>
            </a:xfrm>
            <a:prstGeom prst="rect">
              <a:avLst/>
            </a:prstGeom>
            <a:noFill/>
          </p:spPr>
          <p:txBody>
            <a:bodyPr wrap="square" lIns="68570" tIns="34286" rIns="68570" bIns="34286" rtlCol="0">
              <a:spAutoFit/>
            </a:bodyPr>
            <a:lstStyle/>
            <a:p>
              <a:pPr defTabSz="342892"/>
              <a:r>
                <a:rPr lang="en-US" altLang="zh-CN" sz="1800" b="1" dirty="0">
                  <a:solidFill>
                    <a:prstClr val="black"/>
                  </a:solidFill>
                  <a:latin typeface="Times New Roman" panose="02020603050405020304" pitchFamily="18" charset="0"/>
                  <a:cs typeface="Times New Roman" panose="02020603050405020304" pitchFamily="18" charset="0"/>
                </a:rPr>
                <a:t>1.2</a:t>
              </a:r>
              <a:endParaRPr lang="zh-CN" altLang="en-US" sz="1800" b="1" dirty="0">
                <a:solidFill>
                  <a:prstClr val="black"/>
                </a:solidFill>
                <a:latin typeface="Times New Roman" panose="02020603050405020304" pitchFamily="18" charset="0"/>
                <a:cs typeface="Times New Roman" panose="02020603050405020304" pitchFamily="18" charset="0"/>
              </a:endParaRPr>
            </a:p>
          </p:txBody>
        </p:sp>
      </p:grpSp>
      <p:grpSp>
        <p:nvGrpSpPr>
          <p:cNvPr id="12" name="组合 11"/>
          <p:cNvGrpSpPr/>
          <p:nvPr/>
        </p:nvGrpSpPr>
        <p:grpSpPr>
          <a:xfrm>
            <a:off x="1945423" y="2985886"/>
            <a:ext cx="5357047" cy="537307"/>
            <a:chOff x="2062411" y="2722057"/>
            <a:chExt cx="5357047" cy="537307"/>
          </a:xfrm>
        </p:grpSpPr>
        <p:grpSp>
          <p:nvGrpSpPr>
            <p:cNvPr id="34" name="组合 33"/>
            <p:cNvGrpSpPr/>
            <p:nvPr/>
          </p:nvGrpSpPr>
          <p:grpSpPr>
            <a:xfrm>
              <a:off x="2563023" y="2747266"/>
              <a:ext cx="4856435" cy="486194"/>
              <a:chOff x="5526988" y="887716"/>
              <a:chExt cx="4833680" cy="648258"/>
            </a:xfrm>
            <a:solidFill>
              <a:srgbClr val="D4D9EC"/>
            </a:solidFill>
          </p:grpSpPr>
          <p:sp>
            <p:nvSpPr>
              <p:cNvPr id="36" name="Freeform 13"/>
              <p:cNvSpPr/>
              <p:nvPr/>
            </p:nvSpPr>
            <p:spPr bwMode="auto">
              <a:xfrm>
                <a:off x="5526988" y="887716"/>
                <a:ext cx="4833680" cy="648258"/>
              </a:xfrm>
              <a:custGeom>
                <a:avLst/>
                <a:gdLst>
                  <a:gd name="T0" fmla="*/ 10 w 7091"/>
                  <a:gd name="T1" fmla="*/ 0 h 933"/>
                  <a:gd name="T2" fmla="*/ 6624 w 7091"/>
                  <a:gd name="T3" fmla="*/ 0 h 933"/>
                  <a:gd name="T4" fmla="*/ 7091 w 7091"/>
                  <a:gd name="T5" fmla="*/ 466 h 933"/>
                  <a:gd name="T6" fmla="*/ 7091 w 7091"/>
                  <a:gd name="T7" fmla="*/ 466 h 933"/>
                  <a:gd name="T8" fmla="*/ 6624 w 7091"/>
                  <a:gd name="T9" fmla="*/ 933 h 933"/>
                  <a:gd name="T10" fmla="*/ 10 w 7091"/>
                  <a:gd name="T11" fmla="*/ 933 h 933"/>
                  <a:gd name="T12" fmla="*/ 0 w 7091"/>
                  <a:gd name="T13" fmla="*/ 933 h 933"/>
                  <a:gd name="T14" fmla="*/ 192 w 7091"/>
                  <a:gd name="T15" fmla="*/ 466 h 933"/>
                  <a:gd name="T16" fmla="*/ 0 w 7091"/>
                  <a:gd name="T17" fmla="*/ 0 h 933"/>
                  <a:gd name="T18" fmla="*/ 10 w 7091"/>
                  <a:gd name="T19"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91" h="933">
                    <a:moveTo>
                      <a:pt x="10" y="0"/>
                    </a:moveTo>
                    <a:lnTo>
                      <a:pt x="6624" y="0"/>
                    </a:lnTo>
                    <a:cubicBezTo>
                      <a:pt x="6881" y="0"/>
                      <a:pt x="7091" y="210"/>
                      <a:pt x="7091" y="466"/>
                    </a:cubicBezTo>
                    <a:lnTo>
                      <a:pt x="7091" y="466"/>
                    </a:lnTo>
                    <a:cubicBezTo>
                      <a:pt x="7091" y="723"/>
                      <a:pt x="6881" y="933"/>
                      <a:pt x="6624" y="933"/>
                    </a:cubicBezTo>
                    <a:lnTo>
                      <a:pt x="10" y="933"/>
                    </a:lnTo>
                    <a:cubicBezTo>
                      <a:pt x="7" y="933"/>
                      <a:pt x="4" y="933"/>
                      <a:pt x="0" y="933"/>
                    </a:cubicBezTo>
                    <a:cubicBezTo>
                      <a:pt x="119" y="813"/>
                      <a:pt x="192" y="648"/>
                      <a:pt x="192" y="466"/>
                    </a:cubicBezTo>
                    <a:cubicBezTo>
                      <a:pt x="192" y="284"/>
                      <a:pt x="119" y="120"/>
                      <a:pt x="0" y="0"/>
                    </a:cubicBezTo>
                    <a:cubicBezTo>
                      <a:pt x="4" y="0"/>
                      <a:pt x="7"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342892"/>
                <a:endParaRPr lang="zh-CN" altLang="en-US" sz="1400">
                  <a:solidFill>
                    <a:prstClr val="black"/>
                  </a:solidFill>
                </a:endParaRPr>
              </a:p>
            </p:txBody>
          </p:sp>
          <p:sp>
            <p:nvSpPr>
              <p:cNvPr id="37" name="Freeform 15"/>
              <p:cNvSpPr>
                <a:spLocks noEditPoints="1"/>
              </p:cNvSpPr>
              <p:nvPr/>
            </p:nvSpPr>
            <p:spPr bwMode="auto">
              <a:xfrm>
                <a:off x="9853697" y="1070558"/>
                <a:ext cx="279250" cy="285899"/>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342892"/>
                <a:endParaRPr lang="zh-CN" altLang="en-US" sz="1400">
                  <a:solidFill>
                    <a:prstClr val="black"/>
                  </a:solidFill>
                </a:endParaRPr>
              </a:p>
            </p:txBody>
          </p:sp>
        </p:grpSp>
        <p:sp>
          <p:nvSpPr>
            <p:cNvPr id="19" name="TextBox 18"/>
            <p:cNvSpPr txBox="1"/>
            <p:nvPr/>
          </p:nvSpPr>
          <p:spPr>
            <a:xfrm>
              <a:off x="2763306" y="2807912"/>
              <a:ext cx="1610036" cy="361629"/>
            </a:xfrm>
            <a:prstGeom prst="rect">
              <a:avLst/>
            </a:prstGeom>
            <a:solidFill>
              <a:srgbClr val="D4D9EC"/>
            </a:solidFill>
          </p:spPr>
          <p:txBody>
            <a:bodyPr wrap="none" lIns="68570" tIns="34286" rIns="68570" bIns="34286" rtlCol="0">
              <a:spAutoFit/>
            </a:bodyPr>
            <a:lstStyle>
              <a:defPPr>
                <a:defRPr lang="zh-CN"/>
              </a:defPPr>
              <a:lvl1pPr defTabSz="342892">
                <a:defRPr sz="1900" b="1">
                  <a:solidFill>
                    <a:prstClr val="black"/>
                  </a:solidFill>
                  <a:latin typeface="宋体"/>
                </a:defRPr>
              </a:lvl1pPr>
            </a:lstStyle>
            <a:p>
              <a:r>
                <a:rPr lang="zh-CN" altLang="zh-CN" dirty="0"/>
                <a:t>信息</a:t>
              </a:r>
              <a:r>
                <a:rPr lang="zh-CN" altLang="en-US" dirty="0"/>
                <a:t>资源管理</a:t>
              </a:r>
            </a:p>
          </p:txBody>
        </p:sp>
        <p:sp>
          <p:nvSpPr>
            <p:cNvPr id="20" name="Oval 12"/>
            <p:cNvSpPr>
              <a:spLocks noChangeArrowheads="1"/>
            </p:cNvSpPr>
            <p:nvPr/>
          </p:nvSpPr>
          <p:spPr bwMode="auto">
            <a:xfrm>
              <a:off x="2062411" y="2722057"/>
              <a:ext cx="528580" cy="537307"/>
            </a:xfrm>
            <a:prstGeom prst="ellipse">
              <a:avLst/>
            </a:prstGeom>
            <a:solidFill>
              <a:srgbClr val="D4D9EC"/>
            </a:solidFill>
            <a:ln>
              <a:noFill/>
            </a:ln>
          </p:spPr>
          <p:txBody>
            <a:bodyPr vert="horz" wrap="square" lIns="68570" tIns="34286" rIns="68570" bIns="34286" numCol="1" anchor="t" anchorCtr="0" compatLnSpc="1"/>
            <a:lstStyle/>
            <a:p>
              <a:pPr defTabSz="342892"/>
              <a:endParaRPr lang="zh-CN" altLang="en-US" sz="1400">
                <a:solidFill>
                  <a:prstClr val="black"/>
                </a:solidFill>
              </a:endParaRPr>
            </a:p>
          </p:txBody>
        </p:sp>
        <p:sp>
          <p:nvSpPr>
            <p:cNvPr id="21" name="TextBox 20"/>
            <p:cNvSpPr txBox="1"/>
            <p:nvPr/>
          </p:nvSpPr>
          <p:spPr>
            <a:xfrm>
              <a:off x="2096700" y="2825776"/>
              <a:ext cx="427020" cy="346241"/>
            </a:xfrm>
            <a:prstGeom prst="rect">
              <a:avLst/>
            </a:prstGeom>
            <a:noFill/>
          </p:spPr>
          <p:txBody>
            <a:bodyPr wrap="none" lIns="68570" tIns="34286" rIns="68570" bIns="34286" rtlCol="0">
              <a:spAutoFit/>
            </a:bodyPr>
            <a:lstStyle/>
            <a:p>
              <a:pPr defTabSz="342892"/>
              <a:r>
                <a:rPr lang="en-US" altLang="zh-CN" sz="1800" b="1" dirty="0">
                  <a:solidFill>
                    <a:prstClr val="black"/>
                  </a:solidFill>
                  <a:latin typeface="Times New Roman" panose="02020603050405020304" pitchFamily="18" charset="0"/>
                  <a:cs typeface="Times New Roman" panose="02020603050405020304" pitchFamily="18" charset="0"/>
                </a:rPr>
                <a:t>1.3</a:t>
              </a:r>
              <a:endParaRPr lang="zh-CN" altLang="en-US" sz="1800" b="1" dirty="0">
                <a:solidFill>
                  <a:prstClr val="black"/>
                </a:solidFill>
                <a:latin typeface="Times New Roman" panose="02020603050405020304" pitchFamily="18" charset="0"/>
                <a:cs typeface="Times New Roman" panose="02020603050405020304" pitchFamily="18" charset="0"/>
              </a:endParaRPr>
            </a:p>
          </p:txBody>
        </p:sp>
      </p:grpSp>
      <p:grpSp>
        <p:nvGrpSpPr>
          <p:cNvPr id="3" name="组合 2"/>
          <p:cNvGrpSpPr/>
          <p:nvPr/>
        </p:nvGrpSpPr>
        <p:grpSpPr>
          <a:xfrm>
            <a:off x="1912492" y="3745042"/>
            <a:ext cx="5353314" cy="537307"/>
            <a:chOff x="2206074" y="3698787"/>
            <a:chExt cx="5353314" cy="537307"/>
          </a:xfrm>
        </p:grpSpPr>
        <p:grpSp>
          <p:nvGrpSpPr>
            <p:cNvPr id="22" name="组合 21"/>
            <p:cNvGrpSpPr/>
            <p:nvPr/>
          </p:nvGrpSpPr>
          <p:grpSpPr>
            <a:xfrm>
              <a:off x="2702953" y="3738591"/>
              <a:ext cx="4856435" cy="486194"/>
              <a:chOff x="5526988" y="887716"/>
              <a:chExt cx="4833680" cy="648258"/>
            </a:xfrm>
            <a:solidFill>
              <a:srgbClr val="D4D9EC"/>
            </a:solidFill>
          </p:grpSpPr>
          <p:sp>
            <p:nvSpPr>
              <p:cNvPr id="23" name="Freeform 13"/>
              <p:cNvSpPr/>
              <p:nvPr/>
            </p:nvSpPr>
            <p:spPr bwMode="auto">
              <a:xfrm>
                <a:off x="5526988" y="887716"/>
                <a:ext cx="4833680" cy="648258"/>
              </a:xfrm>
              <a:custGeom>
                <a:avLst/>
                <a:gdLst>
                  <a:gd name="T0" fmla="*/ 10 w 7091"/>
                  <a:gd name="T1" fmla="*/ 0 h 933"/>
                  <a:gd name="T2" fmla="*/ 6624 w 7091"/>
                  <a:gd name="T3" fmla="*/ 0 h 933"/>
                  <a:gd name="T4" fmla="*/ 7091 w 7091"/>
                  <a:gd name="T5" fmla="*/ 466 h 933"/>
                  <a:gd name="T6" fmla="*/ 7091 w 7091"/>
                  <a:gd name="T7" fmla="*/ 466 h 933"/>
                  <a:gd name="T8" fmla="*/ 6624 w 7091"/>
                  <a:gd name="T9" fmla="*/ 933 h 933"/>
                  <a:gd name="T10" fmla="*/ 10 w 7091"/>
                  <a:gd name="T11" fmla="*/ 933 h 933"/>
                  <a:gd name="T12" fmla="*/ 0 w 7091"/>
                  <a:gd name="T13" fmla="*/ 933 h 933"/>
                  <a:gd name="T14" fmla="*/ 192 w 7091"/>
                  <a:gd name="T15" fmla="*/ 466 h 933"/>
                  <a:gd name="T16" fmla="*/ 0 w 7091"/>
                  <a:gd name="T17" fmla="*/ 0 h 933"/>
                  <a:gd name="T18" fmla="*/ 10 w 7091"/>
                  <a:gd name="T19"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91" h="933">
                    <a:moveTo>
                      <a:pt x="10" y="0"/>
                    </a:moveTo>
                    <a:lnTo>
                      <a:pt x="6624" y="0"/>
                    </a:lnTo>
                    <a:cubicBezTo>
                      <a:pt x="6881" y="0"/>
                      <a:pt x="7091" y="210"/>
                      <a:pt x="7091" y="466"/>
                    </a:cubicBezTo>
                    <a:lnTo>
                      <a:pt x="7091" y="466"/>
                    </a:lnTo>
                    <a:cubicBezTo>
                      <a:pt x="7091" y="723"/>
                      <a:pt x="6881" y="933"/>
                      <a:pt x="6624" y="933"/>
                    </a:cubicBezTo>
                    <a:lnTo>
                      <a:pt x="10" y="933"/>
                    </a:lnTo>
                    <a:cubicBezTo>
                      <a:pt x="7" y="933"/>
                      <a:pt x="4" y="933"/>
                      <a:pt x="0" y="933"/>
                    </a:cubicBezTo>
                    <a:cubicBezTo>
                      <a:pt x="119" y="813"/>
                      <a:pt x="192" y="648"/>
                      <a:pt x="192" y="466"/>
                    </a:cubicBezTo>
                    <a:cubicBezTo>
                      <a:pt x="192" y="284"/>
                      <a:pt x="119" y="120"/>
                      <a:pt x="0" y="0"/>
                    </a:cubicBezTo>
                    <a:cubicBezTo>
                      <a:pt x="4" y="0"/>
                      <a:pt x="7"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342892"/>
                <a:endParaRPr lang="zh-CN" altLang="en-US" sz="1400">
                  <a:solidFill>
                    <a:prstClr val="black"/>
                  </a:solidFill>
                </a:endParaRPr>
              </a:p>
            </p:txBody>
          </p:sp>
          <p:sp>
            <p:nvSpPr>
              <p:cNvPr id="24" name="Freeform 15"/>
              <p:cNvSpPr>
                <a:spLocks noEditPoints="1"/>
              </p:cNvSpPr>
              <p:nvPr/>
            </p:nvSpPr>
            <p:spPr bwMode="auto">
              <a:xfrm>
                <a:off x="9853697" y="1070558"/>
                <a:ext cx="279250" cy="285899"/>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342892"/>
                <a:endParaRPr lang="zh-CN" altLang="en-US" sz="1400">
                  <a:solidFill>
                    <a:prstClr val="black"/>
                  </a:solidFill>
                </a:endParaRPr>
              </a:p>
            </p:txBody>
          </p:sp>
        </p:grpSp>
        <p:sp>
          <p:nvSpPr>
            <p:cNvPr id="25" name="TextBox 24"/>
            <p:cNvSpPr txBox="1"/>
            <p:nvPr/>
          </p:nvSpPr>
          <p:spPr>
            <a:xfrm>
              <a:off x="2906969" y="3784640"/>
              <a:ext cx="2591074" cy="361629"/>
            </a:xfrm>
            <a:prstGeom prst="rect">
              <a:avLst/>
            </a:prstGeom>
            <a:solidFill>
              <a:srgbClr val="D4D9EC"/>
            </a:solidFill>
          </p:spPr>
          <p:txBody>
            <a:bodyPr wrap="none" lIns="68570" tIns="34286" rIns="68570" bIns="34286" rtlCol="0">
              <a:spAutoFit/>
            </a:bodyPr>
            <a:lstStyle/>
            <a:p>
              <a:pPr defTabSz="342892"/>
              <a:r>
                <a:rPr lang="zh-CN" altLang="en-US" sz="1900" b="1" dirty="0">
                  <a:solidFill>
                    <a:prstClr val="black"/>
                  </a:solidFill>
                  <a:latin typeface="宋体"/>
                </a:rPr>
                <a:t>大数据与信息资源管理</a:t>
              </a:r>
            </a:p>
          </p:txBody>
        </p:sp>
        <p:sp>
          <p:nvSpPr>
            <p:cNvPr id="26" name="Oval 12"/>
            <p:cNvSpPr>
              <a:spLocks noChangeArrowheads="1"/>
            </p:cNvSpPr>
            <p:nvPr/>
          </p:nvSpPr>
          <p:spPr bwMode="auto">
            <a:xfrm>
              <a:off x="2206074" y="3698787"/>
              <a:ext cx="528580" cy="537307"/>
            </a:xfrm>
            <a:prstGeom prst="ellipse">
              <a:avLst/>
            </a:prstGeom>
            <a:solidFill>
              <a:srgbClr val="D4D9EC"/>
            </a:solidFill>
            <a:ln>
              <a:noFill/>
            </a:ln>
          </p:spPr>
          <p:txBody>
            <a:bodyPr vert="horz" wrap="square" lIns="68570" tIns="34286" rIns="68570" bIns="34286" numCol="1" anchor="t" anchorCtr="0" compatLnSpc="1"/>
            <a:lstStyle/>
            <a:p>
              <a:pPr defTabSz="342892"/>
              <a:endParaRPr lang="zh-CN" altLang="en-US" sz="1400">
                <a:solidFill>
                  <a:prstClr val="black"/>
                </a:solidFill>
              </a:endParaRPr>
            </a:p>
          </p:txBody>
        </p:sp>
        <p:sp>
          <p:nvSpPr>
            <p:cNvPr id="27" name="TextBox 26"/>
            <p:cNvSpPr txBox="1"/>
            <p:nvPr/>
          </p:nvSpPr>
          <p:spPr>
            <a:xfrm>
              <a:off x="2259620" y="3784640"/>
              <a:ext cx="466323" cy="346241"/>
            </a:xfrm>
            <a:prstGeom prst="rect">
              <a:avLst/>
            </a:prstGeom>
            <a:noFill/>
          </p:spPr>
          <p:txBody>
            <a:bodyPr wrap="square" lIns="68570" tIns="34286" rIns="68570" bIns="34286" rtlCol="0">
              <a:spAutoFit/>
            </a:bodyPr>
            <a:lstStyle/>
            <a:p>
              <a:pPr defTabSz="342892"/>
              <a:r>
                <a:rPr lang="en-US" altLang="zh-CN" sz="1800" b="1" dirty="0">
                  <a:solidFill>
                    <a:prstClr val="black"/>
                  </a:solidFill>
                  <a:latin typeface="Times New Roman" panose="02020603050405020304" pitchFamily="18" charset="0"/>
                  <a:cs typeface="Times New Roman" panose="02020603050405020304" pitchFamily="18" charset="0"/>
                </a:rPr>
                <a:t>1.4</a:t>
              </a:r>
              <a:endParaRPr lang="zh-CN" altLang="en-US" sz="1800" b="1" dirty="0">
                <a:solidFill>
                  <a:prstClr val="black"/>
                </a:solidFill>
                <a:latin typeface="Times New Roman" panose="02020603050405020304" pitchFamily="18" charset="0"/>
                <a:cs typeface="Times New Roman" panose="02020603050405020304" pitchFamily="18" charset="0"/>
              </a:endParaRPr>
            </a:p>
          </p:txBody>
        </p:sp>
      </p:grpSp>
      <p:cxnSp>
        <p:nvCxnSpPr>
          <p:cNvPr id="35" name="直接连接符 34"/>
          <p:cNvCxnSpPr/>
          <p:nvPr/>
        </p:nvCxnSpPr>
        <p:spPr>
          <a:xfrm>
            <a:off x="280430" y="1001550"/>
            <a:ext cx="8401050" cy="0"/>
          </a:xfrm>
          <a:prstGeom prst="line">
            <a:avLst/>
          </a:prstGeom>
          <a:ln>
            <a:solidFill>
              <a:srgbClr val="6964A0"/>
            </a:solidFill>
          </a:ln>
        </p:spPr>
        <p:style>
          <a:lnRef idx="3">
            <a:schemeClr val="accent1"/>
          </a:lnRef>
          <a:fillRef idx="0">
            <a:schemeClr val="accent1"/>
          </a:fillRef>
          <a:effectRef idx="2">
            <a:schemeClr val="accent1"/>
          </a:effectRef>
          <a:fontRef idx="minor">
            <a:schemeClr val="tx1"/>
          </a:fontRef>
        </p:style>
      </p:cxnSp>
      <p:pic>
        <p:nvPicPr>
          <p:cNvPr id="28"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Tree>
    <p:extLst>
      <p:ext uri="{BB962C8B-B14F-4D97-AF65-F5344CB8AC3E}">
        <p14:creationId xmlns:p14="http://schemas.microsoft.com/office/powerpoint/2010/main" val="33667260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90</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8" name="标题 4">
            <a:extLst>
              <a:ext uri="{FF2B5EF4-FFF2-40B4-BE49-F238E27FC236}">
                <a16:creationId xmlns:a16="http://schemas.microsoft.com/office/drawing/2014/main" id="{42F6B843-EAAE-4837-AA99-56D4ED2E23E4}"/>
              </a:ext>
            </a:extLst>
          </p:cNvPr>
          <p:cNvSpPr txBox="1">
            <a:spLocks/>
          </p:cNvSpPr>
          <p:nvPr/>
        </p:nvSpPr>
        <p:spPr>
          <a:xfrm>
            <a:off x="812207" y="1059582"/>
            <a:ext cx="7772400" cy="1470025"/>
          </a:xfrm>
          <a:prstGeom prst="rect">
            <a:avLst/>
          </a:prstGeom>
        </p:spPr>
        <p:txBody>
          <a:bodyPr/>
          <a:lst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a:lstStyle>
          <a:p>
            <a:r>
              <a:rPr lang="zh-CN" altLang="en-US">
                <a:solidFill>
                  <a:srgbClr val="FF0000"/>
                </a:solidFill>
                <a:latin typeface="华文楷体" panose="02010600040101010101" pitchFamily="2" charset="-122"/>
                <a:ea typeface="华文楷体" panose="02010600040101010101" pitchFamily="2" charset="-122"/>
              </a:rPr>
              <a:t>数据资产管理的若干导向</a:t>
            </a:r>
            <a:br>
              <a:rPr lang="en-US" altLang="zh-CN">
                <a:solidFill>
                  <a:srgbClr val="FF0000"/>
                </a:solidFill>
                <a:latin typeface="华文楷体" panose="02010600040101010101" pitchFamily="2" charset="-122"/>
                <a:ea typeface="华文楷体" panose="02010600040101010101" pitchFamily="2" charset="-122"/>
              </a:rPr>
            </a:br>
            <a:endParaRPr lang="zh-CN" altLang="en-US">
              <a:solidFill>
                <a:srgbClr val="FF0000"/>
              </a:solidFill>
            </a:endParaRPr>
          </a:p>
        </p:txBody>
      </p:sp>
      <p:sp>
        <p:nvSpPr>
          <p:cNvPr id="9" name="副标题 5">
            <a:extLst>
              <a:ext uri="{FF2B5EF4-FFF2-40B4-BE49-F238E27FC236}">
                <a16:creationId xmlns:a16="http://schemas.microsoft.com/office/drawing/2014/main" id="{40501D8C-515E-4918-A961-C40CD6BDC14B}"/>
              </a:ext>
            </a:extLst>
          </p:cNvPr>
          <p:cNvSpPr txBox="1">
            <a:spLocks/>
          </p:cNvSpPr>
          <p:nvPr/>
        </p:nvSpPr>
        <p:spPr>
          <a:xfrm>
            <a:off x="1169397" y="2213695"/>
            <a:ext cx="6840537" cy="1752600"/>
          </a:xfrm>
          <a:prstGeom prst="rect">
            <a:avLst/>
          </a:prstGeom>
        </p:spPr>
        <p:txBody>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algn="r"/>
            <a:r>
              <a:rPr lang="en-US" altLang="zh-CN" sz="2200">
                <a:latin typeface="楷体" panose="02010609060101010101" pitchFamily="49" charset="-122"/>
                <a:ea typeface="楷体" panose="02010609060101010101" pitchFamily="49" charset="-122"/>
              </a:rPr>
              <a:t>——</a:t>
            </a:r>
            <a:r>
              <a:rPr lang="zh-CN" altLang="en-US" sz="2200" b="1">
                <a:latin typeface="楷体" panose="02010609060101010101" pitchFamily="49" charset="-122"/>
                <a:ea typeface="楷体" panose="02010609060101010101" pitchFamily="49" charset="-122"/>
              </a:rPr>
              <a:t>数据质量管理、数据审计、数据治理、数据产权</a:t>
            </a:r>
          </a:p>
        </p:txBody>
      </p:sp>
      <p:pic>
        <p:nvPicPr>
          <p:cNvPr id="10" name="Picture 3">
            <a:extLst>
              <a:ext uri="{FF2B5EF4-FFF2-40B4-BE49-F238E27FC236}">
                <a16:creationId xmlns:a16="http://schemas.microsoft.com/office/drawing/2014/main" id="{EC001915-E69E-464D-A19E-8E46C35CF53E}"/>
              </a:ext>
            </a:extLst>
          </p:cNvPr>
          <p:cNvPicPr>
            <a:picLocks noChangeAspect="1" noChangeArrowheads="1"/>
          </p:cNvPicPr>
          <p:nvPr/>
        </p:nvPicPr>
        <p:blipFill>
          <a:blip r:embed="rId4"/>
          <a:srcRect/>
          <a:stretch>
            <a:fillRect/>
          </a:stretch>
        </p:blipFill>
        <p:spPr bwMode="auto">
          <a:xfrm>
            <a:off x="5346456" y="3006203"/>
            <a:ext cx="3214509" cy="1800125"/>
          </a:xfrm>
          <a:prstGeom prst="rect">
            <a:avLst/>
          </a:prstGeom>
          <a:ln>
            <a:noFill/>
          </a:ln>
          <a:effectLst>
            <a:softEdge rad="112500"/>
          </a:effectLst>
        </p:spPr>
      </p:pic>
    </p:spTree>
    <p:extLst>
      <p:ext uri="{BB962C8B-B14F-4D97-AF65-F5344CB8AC3E}">
        <p14:creationId xmlns:p14="http://schemas.microsoft.com/office/powerpoint/2010/main" val="34407364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91</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11560" y="843558"/>
            <a:ext cx="2395207"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数据质量管理（</a:t>
            </a:r>
            <a:r>
              <a:rPr lang="en-US" altLang="zh-CN" sz="1800" b="1" dirty="0">
                <a:solidFill>
                  <a:srgbClr val="660066"/>
                </a:solidFill>
                <a:latin typeface="黑体" panose="02010609060101010101" pitchFamily="49" charset="-122"/>
                <a:ea typeface="黑体" panose="02010609060101010101" pitchFamily="49" charset="-122"/>
              </a:rPr>
              <a:t>DQM</a:t>
            </a:r>
            <a:r>
              <a:rPr lang="zh-CN" altLang="en-US" sz="1800" b="1" dirty="0">
                <a:solidFill>
                  <a:srgbClr val="660066"/>
                </a:solidFill>
                <a:latin typeface="黑体" panose="02010609060101010101" pitchFamily="49" charset="-122"/>
                <a:ea typeface="黑体" panose="02010609060101010101" pitchFamily="49" charset="-122"/>
              </a:rPr>
              <a:t>）</a:t>
            </a:r>
            <a:endParaRPr lang="zh-CN" altLang="en-US" dirty="0"/>
          </a:p>
        </p:txBody>
      </p:sp>
      <p:sp>
        <p:nvSpPr>
          <p:cNvPr id="8" name="内容占位符 2">
            <a:extLst>
              <a:ext uri="{FF2B5EF4-FFF2-40B4-BE49-F238E27FC236}">
                <a16:creationId xmlns:a16="http://schemas.microsoft.com/office/drawing/2014/main" id="{78487D81-CA4B-471E-B161-19C21C71A479}"/>
              </a:ext>
            </a:extLst>
          </p:cNvPr>
          <p:cNvSpPr txBox="1">
            <a:spLocks/>
          </p:cNvSpPr>
          <p:nvPr/>
        </p:nvSpPr>
        <p:spPr>
          <a:xfrm>
            <a:off x="573090" y="1214439"/>
            <a:ext cx="8142287" cy="4392612"/>
          </a:xfrm>
          <a:prstGeom prst="rect">
            <a:avLst/>
          </a:prstGeom>
        </p:spPr>
        <p:txBody>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100" kern="1200">
                <a:solidFill>
                  <a:schemeClr val="tx1">
                    <a:lumMod val="75000"/>
                    <a:lumOff val="25000"/>
                  </a:schemeClr>
                </a:solidFill>
                <a:latin typeface="+mn-lt"/>
                <a:ea typeface="+mn-ea"/>
                <a:cs typeface="+mn-cs"/>
              </a:defRPr>
            </a:lvl9pPr>
          </a:lstStyle>
          <a:p>
            <a:pPr marL="447675" lvl="1" indent="-447675">
              <a:lnSpc>
                <a:spcPct val="125000"/>
              </a:lnSpc>
              <a:buFont typeface="Wingdings" panose="05000000000000000000" pitchFamily="2" charset="2"/>
              <a:buChar char="n"/>
            </a:pPr>
            <a:r>
              <a:rPr lang="zh-CN" altLang="en-US" b="1" dirty="0">
                <a:ea typeface="华文中宋" panose="02010600040101010101" pitchFamily="2" charset="-122"/>
              </a:rPr>
              <a:t>信息质量（</a:t>
            </a:r>
            <a:r>
              <a:rPr lang="en-US" altLang="zh-CN" b="1" dirty="0">
                <a:ea typeface="华文中宋" panose="02010600040101010101" pitchFamily="2" charset="-122"/>
              </a:rPr>
              <a:t>I</a:t>
            </a:r>
            <a:r>
              <a:rPr lang="zh-CN" altLang="en-US" b="1" dirty="0">
                <a:ea typeface="华文中宋" panose="02010600040101010101" pitchFamily="2" charset="-122"/>
              </a:rPr>
              <a:t>nformation quality </a:t>
            </a:r>
            <a:r>
              <a:rPr lang="en-US" altLang="zh-CN" b="1" dirty="0">
                <a:ea typeface="华文中宋" panose="02010600040101010101" pitchFamily="2" charset="-122"/>
              </a:rPr>
              <a:t>(</a:t>
            </a:r>
            <a:r>
              <a:rPr lang="zh-CN" altLang="en-US" b="1" dirty="0">
                <a:ea typeface="华文中宋" panose="02010600040101010101" pitchFamily="2" charset="-122"/>
              </a:rPr>
              <a:t>IQ</a:t>
            </a:r>
            <a:r>
              <a:rPr lang="en-US" altLang="zh-CN" b="1" dirty="0">
                <a:ea typeface="华文中宋" panose="02010600040101010101" pitchFamily="2" charset="-122"/>
              </a:rPr>
              <a:t>)</a:t>
            </a:r>
            <a:r>
              <a:rPr lang="zh-CN" altLang="en-US" b="1" dirty="0">
                <a:ea typeface="华文中宋" panose="02010600040101010101" pitchFamily="2" charset="-122"/>
              </a:rPr>
              <a:t>）是一门</a:t>
            </a:r>
            <a:r>
              <a:rPr lang="zh-CN" altLang="en-US" b="1" u="sng" dirty="0">
                <a:solidFill>
                  <a:srgbClr val="FF0000"/>
                </a:solidFill>
                <a:ea typeface="华文中宋" panose="02010600040101010101" pitchFamily="2" charset="-122"/>
              </a:rPr>
              <a:t>非精确的评估科学</a:t>
            </a:r>
            <a:r>
              <a:rPr lang="zh-CN" altLang="en-US" b="1" dirty="0">
                <a:ea typeface="华文中宋" panose="02010600040101010101" pitchFamily="2" charset="-122"/>
              </a:rPr>
              <a:t>。信息质量是提供给用户的信息价值的衡量。质量往往是主观感知的，信息的质量往往根据不同的用户和不同的信息使用而不同。</a:t>
            </a:r>
            <a:r>
              <a:rPr lang="zh-CN" altLang="en-US" b="1" dirty="0">
                <a:solidFill>
                  <a:srgbClr val="FF0000"/>
                </a:solidFill>
                <a:ea typeface="华文中宋" panose="02010600040101010101" pitchFamily="2" charset="-122"/>
              </a:rPr>
              <a:t>《信息质量法案》，2001</a:t>
            </a:r>
            <a:endParaRPr lang="en-US" altLang="zh-CN" b="1" dirty="0">
              <a:solidFill>
                <a:srgbClr val="FF0000"/>
              </a:solidFill>
              <a:ea typeface="华文中宋" panose="02010600040101010101" pitchFamily="2" charset="-122"/>
            </a:endParaRPr>
          </a:p>
          <a:p>
            <a:pPr marL="447675" lvl="1" indent="-447675">
              <a:lnSpc>
                <a:spcPct val="125000"/>
              </a:lnSpc>
              <a:buFont typeface="Wingdings" panose="05000000000000000000" pitchFamily="2" charset="2"/>
              <a:buChar char="n"/>
            </a:pPr>
            <a:r>
              <a:rPr lang="zh-CN" altLang="en-US" b="1" dirty="0">
                <a:ea typeface="华文中宋" panose="02010600040101010101" pitchFamily="2" charset="-122"/>
              </a:rPr>
              <a:t>美国政府部门信息质量评价指标模型</a:t>
            </a:r>
            <a:endParaRPr lang="zh-CN" altLang="en-US" dirty="0">
              <a:solidFill>
                <a:srgbClr val="FF0000"/>
              </a:solidFill>
              <a:ea typeface="华文中宋" panose="02010600040101010101" pitchFamily="2" charset="-122"/>
            </a:endParaRPr>
          </a:p>
          <a:p>
            <a:endParaRPr lang="zh-CN" altLang="en-US" sz="1100" dirty="0"/>
          </a:p>
        </p:txBody>
      </p:sp>
      <p:graphicFrame>
        <p:nvGraphicFramePr>
          <p:cNvPr id="9" name="Group 2">
            <a:extLst>
              <a:ext uri="{FF2B5EF4-FFF2-40B4-BE49-F238E27FC236}">
                <a16:creationId xmlns:a16="http://schemas.microsoft.com/office/drawing/2014/main" id="{4C71D6C0-199A-41E2-A760-A8BECD49B2B1}"/>
              </a:ext>
            </a:extLst>
          </p:cNvPr>
          <p:cNvGraphicFramePr>
            <a:graphicFrameLocks/>
          </p:cNvGraphicFramePr>
          <p:nvPr>
            <p:extLst>
              <p:ext uri="{D42A27DB-BD31-4B8C-83A1-F6EECF244321}">
                <p14:modId xmlns:p14="http://schemas.microsoft.com/office/powerpoint/2010/main" val="1393955088"/>
              </p:ext>
            </p:extLst>
          </p:nvPr>
        </p:nvGraphicFramePr>
        <p:xfrm>
          <a:off x="416121" y="2427734"/>
          <a:ext cx="8456224" cy="2559559"/>
        </p:xfrm>
        <a:graphic>
          <a:graphicData uri="http://schemas.openxmlformats.org/drawingml/2006/table">
            <a:tbl>
              <a:tblPr/>
              <a:tblGrid>
                <a:gridCol w="1269086">
                  <a:extLst>
                    <a:ext uri="{9D8B030D-6E8A-4147-A177-3AD203B41FA5}">
                      <a16:colId xmlns:a16="http://schemas.microsoft.com/office/drawing/2014/main" val="20000"/>
                    </a:ext>
                  </a:extLst>
                </a:gridCol>
                <a:gridCol w="4608347">
                  <a:extLst>
                    <a:ext uri="{9D8B030D-6E8A-4147-A177-3AD203B41FA5}">
                      <a16:colId xmlns:a16="http://schemas.microsoft.com/office/drawing/2014/main" val="20001"/>
                    </a:ext>
                  </a:extLst>
                </a:gridCol>
                <a:gridCol w="2578791">
                  <a:extLst>
                    <a:ext uri="{9D8B030D-6E8A-4147-A177-3AD203B41FA5}">
                      <a16:colId xmlns:a16="http://schemas.microsoft.com/office/drawing/2014/main" val="20002"/>
                    </a:ext>
                  </a:extLst>
                </a:gridCol>
              </a:tblGrid>
              <a:tr h="218250">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100" b="1" i="0" u="none" strike="noStrike" cap="none" normalizeH="0" baseline="0" dirty="0">
                          <a:ln>
                            <a:noFill/>
                          </a:ln>
                          <a:solidFill>
                            <a:srgbClr val="FFFFFF"/>
                          </a:solidFill>
                          <a:effectLst/>
                          <a:latin typeface="Calibri" pitchFamily="34" charset="0"/>
                          <a:ea typeface="华文中宋" pitchFamily="2" charset="-122"/>
                          <a:sym typeface="宋体" pitchFamily="2" charset="-122"/>
                        </a:rPr>
                        <a:t>模型名称</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F79646"/>
                    </a:solidFill>
                  </a:tcPr>
                </a:tc>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100" b="1" i="0" u="none" strike="noStrike" cap="none" normalizeH="0" baseline="0" dirty="0">
                          <a:ln>
                            <a:noFill/>
                          </a:ln>
                          <a:solidFill>
                            <a:srgbClr val="FFFFFF"/>
                          </a:solidFill>
                          <a:effectLst/>
                          <a:latin typeface="Calibri" pitchFamily="34" charset="0"/>
                          <a:ea typeface="华文中宋" pitchFamily="2" charset="-122"/>
                          <a:sym typeface="宋体" pitchFamily="2" charset="-122"/>
                        </a:rPr>
                        <a:t>指标类型</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F79646"/>
                    </a:solidFill>
                  </a:tcPr>
                </a:tc>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100" b="1" i="0" u="none" strike="noStrike" cap="none" normalizeH="0" baseline="0">
                          <a:ln>
                            <a:noFill/>
                          </a:ln>
                          <a:solidFill>
                            <a:srgbClr val="FFFFFF"/>
                          </a:solidFill>
                          <a:effectLst/>
                          <a:latin typeface="Calibri" pitchFamily="34" charset="0"/>
                          <a:ea typeface="华文中宋" pitchFamily="2" charset="-122"/>
                          <a:sym typeface="宋体" pitchFamily="2" charset="-122"/>
                        </a:rPr>
                        <a:t>来源</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F79646"/>
                    </a:solidFill>
                  </a:tcPr>
                </a:tc>
                <a:extLst>
                  <a:ext uri="{0D108BD9-81ED-4DB2-BD59-A6C34878D82A}">
                    <a16:rowId xmlns:a16="http://schemas.microsoft.com/office/drawing/2014/main" val="10000"/>
                  </a:ext>
                </a:extLst>
              </a:tr>
              <a:tr h="405091">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2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信息质量法</a:t>
                      </a:r>
                      <a:endParaRPr kumimoji="0" lang="en-US" altLang="zh-CN" sz="12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endParaRPr>
                    </a:p>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0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a:t>
                      </a:r>
                      <a:r>
                        <a:rPr kumimoji="0" lang="en-US" altLang="zh-CN" sz="10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IQA</a:t>
                      </a:r>
                      <a:r>
                        <a:rPr kumimoji="0" lang="zh-CN" altLang="en-US" sz="10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en-US" sz="12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客观性，实用性，完整性</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00000"/>
                        </a:lnSpc>
                        <a:spcBef>
                          <a:spcPct val="20000"/>
                        </a:spcBef>
                        <a:spcAft>
                          <a:spcPct val="0"/>
                        </a:spcAft>
                        <a:buClrTx/>
                        <a:buSzTx/>
                        <a:buFont typeface="Arial" pitchFamily="34" charset="0"/>
                        <a:buNone/>
                        <a:tabLst/>
                      </a:pPr>
                      <a:r>
                        <a:rPr kumimoji="0" lang="zh-CN" altLang="en-US" sz="1000" b="0" i="0" u="none" strike="noStrike" cap="none" normalizeH="0" baseline="0" dirty="0">
                          <a:ln>
                            <a:noFill/>
                          </a:ln>
                          <a:solidFill>
                            <a:srgbClr val="000000"/>
                          </a:solidFill>
                          <a:effectLst/>
                          <a:latin typeface="华文中宋" pitchFamily="2" charset="-122"/>
                          <a:ea typeface="华文中宋" pitchFamily="2" charset="-122"/>
                          <a:sym typeface="GBNEKE+TimesNewRoman" charset="0"/>
                        </a:rPr>
                        <a:t>Information Quality Act, Section 515 of Public Law 106-554. </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extLst>
                  <a:ext uri="{0D108BD9-81ED-4DB2-BD59-A6C34878D82A}">
                    <a16:rowId xmlns:a16="http://schemas.microsoft.com/office/drawing/2014/main" val="10001"/>
                  </a:ext>
                </a:extLst>
              </a:tr>
              <a:tr h="584128">
                <a:tc>
                  <a:txBody>
                    <a:bodyPr/>
                    <a:lstStyle/>
                    <a:p>
                      <a:pPr marL="0" marR="0" lvl="0" indent="0" algn="ctr" defTabSz="912813" rtl="0" eaLnBrk="0" fontAlgn="base" latinLnBrk="0" hangingPunct="0">
                        <a:lnSpc>
                          <a:spcPct val="200000"/>
                        </a:lnSpc>
                        <a:spcBef>
                          <a:spcPct val="20000"/>
                        </a:spcBef>
                        <a:spcAft>
                          <a:spcPct val="0"/>
                        </a:spcAft>
                        <a:buClrTx/>
                        <a:buSzTx/>
                        <a:buFont typeface="Arial" pitchFamily="34" charset="0"/>
                        <a:buNone/>
                        <a:tabLst/>
                      </a:pPr>
                      <a:r>
                        <a:rPr kumimoji="0" lang="zh-CN"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EPA </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tc>
                  <a:txBody>
                    <a:bodyPr/>
                    <a:lstStyle/>
                    <a:p>
                      <a:pPr marL="0" marR="0" lvl="0" indent="0" algn="ctr" defTabSz="912813" rtl="0" eaLnBrk="0" fontAlgn="base" latinLnBrk="0" hangingPunct="0">
                        <a:lnSpc>
                          <a:spcPct val="100000"/>
                        </a:lnSpc>
                        <a:spcBef>
                          <a:spcPct val="20000"/>
                        </a:spcBef>
                        <a:spcAft>
                          <a:spcPct val="0"/>
                        </a:spcAft>
                        <a:buClrTx/>
                        <a:buSzTx/>
                        <a:buFont typeface="Arial" pitchFamily="34" charset="0"/>
                        <a:buNone/>
                        <a:tabLst/>
                      </a:pPr>
                      <a:r>
                        <a:rPr kumimoji="0" lang="zh-CN" altLang="en-US"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稳定性，适用性和实用性，清晰度和完整性，不确定性和变异性，评价与审查</a:t>
                      </a:r>
                      <a:endParaRPr kumimoji="0" lang="zh-CN"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endParaRP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tc>
                  <a:txBody>
                    <a:bodyPr/>
                    <a:lstStyle/>
                    <a:p>
                      <a:pPr marL="0" marR="0" lvl="0" indent="0" algn="l" defTabSz="912813" rtl="0" eaLnBrk="0" fontAlgn="base" latinLnBrk="0" hangingPunct="0">
                        <a:lnSpc>
                          <a:spcPct val="90000"/>
                        </a:lnSpc>
                        <a:spcBef>
                          <a:spcPct val="20000"/>
                        </a:spcBef>
                        <a:spcAft>
                          <a:spcPct val="0"/>
                        </a:spcAft>
                        <a:buClrTx/>
                        <a:buSzTx/>
                        <a:buFont typeface="Arial" pitchFamily="34" charset="0"/>
                        <a:buNone/>
                        <a:tabLst/>
                      </a:pPr>
                      <a:r>
                        <a:rPr kumimoji="0" lang="zh-CN" altLang="zh-CN" sz="1000" b="0" i="0" u="none" strike="noStrike" cap="none" normalizeH="0" baseline="0" dirty="0">
                          <a:ln>
                            <a:noFill/>
                          </a:ln>
                          <a:solidFill>
                            <a:srgbClr val="000000"/>
                          </a:solidFill>
                          <a:effectLst/>
                          <a:latin typeface="华文中宋" pitchFamily="2" charset="-122"/>
                          <a:ea typeface="华文中宋" pitchFamily="2" charset="-122"/>
                          <a:sym typeface="Times New Roman" pitchFamily="18" charset="0"/>
                        </a:rPr>
                        <a:t>A Summary of General Assessment Factors for Evaluating the Quality of Scientific and Technical Information</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70563">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05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数据质量目标</a:t>
                      </a:r>
                      <a:endParaRPr kumimoji="0" lang="en-US" altLang="zh-CN" sz="105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endParaRPr>
                    </a:p>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en-US" altLang="zh-CN" sz="10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a:t>
                      </a:r>
                      <a:r>
                        <a:rPr kumimoji="0" lang="zh-CN" altLang="zh-CN" sz="10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DQOs</a:t>
                      </a:r>
                      <a:r>
                        <a:rPr kumimoji="0" lang="en-US" altLang="zh-CN" sz="10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a:t>
                      </a:r>
                      <a:endParaRPr kumimoji="0" lang="zh-CN" altLang="zh-CN" sz="10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endParaRP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en-US"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集中，真实，完整，精确，实用，清晰</a:t>
                      </a:r>
                      <a:endParaRPr kumimoji="0" lang="zh-CN"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endParaRP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67.FR.8452,22/2/02</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extLst>
                  <a:ext uri="{0D108BD9-81ED-4DB2-BD59-A6C34878D82A}">
                    <a16:rowId xmlns:a16="http://schemas.microsoft.com/office/drawing/2014/main" val="10003"/>
                  </a:ext>
                </a:extLst>
              </a:tr>
              <a:tr h="492052">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en-US" sz="105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数据质量指标</a:t>
                      </a:r>
                      <a:endParaRPr kumimoji="0" lang="en-US" altLang="zh-CN" sz="105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endParaRPr>
                    </a:p>
                    <a:p>
                      <a:pPr marL="0" marR="0" lvl="0" indent="0" algn="ctr" defTabSz="912813" rtl="0" eaLnBrk="0" fontAlgn="base" latinLnBrk="0" hangingPunct="0">
                        <a:lnSpc>
                          <a:spcPct val="100000"/>
                        </a:lnSpc>
                        <a:spcBef>
                          <a:spcPct val="20000"/>
                        </a:spcBef>
                        <a:spcAft>
                          <a:spcPct val="0"/>
                        </a:spcAft>
                        <a:buClrTx/>
                        <a:buSzTx/>
                        <a:buFont typeface="Arial" pitchFamily="34" charset="0"/>
                        <a:buNone/>
                        <a:tabLst/>
                      </a:pPr>
                      <a:r>
                        <a:rPr kumimoji="0" lang="en-US" altLang="zh-CN" sz="105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a:t>
                      </a:r>
                      <a:r>
                        <a:rPr kumimoji="0" lang="zh-CN" altLang="zh-CN" sz="105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DQIs</a:t>
                      </a:r>
                      <a:r>
                        <a:rPr kumimoji="0" lang="en-US" altLang="zh-CN" sz="105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a:t>
                      </a:r>
                      <a:r>
                        <a:rPr kumimoji="0" lang="zh-CN" altLang="zh-CN" sz="105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:PRACC</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tc>
                  <a:txBody>
                    <a:bodyPr/>
                    <a:lstStyle/>
                    <a:p>
                      <a:pPr marL="0" marR="0" lvl="0" indent="0" algn="l"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05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首要指标：精度，可再述性，准确性，可比性，完整性</a:t>
                      </a:r>
                      <a:endParaRPr kumimoji="0" lang="zh-CN" altLang="en-US" sz="1050" b="0" i="0" u="none" strike="noStrike" cap="none" normalizeH="0" baseline="0" dirty="0">
                        <a:ln>
                          <a:noFill/>
                        </a:ln>
                        <a:solidFill>
                          <a:srgbClr val="000000"/>
                        </a:solidFill>
                        <a:effectLst/>
                        <a:latin typeface="华文中宋" pitchFamily="2" charset="-122"/>
                        <a:ea typeface="华文中宋" pitchFamily="2" charset="-122"/>
                        <a:sym typeface="Times New Roman" pitchFamily="18" charset="0"/>
                      </a:endParaRPr>
                    </a:p>
                    <a:p>
                      <a:pPr marL="0" marR="0" lvl="0" indent="0" algn="l"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05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次要指标：灵敏度，记忆效能，定量限，可重复性，再生性</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zh-CN" sz="1000" b="0" i="0" u="none" strike="noStrike" cap="none" normalizeH="0" baseline="0" dirty="0">
                          <a:ln>
                            <a:noFill/>
                          </a:ln>
                          <a:solidFill>
                            <a:srgbClr val="000000"/>
                          </a:solidFill>
                          <a:effectLst/>
                          <a:latin typeface="华文中宋" pitchFamily="2" charset="-122"/>
                          <a:ea typeface="华文中宋" pitchFamily="2" charset="-122"/>
                          <a:sym typeface="Times New Roman" pitchFamily="18" charset="0"/>
                        </a:rPr>
                        <a:t>EPA QA/G-5I, Guidance on Data Quality Indicators.</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78187">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PBRCCS</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en-US"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精度，偏差，可再述性，可比性，完整性，灵敏度</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en-US"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Q</a:t>
                      </a:r>
                      <a:r>
                        <a:rPr kumimoji="0" lang="zh-CN"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APPs</a:t>
                      </a:r>
                    </a:p>
                  </a:txBody>
                  <a:tcPr marT="46303" marB="46303"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4407364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92</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4360304" y="276716"/>
            <a:ext cx="2509020"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数据质量四维评价体系</a:t>
            </a:r>
            <a:endParaRPr lang="zh-CN" altLang="en-US" dirty="0"/>
          </a:p>
        </p:txBody>
      </p:sp>
      <p:graphicFrame>
        <p:nvGraphicFramePr>
          <p:cNvPr id="19" name="Group 4">
            <a:extLst>
              <a:ext uri="{FF2B5EF4-FFF2-40B4-BE49-F238E27FC236}">
                <a16:creationId xmlns:a16="http://schemas.microsoft.com/office/drawing/2014/main" id="{8C23E537-1FA6-429F-A4B0-35E3E3D3B4E2}"/>
              </a:ext>
            </a:extLst>
          </p:cNvPr>
          <p:cNvGraphicFramePr>
            <a:graphicFrameLocks/>
          </p:cNvGraphicFramePr>
          <p:nvPr>
            <p:extLst>
              <p:ext uri="{D42A27DB-BD31-4B8C-83A1-F6EECF244321}">
                <p14:modId xmlns:p14="http://schemas.microsoft.com/office/powerpoint/2010/main" val="916100456"/>
              </p:ext>
            </p:extLst>
          </p:nvPr>
        </p:nvGraphicFramePr>
        <p:xfrm>
          <a:off x="1546717" y="1439826"/>
          <a:ext cx="6593782" cy="3287080"/>
        </p:xfrm>
        <a:graphic>
          <a:graphicData uri="http://schemas.openxmlformats.org/drawingml/2006/table">
            <a:tbl>
              <a:tblPr/>
              <a:tblGrid>
                <a:gridCol w="3354911">
                  <a:extLst>
                    <a:ext uri="{9D8B030D-6E8A-4147-A177-3AD203B41FA5}">
                      <a16:colId xmlns:a16="http://schemas.microsoft.com/office/drawing/2014/main" val="20000"/>
                    </a:ext>
                  </a:extLst>
                </a:gridCol>
                <a:gridCol w="3238871">
                  <a:extLst>
                    <a:ext uri="{9D8B030D-6E8A-4147-A177-3AD203B41FA5}">
                      <a16:colId xmlns:a16="http://schemas.microsoft.com/office/drawing/2014/main" val="20001"/>
                    </a:ext>
                  </a:extLst>
                </a:gridCol>
              </a:tblGrid>
              <a:tr h="328893">
                <a:tc>
                  <a:txBody>
                    <a:bodyPr/>
                    <a:lstStyle>
                      <a:lvl1pPr marL="0" algn="l" defTabSz="685800" rtl="0" eaLnBrk="1" latinLnBrk="0" hangingPunct="1">
                        <a:defRPr sz="1400" kern="1200">
                          <a:solidFill>
                            <a:schemeClr val="tx1"/>
                          </a:solidFill>
                          <a:latin typeface="Calibri"/>
                        </a:defRPr>
                      </a:lvl1pPr>
                      <a:lvl2pPr marL="342900" algn="l" defTabSz="685800" rtl="0" eaLnBrk="1" latinLnBrk="0" hangingPunct="1">
                        <a:defRPr sz="1400" kern="1200">
                          <a:solidFill>
                            <a:schemeClr val="tx1"/>
                          </a:solidFill>
                          <a:latin typeface="Calibri"/>
                        </a:defRPr>
                      </a:lvl2pPr>
                      <a:lvl3pPr marL="685800" algn="l" defTabSz="685800" rtl="0" eaLnBrk="1" latinLnBrk="0" hangingPunct="1">
                        <a:defRPr sz="1400" kern="1200">
                          <a:solidFill>
                            <a:schemeClr val="tx1"/>
                          </a:solidFill>
                          <a:latin typeface="Calibri"/>
                        </a:defRPr>
                      </a:lvl3pPr>
                      <a:lvl4pPr marL="1028700" algn="l" defTabSz="685800" rtl="0" eaLnBrk="1" latinLnBrk="0" hangingPunct="1">
                        <a:defRPr sz="1400" kern="1200">
                          <a:solidFill>
                            <a:schemeClr val="tx1"/>
                          </a:solidFill>
                          <a:latin typeface="Calibri"/>
                        </a:defRPr>
                      </a:lvl4pPr>
                      <a:lvl5pPr marL="1371600" algn="l" defTabSz="685800" rtl="0" eaLnBrk="1" latinLnBrk="0" hangingPunct="1">
                        <a:defRPr sz="1400" kern="1200">
                          <a:solidFill>
                            <a:schemeClr val="tx1"/>
                          </a:solidFill>
                          <a:latin typeface="Calibri"/>
                        </a:defRPr>
                      </a:lvl5pPr>
                      <a:lvl6pPr marL="1714500" algn="l" defTabSz="685800" rtl="0" eaLnBrk="1" latinLnBrk="0" hangingPunct="1">
                        <a:defRPr sz="1400" kern="1200">
                          <a:solidFill>
                            <a:schemeClr val="tx1"/>
                          </a:solidFill>
                          <a:latin typeface="Calibri"/>
                        </a:defRPr>
                      </a:lvl6pPr>
                      <a:lvl7pPr marL="2057400" algn="l" defTabSz="685800" rtl="0" eaLnBrk="1" latinLnBrk="0" hangingPunct="1">
                        <a:defRPr sz="1400" kern="1200">
                          <a:solidFill>
                            <a:schemeClr val="tx1"/>
                          </a:solidFill>
                          <a:latin typeface="Calibri"/>
                        </a:defRPr>
                      </a:lvl7pPr>
                      <a:lvl8pPr marL="2400300" algn="l" defTabSz="685800" rtl="0" eaLnBrk="1" latinLnBrk="0" hangingPunct="1">
                        <a:defRPr sz="1400" kern="1200">
                          <a:solidFill>
                            <a:schemeClr val="tx1"/>
                          </a:solidFill>
                          <a:latin typeface="Calibri"/>
                        </a:defRPr>
                      </a:lvl8pPr>
                      <a:lvl9pPr marL="2743200" algn="l" defTabSz="685800" rtl="0" eaLnBrk="1" latinLnBrk="0" hangingPunct="1">
                        <a:defRPr sz="1400" kern="1200">
                          <a:solidFill>
                            <a:schemeClr val="tx1"/>
                          </a:solidFill>
                          <a:latin typeface="Calibri"/>
                        </a:defRPr>
                      </a:lvl9p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800" b="1" i="0" u="none" strike="noStrike" cap="none" normalizeH="0" baseline="0" dirty="0">
                          <a:ln>
                            <a:noFill/>
                          </a:ln>
                          <a:solidFill>
                            <a:srgbClr val="FF0000"/>
                          </a:solidFill>
                          <a:effectLst/>
                          <a:latin typeface="Calibri" pitchFamily="34" charset="0"/>
                          <a:ea typeface="宋体" pitchFamily="2" charset="-122"/>
                        </a:rPr>
                        <a:t>内在质量</a:t>
                      </a:r>
                    </a:p>
                  </a:txBody>
                  <a:tcPr marT="45721" marB="45721" anchor="ctr" horzOverflow="overflow">
                    <a:lnL cap="flat">
                      <a:noFill/>
                    </a:lnL>
                    <a:lnR cap="flat">
                      <a:noFill/>
                    </a:lnR>
                    <a:lnT w="12700" cap="flat" cmpd="sng" algn="ctr">
                      <a:solidFill>
                        <a:srgbClr val="4F81BD"/>
                      </a:solidFill>
                      <a:prstDash val="solid"/>
                      <a:miter lim="800000"/>
                      <a:headEnd type="none" w="med" len="med"/>
                      <a:tailEnd type="none" w="med" len="med"/>
                    </a:lnT>
                    <a:lnB w="12700" cap="flat" cmpd="sng" algn="ctr">
                      <a:solidFill>
                        <a:srgbClr val="4F81BD"/>
                      </a:solidFill>
                      <a:prstDash val="solid"/>
                      <a:miter lim="800000"/>
                      <a:headEnd type="none" w="med" len="med"/>
                      <a:tailEnd type="none" w="med" len="med"/>
                    </a:lnB>
                    <a:lnTlToBr>
                      <a:noFill/>
                    </a:lnTlToBr>
                    <a:lnBlToTr>
                      <a:noFill/>
                    </a:lnBlToTr>
                    <a:noFill/>
                  </a:tcPr>
                </a:tc>
                <a:tc>
                  <a:txBody>
                    <a:bodyPr/>
                    <a:lstStyle>
                      <a:lvl1pPr marL="0" algn="l" defTabSz="685800" rtl="0" eaLnBrk="1" latinLnBrk="0" hangingPunct="1">
                        <a:defRPr sz="1400" kern="1200">
                          <a:solidFill>
                            <a:schemeClr val="tx1"/>
                          </a:solidFill>
                          <a:latin typeface="Calibri"/>
                        </a:defRPr>
                      </a:lvl1pPr>
                      <a:lvl2pPr marL="342900" algn="l" defTabSz="685800" rtl="0" eaLnBrk="1" latinLnBrk="0" hangingPunct="1">
                        <a:defRPr sz="1400" kern="1200">
                          <a:solidFill>
                            <a:schemeClr val="tx1"/>
                          </a:solidFill>
                          <a:latin typeface="Calibri"/>
                        </a:defRPr>
                      </a:lvl2pPr>
                      <a:lvl3pPr marL="685800" algn="l" defTabSz="685800" rtl="0" eaLnBrk="1" latinLnBrk="0" hangingPunct="1">
                        <a:defRPr sz="1400" kern="1200">
                          <a:solidFill>
                            <a:schemeClr val="tx1"/>
                          </a:solidFill>
                          <a:latin typeface="Calibri"/>
                        </a:defRPr>
                      </a:lvl3pPr>
                      <a:lvl4pPr marL="1028700" algn="l" defTabSz="685800" rtl="0" eaLnBrk="1" latinLnBrk="0" hangingPunct="1">
                        <a:defRPr sz="1400" kern="1200">
                          <a:solidFill>
                            <a:schemeClr val="tx1"/>
                          </a:solidFill>
                          <a:latin typeface="Calibri"/>
                        </a:defRPr>
                      </a:lvl4pPr>
                      <a:lvl5pPr marL="1371600" algn="l" defTabSz="685800" rtl="0" eaLnBrk="1" latinLnBrk="0" hangingPunct="1">
                        <a:defRPr sz="1400" kern="1200">
                          <a:solidFill>
                            <a:schemeClr val="tx1"/>
                          </a:solidFill>
                          <a:latin typeface="Calibri"/>
                        </a:defRPr>
                      </a:lvl5pPr>
                      <a:lvl6pPr marL="1714500" algn="l" defTabSz="685800" rtl="0" eaLnBrk="1" latinLnBrk="0" hangingPunct="1">
                        <a:defRPr sz="1400" kern="1200">
                          <a:solidFill>
                            <a:schemeClr val="tx1"/>
                          </a:solidFill>
                          <a:latin typeface="Calibri"/>
                        </a:defRPr>
                      </a:lvl6pPr>
                      <a:lvl7pPr marL="2057400" algn="l" defTabSz="685800" rtl="0" eaLnBrk="1" latinLnBrk="0" hangingPunct="1">
                        <a:defRPr sz="1400" kern="1200">
                          <a:solidFill>
                            <a:schemeClr val="tx1"/>
                          </a:solidFill>
                          <a:latin typeface="Calibri"/>
                        </a:defRPr>
                      </a:lvl7pPr>
                      <a:lvl8pPr marL="2400300" algn="l" defTabSz="685800" rtl="0" eaLnBrk="1" latinLnBrk="0" hangingPunct="1">
                        <a:defRPr sz="1400" kern="1200">
                          <a:solidFill>
                            <a:schemeClr val="tx1"/>
                          </a:solidFill>
                          <a:latin typeface="Calibri"/>
                        </a:defRPr>
                      </a:lvl8pPr>
                      <a:lvl9pPr marL="2743200" algn="l" defTabSz="685800" rtl="0" eaLnBrk="1" latinLnBrk="0" hangingPunct="1">
                        <a:defRPr sz="1400" kern="1200">
                          <a:solidFill>
                            <a:schemeClr val="tx1"/>
                          </a:solidFill>
                          <a:latin typeface="Calibri"/>
                        </a:defRPr>
                      </a:lvl9p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800" b="1" i="0" u="none" strike="noStrike" cap="none" normalizeH="0" baseline="0">
                          <a:ln>
                            <a:noFill/>
                          </a:ln>
                          <a:solidFill>
                            <a:srgbClr val="FF0000"/>
                          </a:solidFill>
                          <a:effectLst/>
                          <a:latin typeface="Calibri" pitchFamily="34" charset="0"/>
                          <a:ea typeface="宋体" pitchFamily="2" charset="-122"/>
                        </a:rPr>
                        <a:t>情境质量</a:t>
                      </a:r>
                    </a:p>
                  </a:txBody>
                  <a:tcPr marT="45721" marB="45721" anchor="ctr" horzOverflow="overflow">
                    <a:lnL cap="flat">
                      <a:noFill/>
                    </a:lnL>
                    <a:lnR cap="flat">
                      <a:noFill/>
                    </a:lnR>
                    <a:lnT w="12700" cap="flat" cmpd="sng" algn="ctr">
                      <a:solidFill>
                        <a:srgbClr val="4F81BD"/>
                      </a:solidFill>
                      <a:prstDash val="solid"/>
                      <a:miter lim="800000"/>
                      <a:headEnd type="none" w="med" len="med"/>
                      <a:tailEnd type="none" w="med" len="med"/>
                    </a:lnT>
                    <a:lnB w="12700" cap="flat" cmpd="sng" algn="ctr">
                      <a:solidFill>
                        <a:srgbClr val="4F81BD"/>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336386">
                <a:tc>
                  <a:txBody>
                    <a:bodyPr/>
                    <a:lstStyle>
                      <a:lvl1pPr marL="0" algn="l" defTabSz="685800" rtl="0" eaLnBrk="1" latinLnBrk="0" hangingPunct="1">
                        <a:defRPr sz="1400" kern="1200">
                          <a:solidFill>
                            <a:schemeClr val="tx1"/>
                          </a:solidFill>
                          <a:latin typeface="Calibri"/>
                        </a:defRPr>
                      </a:lvl1pPr>
                      <a:lvl2pPr marL="342900" algn="l" defTabSz="685800" rtl="0" eaLnBrk="1" latinLnBrk="0" hangingPunct="1">
                        <a:defRPr sz="1400" kern="1200">
                          <a:solidFill>
                            <a:schemeClr val="tx1"/>
                          </a:solidFill>
                          <a:latin typeface="Calibri"/>
                        </a:defRPr>
                      </a:lvl2pPr>
                      <a:lvl3pPr marL="685800" algn="l" defTabSz="685800" rtl="0" eaLnBrk="1" latinLnBrk="0" hangingPunct="1">
                        <a:defRPr sz="1400" kern="1200">
                          <a:solidFill>
                            <a:schemeClr val="tx1"/>
                          </a:solidFill>
                          <a:latin typeface="Calibri"/>
                        </a:defRPr>
                      </a:lvl3pPr>
                      <a:lvl4pPr marL="1028700" algn="l" defTabSz="685800" rtl="0" eaLnBrk="1" latinLnBrk="0" hangingPunct="1">
                        <a:defRPr sz="1400" kern="1200">
                          <a:solidFill>
                            <a:schemeClr val="tx1"/>
                          </a:solidFill>
                          <a:latin typeface="Calibri"/>
                        </a:defRPr>
                      </a:lvl4pPr>
                      <a:lvl5pPr marL="1371600" algn="l" defTabSz="685800" rtl="0" eaLnBrk="1" latinLnBrk="0" hangingPunct="1">
                        <a:defRPr sz="1400" kern="1200">
                          <a:solidFill>
                            <a:schemeClr val="tx1"/>
                          </a:solidFill>
                          <a:latin typeface="Calibri"/>
                        </a:defRPr>
                      </a:lvl5pPr>
                      <a:lvl6pPr marL="1714500" algn="l" defTabSz="685800" rtl="0" eaLnBrk="1" latinLnBrk="0" hangingPunct="1">
                        <a:defRPr sz="1400" kern="1200">
                          <a:solidFill>
                            <a:schemeClr val="tx1"/>
                          </a:solidFill>
                          <a:latin typeface="Calibri"/>
                        </a:defRPr>
                      </a:lvl6pPr>
                      <a:lvl7pPr marL="2057400" algn="l" defTabSz="685800" rtl="0" eaLnBrk="1" latinLnBrk="0" hangingPunct="1">
                        <a:defRPr sz="1400" kern="1200">
                          <a:solidFill>
                            <a:schemeClr val="tx1"/>
                          </a:solidFill>
                          <a:latin typeface="Calibri"/>
                        </a:defRPr>
                      </a:lvl7pPr>
                      <a:lvl8pPr marL="2400300" algn="l" defTabSz="685800" rtl="0" eaLnBrk="1" latinLnBrk="0" hangingPunct="1">
                        <a:defRPr sz="1400" kern="1200">
                          <a:solidFill>
                            <a:schemeClr val="tx1"/>
                          </a:solidFill>
                          <a:latin typeface="Calibri"/>
                        </a:defRPr>
                      </a:lvl8pPr>
                      <a:lvl9pPr marL="2743200" algn="l" defTabSz="685800" rtl="0" eaLnBrk="1" latinLnBrk="0" hangingPunct="1">
                        <a:defRPr sz="1400" kern="1200">
                          <a:solidFill>
                            <a:schemeClr val="tx1"/>
                          </a:solidFill>
                          <a:latin typeface="Calibri"/>
                        </a:defRPr>
                      </a:lvl9pPr>
                    </a:lstStyle>
                    <a:p>
                      <a:pPr marL="0" marR="0" lvl="0" indent="0" algn="l" defTabSz="912813" rtl="0" eaLnBrk="0" fontAlgn="base" latinLnBrk="0" hangingPunct="0">
                        <a:lnSpc>
                          <a:spcPct val="130000"/>
                        </a:lnSpc>
                        <a:spcBef>
                          <a:spcPct val="20000"/>
                        </a:spcBef>
                        <a:spcAft>
                          <a:spcPct val="0"/>
                        </a:spcAft>
                        <a:buClrTx/>
                        <a:buSzTx/>
                        <a:buFont typeface="Arial" pitchFamily="34" charset="0"/>
                        <a:buNone/>
                        <a:tabLst/>
                      </a:pPr>
                      <a:r>
                        <a:rPr kumimoji="0" lang="zh-CN" altLang="en-US" sz="1600" b="1" i="0" u="none" strike="noStrike" cap="none" normalizeH="0" baseline="0" dirty="0">
                          <a:ln>
                            <a:noFill/>
                          </a:ln>
                          <a:solidFill>
                            <a:srgbClr val="000000"/>
                          </a:solidFill>
                          <a:effectLst/>
                          <a:latin typeface="Calibri" pitchFamily="34" charset="0"/>
                          <a:ea typeface="华文中宋" pitchFamily="2" charset="-122"/>
                        </a:rPr>
                        <a:t>表述信息内容的质量评估要素，主要从内容的准确性、正确性、完整性及权威性等指标刻画；</a:t>
                      </a:r>
                    </a:p>
                  </a:txBody>
                  <a:tcPr marT="45721" marB="45721" anchor="ctr" horzOverflow="overflow">
                    <a:lnL cap="flat">
                      <a:noFill/>
                    </a:lnL>
                    <a:lnR cap="flat">
                      <a:noFill/>
                    </a:lnR>
                    <a:lnT w="12700" cap="flat" cmpd="sng" algn="ctr">
                      <a:solidFill>
                        <a:srgbClr val="4F81BD"/>
                      </a:solidFill>
                      <a:prstDash val="solid"/>
                      <a:miter lim="800000"/>
                      <a:headEnd type="none" w="med" len="med"/>
                      <a:tailEnd type="none" w="med" len="med"/>
                    </a:lnT>
                    <a:lnB cap="flat">
                      <a:noFill/>
                    </a:lnB>
                    <a:lnTlToBr>
                      <a:noFill/>
                    </a:lnTlToBr>
                    <a:lnBlToTr>
                      <a:noFill/>
                    </a:lnBlToTr>
                    <a:solidFill>
                      <a:srgbClr val="4F81BD">
                        <a:alpha val="20000"/>
                      </a:srgbClr>
                    </a:solidFill>
                  </a:tcPr>
                </a:tc>
                <a:tc>
                  <a:txBody>
                    <a:bodyPr/>
                    <a:lstStyle>
                      <a:lvl1pPr marL="0" algn="l" defTabSz="685800" rtl="0" eaLnBrk="1" latinLnBrk="0" hangingPunct="1">
                        <a:defRPr sz="1400" kern="1200">
                          <a:solidFill>
                            <a:schemeClr val="tx1"/>
                          </a:solidFill>
                          <a:latin typeface="Calibri"/>
                        </a:defRPr>
                      </a:lvl1pPr>
                      <a:lvl2pPr marL="342900" algn="l" defTabSz="685800" rtl="0" eaLnBrk="1" latinLnBrk="0" hangingPunct="1">
                        <a:defRPr sz="1400" kern="1200">
                          <a:solidFill>
                            <a:schemeClr val="tx1"/>
                          </a:solidFill>
                          <a:latin typeface="Calibri"/>
                        </a:defRPr>
                      </a:lvl2pPr>
                      <a:lvl3pPr marL="685800" algn="l" defTabSz="685800" rtl="0" eaLnBrk="1" latinLnBrk="0" hangingPunct="1">
                        <a:defRPr sz="1400" kern="1200">
                          <a:solidFill>
                            <a:schemeClr val="tx1"/>
                          </a:solidFill>
                          <a:latin typeface="Calibri"/>
                        </a:defRPr>
                      </a:lvl3pPr>
                      <a:lvl4pPr marL="1028700" algn="l" defTabSz="685800" rtl="0" eaLnBrk="1" latinLnBrk="0" hangingPunct="1">
                        <a:defRPr sz="1400" kern="1200">
                          <a:solidFill>
                            <a:schemeClr val="tx1"/>
                          </a:solidFill>
                          <a:latin typeface="Calibri"/>
                        </a:defRPr>
                      </a:lvl4pPr>
                      <a:lvl5pPr marL="1371600" algn="l" defTabSz="685800" rtl="0" eaLnBrk="1" latinLnBrk="0" hangingPunct="1">
                        <a:defRPr sz="1400" kern="1200">
                          <a:solidFill>
                            <a:schemeClr val="tx1"/>
                          </a:solidFill>
                          <a:latin typeface="Calibri"/>
                        </a:defRPr>
                      </a:lvl5pPr>
                      <a:lvl6pPr marL="1714500" algn="l" defTabSz="685800" rtl="0" eaLnBrk="1" latinLnBrk="0" hangingPunct="1">
                        <a:defRPr sz="1400" kern="1200">
                          <a:solidFill>
                            <a:schemeClr val="tx1"/>
                          </a:solidFill>
                          <a:latin typeface="Calibri"/>
                        </a:defRPr>
                      </a:lvl6pPr>
                      <a:lvl7pPr marL="2057400" algn="l" defTabSz="685800" rtl="0" eaLnBrk="1" latinLnBrk="0" hangingPunct="1">
                        <a:defRPr sz="1400" kern="1200">
                          <a:solidFill>
                            <a:schemeClr val="tx1"/>
                          </a:solidFill>
                          <a:latin typeface="Calibri"/>
                        </a:defRPr>
                      </a:lvl7pPr>
                      <a:lvl8pPr marL="2400300" algn="l" defTabSz="685800" rtl="0" eaLnBrk="1" latinLnBrk="0" hangingPunct="1">
                        <a:defRPr sz="1400" kern="1200">
                          <a:solidFill>
                            <a:schemeClr val="tx1"/>
                          </a:solidFill>
                          <a:latin typeface="Calibri"/>
                        </a:defRPr>
                      </a:lvl8pPr>
                      <a:lvl9pPr marL="2743200" algn="l" defTabSz="685800" rtl="0" eaLnBrk="1" latinLnBrk="0" hangingPunct="1">
                        <a:defRPr sz="1400" kern="1200">
                          <a:solidFill>
                            <a:schemeClr val="tx1"/>
                          </a:solidFill>
                          <a:latin typeface="Calibri"/>
                        </a:defRPr>
                      </a:lvl9pPr>
                    </a:lstStyle>
                    <a:p>
                      <a:pPr marL="0" marR="0" lvl="0" indent="0" algn="l" defTabSz="912813" rtl="0" eaLnBrk="0" fontAlgn="base" latinLnBrk="0" hangingPunct="0">
                        <a:lnSpc>
                          <a:spcPct val="130000"/>
                        </a:lnSpc>
                        <a:spcBef>
                          <a:spcPct val="20000"/>
                        </a:spcBef>
                        <a:spcAft>
                          <a:spcPct val="0"/>
                        </a:spcAft>
                        <a:buClrTx/>
                        <a:buSzTx/>
                        <a:buFont typeface="Arial" pitchFamily="34" charset="0"/>
                        <a:buNone/>
                        <a:tabLst/>
                      </a:pPr>
                      <a:r>
                        <a:rPr kumimoji="0" lang="zh-CN" altLang="en-US" sz="1600" b="1" i="0" u="none" strike="noStrike" cap="none" normalizeH="0" baseline="0" dirty="0">
                          <a:ln>
                            <a:noFill/>
                          </a:ln>
                          <a:solidFill>
                            <a:srgbClr val="000000"/>
                          </a:solidFill>
                          <a:effectLst/>
                          <a:latin typeface="Calibri" pitchFamily="34" charset="0"/>
                          <a:ea typeface="华文中宋" pitchFamily="2" charset="-122"/>
                          <a:sym typeface="Arial" pitchFamily="34" charset="0"/>
                        </a:rPr>
                        <a:t>表述信息与环境、政策的相关性、重要性以及适宜性与可用性等</a:t>
                      </a:r>
                    </a:p>
                  </a:txBody>
                  <a:tcPr marT="45721" marB="45721" anchor="ctr" horzOverflow="overflow">
                    <a:lnL cap="flat">
                      <a:noFill/>
                    </a:lnL>
                    <a:lnR cap="flat">
                      <a:noFill/>
                    </a:lnR>
                    <a:lnT w="12700" cap="flat" cmpd="sng" algn="ctr">
                      <a:solidFill>
                        <a:srgbClr val="4F81BD"/>
                      </a:solidFill>
                      <a:prstDash val="solid"/>
                      <a:miter lim="800000"/>
                      <a:headEnd type="none" w="med" len="med"/>
                      <a:tailEnd type="none" w="med" len="med"/>
                    </a:lnT>
                    <a:lnB cap="flat">
                      <a:noFill/>
                    </a:lnB>
                    <a:lnTlToBr>
                      <a:noFill/>
                    </a:lnTlToBr>
                    <a:lnBlToTr>
                      <a:noFill/>
                    </a:lnBlToTr>
                    <a:solidFill>
                      <a:srgbClr val="4F81BD">
                        <a:alpha val="20000"/>
                      </a:srgbClr>
                    </a:solidFill>
                  </a:tcPr>
                </a:tc>
                <a:extLst>
                  <a:ext uri="{0D108BD9-81ED-4DB2-BD59-A6C34878D82A}">
                    <a16:rowId xmlns:a16="http://schemas.microsoft.com/office/drawing/2014/main" val="10001"/>
                  </a:ext>
                </a:extLst>
              </a:tr>
              <a:tr h="379300">
                <a:tc>
                  <a:txBody>
                    <a:bodyPr/>
                    <a:lstStyle>
                      <a:lvl1pPr marL="0" algn="l" defTabSz="685800" rtl="0" eaLnBrk="1" latinLnBrk="0" hangingPunct="1">
                        <a:defRPr sz="1400" kern="1200">
                          <a:solidFill>
                            <a:schemeClr val="tx1"/>
                          </a:solidFill>
                          <a:latin typeface="Calibri"/>
                        </a:defRPr>
                      </a:lvl1pPr>
                      <a:lvl2pPr marL="342900" algn="l" defTabSz="685800" rtl="0" eaLnBrk="1" latinLnBrk="0" hangingPunct="1">
                        <a:defRPr sz="1400" kern="1200">
                          <a:solidFill>
                            <a:schemeClr val="tx1"/>
                          </a:solidFill>
                          <a:latin typeface="Calibri"/>
                        </a:defRPr>
                      </a:lvl2pPr>
                      <a:lvl3pPr marL="685800" algn="l" defTabSz="685800" rtl="0" eaLnBrk="1" latinLnBrk="0" hangingPunct="1">
                        <a:defRPr sz="1400" kern="1200">
                          <a:solidFill>
                            <a:schemeClr val="tx1"/>
                          </a:solidFill>
                          <a:latin typeface="Calibri"/>
                        </a:defRPr>
                      </a:lvl3pPr>
                      <a:lvl4pPr marL="1028700" algn="l" defTabSz="685800" rtl="0" eaLnBrk="1" latinLnBrk="0" hangingPunct="1">
                        <a:defRPr sz="1400" kern="1200">
                          <a:solidFill>
                            <a:schemeClr val="tx1"/>
                          </a:solidFill>
                          <a:latin typeface="Calibri"/>
                        </a:defRPr>
                      </a:lvl4pPr>
                      <a:lvl5pPr marL="1371600" algn="l" defTabSz="685800" rtl="0" eaLnBrk="1" latinLnBrk="0" hangingPunct="1">
                        <a:defRPr sz="1400" kern="1200">
                          <a:solidFill>
                            <a:schemeClr val="tx1"/>
                          </a:solidFill>
                          <a:latin typeface="Calibri"/>
                        </a:defRPr>
                      </a:lvl5pPr>
                      <a:lvl6pPr marL="1714500" algn="l" defTabSz="685800" rtl="0" eaLnBrk="1" latinLnBrk="0" hangingPunct="1">
                        <a:defRPr sz="1400" kern="1200">
                          <a:solidFill>
                            <a:schemeClr val="tx1"/>
                          </a:solidFill>
                          <a:latin typeface="Calibri"/>
                        </a:defRPr>
                      </a:lvl6pPr>
                      <a:lvl7pPr marL="2057400" algn="l" defTabSz="685800" rtl="0" eaLnBrk="1" latinLnBrk="0" hangingPunct="1">
                        <a:defRPr sz="1400" kern="1200">
                          <a:solidFill>
                            <a:schemeClr val="tx1"/>
                          </a:solidFill>
                          <a:latin typeface="Calibri"/>
                        </a:defRPr>
                      </a:lvl7pPr>
                      <a:lvl8pPr marL="2400300" algn="l" defTabSz="685800" rtl="0" eaLnBrk="1" latinLnBrk="0" hangingPunct="1">
                        <a:defRPr sz="1400" kern="1200">
                          <a:solidFill>
                            <a:schemeClr val="tx1"/>
                          </a:solidFill>
                          <a:latin typeface="Calibri"/>
                        </a:defRPr>
                      </a:lvl8pPr>
                      <a:lvl9pPr marL="2743200" algn="l" defTabSz="685800" rtl="0" eaLnBrk="1" latinLnBrk="0" hangingPunct="1">
                        <a:defRPr sz="1400" kern="1200">
                          <a:solidFill>
                            <a:schemeClr val="tx1"/>
                          </a:solidFill>
                          <a:latin typeface="Calibri"/>
                        </a:defRPr>
                      </a:lvl9p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800" b="1" i="0" u="none" strike="noStrike" cap="none" normalizeH="0" baseline="0">
                          <a:ln>
                            <a:noFill/>
                          </a:ln>
                          <a:solidFill>
                            <a:srgbClr val="FF0000"/>
                          </a:solidFill>
                          <a:effectLst/>
                          <a:latin typeface="Calibri" pitchFamily="34" charset="0"/>
                          <a:ea typeface="宋体" pitchFamily="2" charset="-122"/>
                          <a:sym typeface="Arial" pitchFamily="34" charset="0"/>
                        </a:rPr>
                        <a:t>表述质量</a:t>
                      </a:r>
                    </a:p>
                  </a:txBody>
                  <a:tcPr marT="45721" marB="45721" anchor="ctr" horzOverflow="overflow">
                    <a:lnL cap="flat">
                      <a:noFill/>
                    </a:lnL>
                    <a:lnR cap="flat">
                      <a:noFill/>
                    </a:lnR>
                    <a:lnT cap="flat">
                      <a:noFill/>
                    </a:lnT>
                    <a:lnB cap="flat">
                      <a:noFill/>
                    </a:lnB>
                    <a:lnTlToBr>
                      <a:noFill/>
                    </a:lnTlToBr>
                    <a:lnBlToTr>
                      <a:noFill/>
                    </a:lnBlToTr>
                    <a:noFill/>
                  </a:tcPr>
                </a:tc>
                <a:tc>
                  <a:txBody>
                    <a:bodyPr/>
                    <a:lstStyle>
                      <a:lvl1pPr marL="0" algn="l" defTabSz="685800" rtl="0" eaLnBrk="1" latinLnBrk="0" hangingPunct="1">
                        <a:defRPr sz="1400" kern="1200">
                          <a:solidFill>
                            <a:schemeClr val="tx1"/>
                          </a:solidFill>
                          <a:latin typeface="Calibri"/>
                        </a:defRPr>
                      </a:lvl1pPr>
                      <a:lvl2pPr marL="342900" algn="l" defTabSz="685800" rtl="0" eaLnBrk="1" latinLnBrk="0" hangingPunct="1">
                        <a:defRPr sz="1400" kern="1200">
                          <a:solidFill>
                            <a:schemeClr val="tx1"/>
                          </a:solidFill>
                          <a:latin typeface="Calibri"/>
                        </a:defRPr>
                      </a:lvl2pPr>
                      <a:lvl3pPr marL="685800" algn="l" defTabSz="685800" rtl="0" eaLnBrk="1" latinLnBrk="0" hangingPunct="1">
                        <a:defRPr sz="1400" kern="1200">
                          <a:solidFill>
                            <a:schemeClr val="tx1"/>
                          </a:solidFill>
                          <a:latin typeface="Calibri"/>
                        </a:defRPr>
                      </a:lvl3pPr>
                      <a:lvl4pPr marL="1028700" algn="l" defTabSz="685800" rtl="0" eaLnBrk="1" latinLnBrk="0" hangingPunct="1">
                        <a:defRPr sz="1400" kern="1200">
                          <a:solidFill>
                            <a:schemeClr val="tx1"/>
                          </a:solidFill>
                          <a:latin typeface="Calibri"/>
                        </a:defRPr>
                      </a:lvl4pPr>
                      <a:lvl5pPr marL="1371600" algn="l" defTabSz="685800" rtl="0" eaLnBrk="1" latinLnBrk="0" hangingPunct="1">
                        <a:defRPr sz="1400" kern="1200">
                          <a:solidFill>
                            <a:schemeClr val="tx1"/>
                          </a:solidFill>
                          <a:latin typeface="Calibri"/>
                        </a:defRPr>
                      </a:lvl5pPr>
                      <a:lvl6pPr marL="1714500" algn="l" defTabSz="685800" rtl="0" eaLnBrk="1" latinLnBrk="0" hangingPunct="1">
                        <a:defRPr sz="1400" kern="1200">
                          <a:solidFill>
                            <a:schemeClr val="tx1"/>
                          </a:solidFill>
                          <a:latin typeface="Calibri"/>
                        </a:defRPr>
                      </a:lvl6pPr>
                      <a:lvl7pPr marL="2057400" algn="l" defTabSz="685800" rtl="0" eaLnBrk="1" latinLnBrk="0" hangingPunct="1">
                        <a:defRPr sz="1400" kern="1200">
                          <a:solidFill>
                            <a:schemeClr val="tx1"/>
                          </a:solidFill>
                          <a:latin typeface="Calibri"/>
                        </a:defRPr>
                      </a:lvl7pPr>
                      <a:lvl8pPr marL="2400300" algn="l" defTabSz="685800" rtl="0" eaLnBrk="1" latinLnBrk="0" hangingPunct="1">
                        <a:defRPr sz="1400" kern="1200">
                          <a:solidFill>
                            <a:schemeClr val="tx1"/>
                          </a:solidFill>
                          <a:latin typeface="Calibri"/>
                        </a:defRPr>
                      </a:lvl8pPr>
                      <a:lvl9pPr marL="2743200" algn="l" defTabSz="685800" rtl="0" eaLnBrk="1" latinLnBrk="0" hangingPunct="1">
                        <a:defRPr sz="1400" kern="1200">
                          <a:solidFill>
                            <a:schemeClr val="tx1"/>
                          </a:solidFill>
                          <a:latin typeface="Calibri"/>
                        </a:defRPr>
                      </a:lvl9p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800" b="1" i="0" u="none" strike="noStrike" cap="none" normalizeH="0" baseline="0">
                          <a:ln>
                            <a:noFill/>
                          </a:ln>
                          <a:solidFill>
                            <a:srgbClr val="FF0000"/>
                          </a:solidFill>
                          <a:effectLst/>
                          <a:latin typeface="Calibri" pitchFamily="34" charset="0"/>
                          <a:ea typeface="宋体" pitchFamily="2" charset="-122"/>
                          <a:sym typeface="Arial" pitchFamily="34" charset="0"/>
                        </a:rPr>
                        <a:t>获取质量</a:t>
                      </a:r>
                    </a:p>
                  </a:txBody>
                  <a:tcPr marT="45721" marB="45721" anchor="ctr" horzOverflow="overflow">
                    <a:lnL cap="flat">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2"/>
                  </a:ext>
                </a:extLst>
              </a:tr>
              <a:tr h="1233064">
                <a:tc>
                  <a:txBody>
                    <a:bodyPr/>
                    <a:lstStyle>
                      <a:lvl1pPr marL="0" algn="l" defTabSz="685800" rtl="0" eaLnBrk="1" latinLnBrk="0" hangingPunct="1">
                        <a:defRPr sz="1400" kern="1200">
                          <a:solidFill>
                            <a:schemeClr val="tx1"/>
                          </a:solidFill>
                          <a:latin typeface="Calibri"/>
                        </a:defRPr>
                      </a:lvl1pPr>
                      <a:lvl2pPr marL="342900" algn="l" defTabSz="685800" rtl="0" eaLnBrk="1" latinLnBrk="0" hangingPunct="1">
                        <a:defRPr sz="1400" kern="1200">
                          <a:solidFill>
                            <a:schemeClr val="tx1"/>
                          </a:solidFill>
                          <a:latin typeface="Calibri"/>
                        </a:defRPr>
                      </a:lvl2pPr>
                      <a:lvl3pPr marL="685800" algn="l" defTabSz="685800" rtl="0" eaLnBrk="1" latinLnBrk="0" hangingPunct="1">
                        <a:defRPr sz="1400" kern="1200">
                          <a:solidFill>
                            <a:schemeClr val="tx1"/>
                          </a:solidFill>
                          <a:latin typeface="Calibri"/>
                        </a:defRPr>
                      </a:lvl3pPr>
                      <a:lvl4pPr marL="1028700" algn="l" defTabSz="685800" rtl="0" eaLnBrk="1" latinLnBrk="0" hangingPunct="1">
                        <a:defRPr sz="1400" kern="1200">
                          <a:solidFill>
                            <a:schemeClr val="tx1"/>
                          </a:solidFill>
                          <a:latin typeface="Calibri"/>
                        </a:defRPr>
                      </a:lvl4pPr>
                      <a:lvl5pPr marL="1371600" algn="l" defTabSz="685800" rtl="0" eaLnBrk="1" latinLnBrk="0" hangingPunct="1">
                        <a:defRPr sz="1400" kern="1200">
                          <a:solidFill>
                            <a:schemeClr val="tx1"/>
                          </a:solidFill>
                          <a:latin typeface="Calibri"/>
                        </a:defRPr>
                      </a:lvl5pPr>
                      <a:lvl6pPr marL="1714500" algn="l" defTabSz="685800" rtl="0" eaLnBrk="1" latinLnBrk="0" hangingPunct="1">
                        <a:defRPr sz="1400" kern="1200">
                          <a:solidFill>
                            <a:schemeClr val="tx1"/>
                          </a:solidFill>
                          <a:latin typeface="Calibri"/>
                        </a:defRPr>
                      </a:lvl6pPr>
                      <a:lvl7pPr marL="2057400" algn="l" defTabSz="685800" rtl="0" eaLnBrk="1" latinLnBrk="0" hangingPunct="1">
                        <a:defRPr sz="1400" kern="1200">
                          <a:solidFill>
                            <a:schemeClr val="tx1"/>
                          </a:solidFill>
                          <a:latin typeface="Calibri"/>
                        </a:defRPr>
                      </a:lvl7pPr>
                      <a:lvl8pPr marL="2400300" algn="l" defTabSz="685800" rtl="0" eaLnBrk="1" latinLnBrk="0" hangingPunct="1">
                        <a:defRPr sz="1400" kern="1200">
                          <a:solidFill>
                            <a:schemeClr val="tx1"/>
                          </a:solidFill>
                          <a:latin typeface="Calibri"/>
                        </a:defRPr>
                      </a:lvl8pPr>
                      <a:lvl9pPr marL="2743200" algn="l" defTabSz="685800" rtl="0" eaLnBrk="1" latinLnBrk="0" hangingPunct="1">
                        <a:defRPr sz="1400" kern="1200">
                          <a:solidFill>
                            <a:schemeClr val="tx1"/>
                          </a:solidFill>
                          <a:latin typeface="Calibri"/>
                        </a:defRPr>
                      </a:lvl9p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600" b="1" i="0" u="none" strike="noStrike" cap="none" normalizeH="0" baseline="0" dirty="0">
                          <a:ln>
                            <a:noFill/>
                          </a:ln>
                          <a:solidFill>
                            <a:srgbClr val="000000"/>
                          </a:solidFill>
                          <a:effectLst/>
                          <a:latin typeface="Calibri" pitchFamily="34" charset="0"/>
                          <a:ea typeface="华文中宋" pitchFamily="2" charset="-122"/>
                          <a:sym typeface="Arial" pitchFamily="34" charset="0"/>
                        </a:rPr>
                        <a:t>格式规范、用语规范与展示技巧</a:t>
                      </a:r>
                    </a:p>
                  </a:txBody>
                  <a:tcPr marT="45721" marB="45721" anchor="ctr" horzOverflow="overflow">
                    <a:lnL cap="flat">
                      <a:noFill/>
                    </a:lnL>
                    <a:lnR cap="flat">
                      <a:noFill/>
                    </a:lnR>
                    <a:lnT cap="flat">
                      <a:noFill/>
                    </a:lnT>
                    <a:lnB w="12700" cap="flat" cmpd="sng" algn="ctr">
                      <a:solidFill>
                        <a:srgbClr val="4F81BD"/>
                      </a:solidFill>
                      <a:prstDash val="solid"/>
                      <a:miter lim="800000"/>
                      <a:headEnd type="none" w="med" len="med"/>
                      <a:tailEnd type="none" w="med" len="med"/>
                    </a:lnB>
                    <a:lnTlToBr>
                      <a:noFill/>
                    </a:lnTlToBr>
                    <a:lnBlToTr>
                      <a:noFill/>
                    </a:lnBlToTr>
                    <a:solidFill>
                      <a:srgbClr val="4F81BD">
                        <a:alpha val="20000"/>
                      </a:srgbClr>
                    </a:solidFill>
                  </a:tcPr>
                </a:tc>
                <a:tc>
                  <a:txBody>
                    <a:bodyPr/>
                    <a:lstStyle>
                      <a:lvl1pPr marL="0" algn="l" defTabSz="685800" rtl="0" eaLnBrk="1" latinLnBrk="0" hangingPunct="1">
                        <a:defRPr sz="1400" kern="1200">
                          <a:solidFill>
                            <a:schemeClr val="tx1"/>
                          </a:solidFill>
                          <a:latin typeface="Calibri"/>
                        </a:defRPr>
                      </a:lvl1pPr>
                      <a:lvl2pPr marL="342900" algn="l" defTabSz="685800" rtl="0" eaLnBrk="1" latinLnBrk="0" hangingPunct="1">
                        <a:defRPr sz="1400" kern="1200">
                          <a:solidFill>
                            <a:schemeClr val="tx1"/>
                          </a:solidFill>
                          <a:latin typeface="Calibri"/>
                        </a:defRPr>
                      </a:lvl2pPr>
                      <a:lvl3pPr marL="685800" algn="l" defTabSz="685800" rtl="0" eaLnBrk="1" latinLnBrk="0" hangingPunct="1">
                        <a:defRPr sz="1400" kern="1200">
                          <a:solidFill>
                            <a:schemeClr val="tx1"/>
                          </a:solidFill>
                          <a:latin typeface="Calibri"/>
                        </a:defRPr>
                      </a:lvl3pPr>
                      <a:lvl4pPr marL="1028700" algn="l" defTabSz="685800" rtl="0" eaLnBrk="1" latinLnBrk="0" hangingPunct="1">
                        <a:defRPr sz="1400" kern="1200">
                          <a:solidFill>
                            <a:schemeClr val="tx1"/>
                          </a:solidFill>
                          <a:latin typeface="Calibri"/>
                        </a:defRPr>
                      </a:lvl4pPr>
                      <a:lvl5pPr marL="1371600" algn="l" defTabSz="685800" rtl="0" eaLnBrk="1" latinLnBrk="0" hangingPunct="1">
                        <a:defRPr sz="1400" kern="1200">
                          <a:solidFill>
                            <a:schemeClr val="tx1"/>
                          </a:solidFill>
                          <a:latin typeface="Calibri"/>
                        </a:defRPr>
                      </a:lvl5pPr>
                      <a:lvl6pPr marL="1714500" algn="l" defTabSz="685800" rtl="0" eaLnBrk="1" latinLnBrk="0" hangingPunct="1">
                        <a:defRPr sz="1400" kern="1200">
                          <a:solidFill>
                            <a:schemeClr val="tx1"/>
                          </a:solidFill>
                          <a:latin typeface="Calibri"/>
                        </a:defRPr>
                      </a:lvl6pPr>
                      <a:lvl7pPr marL="2057400" algn="l" defTabSz="685800" rtl="0" eaLnBrk="1" latinLnBrk="0" hangingPunct="1">
                        <a:defRPr sz="1400" kern="1200">
                          <a:solidFill>
                            <a:schemeClr val="tx1"/>
                          </a:solidFill>
                          <a:latin typeface="Calibri"/>
                        </a:defRPr>
                      </a:lvl7pPr>
                      <a:lvl8pPr marL="2400300" algn="l" defTabSz="685800" rtl="0" eaLnBrk="1" latinLnBrk="0" hangingPunct="1">
                        <a:defRPr sz="1400" kern="1200">
                          <a:solidFill>
                            <a:schemeClr val="tx1"/>
                          </a:solidFill>
                          <a:latin typeface="Calibri"/>
                        </a:defRPr>
                      </a:lvl8pPr>
                      <a:lvl9pPr marL="2743200" algn="l" defTabSz="685800" rtl="0" eaLnBrk="1" latinLnBrk="0" hangingPunct="1">
                        <a:defRPr sz="1400" kern="1200">
                          <a:solidFill>
                            <a:schemeClr val="tx1"/>
                          </a:solidFill>
                          <a:latin typeface="Calibri"/>
                        </a:defRPr>
                      </a:lvl9pPr>
                    </a:lstStyle>
                    <a:p>
                      <a:pPr marL="0" marR="0" lvl="0" indent="0" algn="ctr" defTabSz="912813" rtl="0" eaLnBrk="0" fontAlgn="base" latinLnBrk="0" hangingPunct="0">
                        <a:lnSpc>
                          <a:spcPct val="130000"/>
                        </a:lnSpc>
                        <a:spcBef>
                          <a:spcPct val="20000"/>
                        </a:spcBef>
                        <a:spcAft>
                          <a:spcPct val="0"/>
                        </a:spcAft>
                        <a:buClrTx/>
                        <a:buSzTx/>
                        <a:buFont typeface="Arial" pitchFamily="34" charset="0"/>
                        <a:buNone/>
                        <a:tabLst/>
                      </a:pPr>
                      <a:r>
                        <a:rPr kumimoji="0" lang="zh-CN" altLang="en-US" sz="1600" b="1" i="0" u="none" strike="noStrike" cap="none" normalizeH="0" baseline="0" dirty="0">
                          <a:ln>
                            <a:noFill/>
                          </a:ln>
                          <a:solidFill>
                            <a:srgbClr val="000000"/>
                          </a:solidFill>
                          <a:effectLst/>
                          <a:latin typeface="Calibri" pitchFamily="34" charset="0"/>
                          <a:ea typeface="华文中宋" pitchFamily="2" charset="-122"/>
                          <a:sym typeface="Arial" pitchFamily="34" charset="0"/>
                        </a:rPr>
                        <a:t>链接、引文以及操作容易性以及获取安全</a:t>
                      </a:r>
                    </a:p>
                  </a:txBody>
                  <a:tcPr marT="45721" marB="45721" anchor="ctr" horzOverflow="overflow">
                    <a:lnL cap="flat">
                      <a:noFill/>
                    </a:lnL>
                    <a:lnR cap="flat">
                      <a:noFill/>
                    </a:lnR>
                    <a:lnT cap="flat">
                      <a:noFill/>
                    </a:lnT>
                    <a:lnB w="12700" cap="flat" cmpd="sng" algn="ctr">
                      <a:solidFill>
                        <a:srgbClr val="4F81BD"/>
                      </a:solidFill>
                      <a:prstDash val="solid"/>
                      <a:miter lim="800000"/>
                      <a:headEnd type="none" w="med" len="med"/>
                      <a:tailEnd type="none" w="med" len="med"/>
                    </a:lnB>
                    <a:lnTlToBr>
                      <a:noFill/>
                    </a:lnTlToBr>
                    <a:lnBlToTr>
                      <a:noFill/>
                    </a:lnBlToTr>
                    <a:solidFill>
                      <a:srgbClr val="4F81BD">
                        <a:alpha val="20000"/>
                      </a:srgbClr>
                    </a:solidFill>
                  </a:tcPr>
                </a:tc>
                <a:extLst>
                  <a:ext uri="{0D108BD9-81ED-4DB2-BD59-A6C34878D82A}">
                    <a16:rowId xmlns:a16="http://schemas.microsoft.com/office/drawing/2014/main" val="10003"/>
                  </a:ext>
                </a:extLst>
              </a:tr>
            </a:tbl>
          </a:graphicData>
        </a:graphic>
      </p:graphicFrame>
      <p:sp>
        <p:nvSpPr>
          <p:cNvPr id="20" name="箭头 574">
            <a:extLst>
              <a:ext uri="{FF2B5EF4-FFF2-40B4-BE49-F238E27FC236}">
                <a16:creationId xmlns:a16="http://schemas.microsoft.com/office/drawing/2014/main" id="{7B0511F8-0255-463C-903F-E88C79513D61}"/>
              </a:ext>
            </a:extLst>
          </p:cNvPr>
          <p:cNvSpPr>
            <a:spLocks noChangeShapeType="1"/>
          </p:cNvSpPr>
          <p:nvPr/>
        </p:nvSpPr>
        <p:spPr bwMode="auto">
          <a:xfrm>
            <a:off x="674408" y="3075806"/>
            <a:ext cx="8340725" cy="0"/>
          </a:xfrm>
          <a:prstGeom prst="line">
            <a:avLst/>
          </a:prstGeom>
          <a:noFill/>
          <a:ln w="28575">
            <a:solidFill>
              <a:srgbClr val="FF0000"/>
            </a:solidFill>
            <a:round/>
            <a:headEnd type="stealth" w="lg" len="lg"/>
            <a:tailEnd type="stealth" w="lg" len="lg"/>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21" name="箭头 574">
            <a:extLst>
              <a:ext uri="{FF2B5EF4-FFF2-40B4-BE49-F238E27FC236}">
                <a16:creationId xmlns:a16="http://schemas.microsoft.com/office/drawing/2014/main" id="{1399DDF7-4B0E-4C67-8465-A290220646D8}"/>
              </a:ext>
            </a:extLst>
          </p:cNvPr>
          <p:cNvSpPr>
            <a:spLocks noChangeShapeType="1"/>
          </p:cNvSpPr>
          <p:nvPr/>
        </p:nvSpPr>
        <p:spPr bwMode="auto">
          <a:xfrm>
            <a:off x="4844770" y="1077858"/>
            <a:ext cx="0" cy="3798148"/>
          </a:xfrm>
          <a:prstGeom prst="line">
            <a:avLst/>
          </a:prstGeom>
          <a:noFill/>
          <a:ln w="28575">
            <a:solidFill>
              <a:srgbClr val="FF0000"/>
            </a:solidFill>
            <a:round/>
            <a:headEnd type="stealth" w="lg" len="lg"/>
            <a:tailEnd type="stealth" w="lg" len="lg"/>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endParaRPr>
          </a:p>
        </p:txBody>
      </p:sp>
      <p:sp>
        <p:nvSpPr>
          <p:cNvPr id="22" name="Rectangle 37">
            <a:extLst>
              <a:ext uri="{FF2B5EF4-FFF2-40B4-BE49-F238E27FC236}">
                <a16:creationId xmlns:a16="http://schemas.microsoft.com/office/drawing/2014/main" id="{8777F158-9728-44E7-96B7-D46D85DECC02}"/>
              </a:ext>
            </a:extLst>
          </p:cNvPr>
          <p:cNvSpPr>
            <a:spLocks noChangeArrowheads="1"/>
          </p:cNvSpPr>
          <p:nvPr/>
        </p:nvSpPr>
        <p:spPr bwMode="auto">
          <a:xfrm>
            <a:off x="2614308" y="909635"/>
            <a:ext cx="2160588" cy="398463"/>
          </a:xfrm>
          <a:prstGeom prst="rect">
            <a:avLst/>
          </a:prstGeom>
          <a:solidFill>
            <a:srgbClr val="4F81BD"/>
          </a:solidFill>
          <a:ln w="9525">
            <a:solidFill>
              <a:sysClr val="windowText" lastClr="000000"/>
            </a:solid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prstClr val="white"/>
                </a:solidFill>
                <a:effectLst/>
                <a:uLnTx/>
                <a:uFillTx/>
                <a:latin typeface="Arial" panose="020B0604020202020204" pitchFamily="34" charset="0"/>
                <a:ea typeface="华文中宋" panose="02010600040101010101" pitchFamily="2" charset="-122"/>
              </a:rPr>
              <a:t>内部控制</a:t>
            </a:r>
          </a:p>
        </p:txBody>
      </p:sp>
      <p:sp>
        <p:nvSpPr>
          <p:cNvPr id="23" name="Rectangle 38">
            <a:extLst>
              <a:ext uri="{FF2B5EF4-FFF2-40B4-BE49-F238E27FC236}">
                <a16:creationId xmlns:a16="http://schemas.microsoft.com/office/drawing/2014/main" id="{89987046-23FA-4A49-8FF3-4A776EEF20FE}"/>
              </a:ext>
            </a:extLst>
          </p:cNvPr>
          <p:cNvSpPr>
            <a:spLocks noChangeArrowheads="1"/>
          </p:cNvSpPr>
          <p:nvPr/>
        </p:nvSpPr>
        <p:spPr bwMode="auto">
          <a:xfrm>
            <a:off x="5614814" y="846050"/>
            <a:ext cx="2160588" cy="398463"/>
          </a:xfrm>
          <a:prstGeom prst="rect">
            <a:avLst/>
          </a:prstGeom>
          <a:solidFill>
            <a:srgbClr val="4F81BD"/>
          </a:solidFill>
          <a:ln w="9525">
            <a:solidFill>
              <a:sysClr val="windowText" lastClr="000000"/>
            </a:solid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prstClr val="white"/>
                </a:solidFill>
                <a:effectLst/>
                <a:uLnTx/>
                <a:uFillTx/>
                <a:latin typeface="Arial" panose="020B0604020202020204" pitchFamily="34" charset="0"/>
                <a:ea typeface="华文中宋" panose="02010600040101010101" pitchFamily="2" charset="-122"/>
              </a:rPr>
              <a:t>外部影响</a:t>
            </a:r>
          </a:p>
        </p:txBody>
      </p:sp>
      <p:sp>
        <p:nvSpPr>
          <p:cNvPr id="24" name="Rectangle 39">
            <a:extLst>
              <a:ext uri="{FF2B5EF4-FFF2-40B4-BE49-F238E27FC236}">
                <a16:creationId xmlns:a16="http://schemas.microsoft.com/office/drawing/2014/main" id="{DD3E4766-1409-4E07-B9D8-B546071B94EF}"/>
              </a:ext>
            </a:extLst>
          </p:cNvPr>
          <p:cNvSpPr>
            <a:spLocks noChangeArrowheads="1"/>
          </p:cNvSpPr>
          <p:nvPr/>
        </p:nvSpPr>
        <p:spPr bwMode="auto">
          <a:xfrm>
            <a:off x="940720" y="1344981"/>
            <a:ext cx="434975" cy="1631951"/>
          </a:xfrm>
          <a:prstGeom prst="rect">
            <a:avLst/>
          </a:prstGeom>
          <a:solidFill>
            <a:srgbClr val="4F81BD"/>
          </a:solidFill>
          <a:ln w="9525">
            <a:solidFill>
              <a:sysClr val="windowText" lastClr="000000"/>
            </a:solid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prstClr val="white"/>
                </a:solidFill>
                <a:effectLst/>
                <a:uLnTx/>
                <a:uFillTx/>
                <a:latin typeface="Arial" panose="020B0604020202020204" pitchFamily="34" charset="0"/>
                <a:ea typeface="华文中宋" panose="02010600040101010101" pitchFamily="2" charset="-122"/>
              </a:rPr>
              <a:t>实</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prstClr val="white"/>
                </a:solidFill>
                <a:effectLst/>
                <a:uLnTx/>
                <a:uFillTx/>
                <a:latin typeface="Arial" panose="020B0604020202020204" pitchFamily="34" charset="0"/>
                <a:ea typeface="华文中宋" panose="02010600040101010101" pitchFamily="2" charset="-122"/>
              </a:rPr>
              <a:t>质</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prstClr val="white"/>
                </a:solidFill>
                <a:effectLst/>
                <a:uLnTx/>
                <a:uFillTx/>
                <a:latin typeface="Arial" panose="020B0604020202020204" pitchFamily="34" charset="0"/>
                <a:ea typeface="华文中宋" panose="02010600040101010101" pitchFamily="2" charset="-122"/>
              </a:rPr>
              <a:t>内</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prstClr val="white"/>
                </a:solidFill>
                <a:effectLst/>
                <a:uLnTx/>
                <a:uFillTx/>
                <a:latin typeface="Arial" panose="020B0604020202020204" pitchFamily="34" charset="0"/>
                <a:ea typeface="华文中宋" panose="02010600040101010101" pitchFamily="2" charset="-122"/>
              </a:rPr>
              <a:t>容</a:t>
            </a:r>
          </a:p>
        </p:txBody>
      </p:sp>
      <p:sp>
        <p:nvSpPr>
          <p:cNvPr id="25" name="Rectangle 40">
            <a:extLst>
              <a:ext uri="{FF2B5EF4-FFF2-40B4-BE49-F238E27FC236}">
                <a16:creationId xmlns:a16="http://schemas.microsoft.com/office/drawing/2014/main" id="{14BBFE03-8B5C-4D57-8DB9-50FF0AB09EA6}"/>
              </a:ext>
            </a:extLst>
          </p:cNvPr>
          <p:cNvSpPr>
            <a:spLocks noChangeArrowheads="1"/>
          </p:cNvSpPr>
          <p:nvPr/>
        </p:nvSpPr>
        <p:spPr bwMode="auto">
          <a:xfrm>
            <a:off x="940719" y="3227842"/>
            <a:ext cx="434975" cy="1633539"/>
          </a:xfrm>
          <a:prstGeom prst="rect">
            <a:avLst/>
          </a:prstGeom>
          <a:solidFill>
            <a:srgbClr val="4F81BD"/>
          </a:solidFill>
          <a:ln w="9525">
            <a:solidFill>
              <a:sysClr val="windowText" lastClr="000000"/>
            </a:solid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prstClr val="white"/>
                </a:solidFill>
                <a:effectLst/>
                <a:uLnTx/>
                <a:uFillTx/>
                <a:latin typeface="Arial" panose="020B0604020202020204" pitchFamily="34" charset="0"/>
                <a:ea typeface="华文中宋" panose="02010600040101010101" pitchFamily="2" charset="-122"/>
              </a:rPr>
              <a:t>表</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prstClr val="white"/>
                </a:solidFill>
                <a:effectLst/>
                <a:uLnTx/>
                <a:uFillTx/>
                <a:latin typeface="Arial" panose="020B0604020202020204" pitchFamily="34" charset="0"/>
                <a:ea typeface="华文中宋" panose="02010600040101010101" pitchFamily="2" charset="-122"/>
              </a:rPr>
              <a:t>达</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prstClr val="white"/>
                </a:solidFill>
                <a:effectLst/>
                <a:uLnTx/>
                <a:uFillTx/>
                <a:latin typeface="Arial" panose="020B0604020202020204" pitchFamily="34" charset="0"/>
                <a:ea typeface="华文中宋" panose="02010600040101010101" pitchFamily="2" charset="-122"/>
              </a:rPr>
              <a:t>形</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prstClr val="white"/>
                </a:solidFill>
                <a:effectLst/>
                <a:uLnTx/>
                <a:uFillTx/>
                <a:latin typeface="Arial" panose="020B0604020202020204" pitchFamily="34" charset="0"/>
                <a:ea typeface="华文中宋" panose="02010600040101010101" pitchFamily="2" charset="-122"/>
              </a:rPr>
              <a:t>式</a:t>
            </a:r>
            <a:endParaRPr kumimoji="0" lang="zh-CN" altLang="en-US" sz="1600" b="0"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3" name="矩形 2"/>
          <p:cNvSpPr/>
          <p:nvPr/>
        </p:nvSpPr>
        <p:spPr>
          <a:xfrm>
            <a:off x="166528" y="4681835"/>
            <a:ext cx="8077879" cy="461665"/>
          </a:xfrm>
          <a:prstGeom prst="rect">
            <a:avLst/>
          </a:prstGeom>
        </p:spPr>
        <p:txBody>
          <a:bodyPr wrap="square">
            <a:spAutoFit/>
          </a:bodyPr>
          <a:lstStyle/>
          <a:p>
            <a:r>
              <a:rPr lang="zh-CN" altLang="zh-CN" sz="1200" dirty="0"/>
              <a:t>R.Y. Wang, D.M. Strong, Beyond accuracy: what data quality means to data consumers,Journal of Management Information Systems, 1996, 12(4) :5–34</a:t>
            </a:r>
          </a:p>
        </p:txBody>
      </p:sp>
    </p:spTree>
    <p:extLst>
      <p:ext uri="{BB962C8B-B14F-4D97-AF65-F5344CB8AC3E}">
        <p14:creationId xmlns:p14="http://schemas.microsoft.com/office/powerpoint/2010/main" val="8333163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93</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796960" y="754983"/>
            <a:ext cx="1811714"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数据审计与监管</a:t>
            </a:r>
            <a:endParaRPr lang="zh-CN" altLang="en-US" dirty="0"/>
          </a:p>
        </p:txBody>
      </p:sp>
      <p:sp>
        <p:nvSpPr>
          <p:cNvPr id="8" name="内容占位符 5">
            <a:extLst>
              <a:ext uri="{FF2B5EF4-FFF2-40B4-BE49-F238E27FC236}">
                <a16:creationId xmlns:a16="http://schemas.microsoft.com/office/drawing/2014/main" id="{CDA0ABE9-C41F-4DB0-A3E1-A964DB0342AD}"/>
              </a:ext>
            </a:extLst>
          </p:cNvPr>
          <p:cNvSpPr txBox="1">
            <a:spLocks/>
          </p:cNvSpPr>
          <p:nvPr/>
        </p:nvSpPr>
        <p:spPr>
          <a:xfrm>
            <a:off x="560804" y="1159726"/>
            <a:ext cx="8142287" cy="391553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400" b="1" dirty="0">
                <a:solidFill>
                  <a:srgbClr val="C00000"/>
                </a:solidFill>
                <a:latin typeface="微软雅黑" panose="020B0503020204020204" pitchFamily="34" charset="-122"/>
                <a:ea typeface="微软雅黑" panose="020B0503020204020204" pitchFamily="34" charset="-122"/>
              </a:rPr>
              <a:t>目的：</a:t>
            </a:r>
            <a:endParaRPr lang="en-US" altLang="zh-CN" sz="1400" b="1" dirty="0">
              <a:solidFill>
                <a:srgbClr val="C00000"/>
              </a:solidFill>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提高数据可用性；</a:t>
            </a:r>
            <a:endParaRPr lang="en-US" altLang="zh-CN" sz="14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提高存储效率；</a:t>
            </a:r>
            <a:endParaRPr lang="en-US" altLang="zh-CN" sz="14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降低利用风险。</a:t>
            </a:r>
            <a:endParaRPr lang="en-US" altLang="zh-CN" sz="1400" b="1" dirty="0">
              <a:latin typeface="微软雅黑" panose="020B0503020204020204" pitchFamily="34" charset="-122"/>
              <a:ea typeface="微软雅黑" panose="020B0503020204020204" pitchFamily="34" charset="-122"/>
            </a:endParaRPr>
          </a:p>
          <a:p>
            <a:r>
              <a:rPr lang="zh-CN" altLang="en-US" sz="1400" b="1" dirty="0">
                <a:solidFill>
                  <a:srgbClr val="C00000"/>
                </a:solidFill>
                <a:latin typeface="微软雅黑" panose="020B0503020204020204" pitchFamily="34" charset="-122"/>
                <a:ea typeface="微软雅黑" panose="020B0503020204020204" pitchFamily="34" charset="-122"/>
              </a:rPr>
              <a:t>两个维度：</a:t>
            </a:r>
            <a:endParaRPr lang="en-US" altLang="zh-CN" sz="1400" b="1" dirty="0">
              <a:solidFill>
                <a:srgbClr val="C00000"/>
              </a:solidFill>
              <a:latin typeface="微软雅黑" panose="020B0503020204020204" pitchFamily="34" charset="-122"/>
              <a:ea typeface="微软雅黑" panose="020B0503020204020204" pitchFamily="34" charset="-122"/>
            </a:endParaRPr>
          </a:p>
          <a:p>
            <a:pPr lvl="1"/>
            <a:r>
              <a:rPr lang="en-US" altLang="zh-CN" sz="1400" b="1" dirty="0">
                <a:latin typeface="微软雅黑" panose="020B0503020204020204" pitchFamily="34" charset="-122"/>
                <a:ea typeface="微软雅黑" panose="020B0503020204020204" pitchFamily="34" charset="-122"/>
              </a:rPr>
              <a:t>Audit</a:t>
            </a:r>
            <a:r>
              <a:rPr lang="zh-CN" altLang="en-US" sz="1400" b="1" dirty="0">
                <a:latin typeface="微软雅黑" panose="020B0503020204020204" pitchFamily="34" charset="-122"/>
                <a:ea typeface="微软雅黑" panose="020B0503020204020204" pitchFamily="34" charset="-122"/>
              </a:rPr>
              <a:t>审计维度：</a:t>
            </a:r>
            <a:endParaRPr lang="en-US" altLang="zh-CN" sz="1400" b="1" dirty="0">
              <a:latin typeface="微软雅黑" panose="020B0503020204020204" pitchFamily="34" charset="-122"/>
              <a:ea typeface="微软雅黑" panose="020B0503020204020204" pitchFamily="34" charset="-122"/>
            </a:endParaRPr>
          </a:p>
          <a:p>
            <a:pPr lvl="2"/>
            <a:r>
              <a:rPr lang="zh-CN" altLang="en-US" sz="1400" b="1" dirty="0">
                <a:latin typeface="微软雅黑" panose="020B0503020204020204" pitchFamily="34" charset="-122"/>
                <a:ea typeface="微软雅黑" panose="020B0503020204020204" pitchFamily="34" charset="-122"/>
              </a:rPr>
              <a:t>原生数据、数据鉴定</a:t>
            </a:r>
            <a:endParaRPr lang="en-US" altLang="zh-CN" sz="1400" b="1" dirty="0">
              <a:latin typeface="微软雅黑" panose="020B0503020204020204" pitchFamily="34" charset="-122"/>
              <a:ea typeface="微软雅黑" panose="020B0503020204020204" pitchFamily="34" charset="-122"/>
            </a:endParaRPr>
          </a:p>
          <a:p>
            <a:pPr lvl="2"/>
            <a:r>
              <a:rPr lang="zh-CN" altLang="en-US" sz="1400" b="1" dirty="0">
                <a:latin typeface="微软雅黑" panose="020B0503020204020204" pitchFamily="34" charset="-122"/>
                <a:ea typeface="微软雅黑" panose="020B0503020204020204" pitchFamily="34" charset="-122"/>
              </a:rPr>
              <a:t>数据痕迹、数据质量</a:t>
            </a:r>
            <a:endParaRPr lang="en-US" altLang="zh-CN" sz="1400" b="1" dirty="0">
              <a:latin typeface="微软雅黑" panose="020B0503020204020204" pitchFamily="34" charset="-122"/>
              <a:ea typeface="微软雅黑" panose="020B0503020204020204" pitchFamily="34" charset="-122"/>
            </a:endParaRPr>
          </a:p>
          <a:p>
            <a:pPr lvl="2"/>
            <a:r>
              <a:rPr lang="en-US" altLang="zh-CN" sz="1400" b="1" dirty="0">
                <a:latin typeface="微软雅黑" panose="020B0503020204020204" pitchFamily="34" charset="-122"/>
                <a:ea typeface="微软雅黑" panose="020B0503020204020204" pitchFamily="34" charset="-122"/>
              </a:rPr>
              <a:t>……【</a:t>
            </a:r>
            <a:r>
              <a:rPr lang="zh-CN" altLang="en-US" sz="1400" b="1" dirty="0">
                <a:latin typeface="微软雅黑" panose="020B0503020204020204" pitchFamily="34" charset="-122"/>
                <a:ea typeface="微软雅黑" panose="020B0503020204020204" pitchFamily="34" charset="-122"/>
              </a:rPr>
              <a:t>如</a:t>
            </a:r>
            <a:r>
              <a:rPr lang="zh-CN" altLang="en-US" sz="1400" b="1" dirty="0">
                <a:solidFill>
                  <a:srgbClr val="C00000"/>
                </a:solidFill>
                <a:latin typeface="微软雅黑" panose="020B0503020204020204" pitchFamily="34" charset="-122"/>
                <a:ea typeface="微软雅黑" panose="020B0503020204020204" pitchFamily="34" charset="-122"/>
              </a:rPr>
              <a:t>统计、科学</a:t>
            </a:r>
            <a:r>
              <a:rPr lang="zh-CN" altLang="en-US" sz="1400" b="1" dirty="0">
                <a:latin typeface="微软雅黑" panose="020B0503020204020204" pitchFamily="34" charset="-122"/>
                <a:ea typeface="微软雅黑" panose="020B0503020204020204" pitchFamily="34" charset="-122"/>
              </a:rPr>
              <a:t>领域</a:t>
            </a:r>
            <a:r>
              <a:rPr lang="en-US" altLang="zh-CN" sz="1400" b="1" dirty="0">
                <a:latin typeface="微软雅黑" panose="020B0503020204020204" pitchFamily="34" charset="-122"/>
                <a:ea typeface="微软雅黑" panose="020B0503020204020204" pitchFamily="34" charset="-122"/>
              </a:rPr>
              <a:t>】</a:t>
            </a:r>
          </a:p>
          <a:p>
            <a:pPr lvl="1"/>
            <a:r>
              <a:rPr lang="en-US" altLang="zh-CN" sz="1400" b="1" dirty="0">
                <a:latin typeface="微软雅黑" panose="020B0503020204020204" pitchFamily="34" charset="-122"/>
                <a:ea typeface="微软雅黑" panose="020B0503020204020204" pitchFamily="34" charset="-122"/>
              </a:rPr>
              <a:t>Curing</a:t>
            </a:r>
            <a:r>
              <a:rPr lang="zh-CN" altLang="en-US" sz="1400" b="1" dirty="0">
                <a:latin typeface="微软雅黑" panose="020B0503020204020204" pitchFamily="34" charset="-122"/>
                <a:ea typeface="微软雅黑" panose="020B0503020204020204" pitchFamily="34" charset="-122"/>
              </a:rPr>
              <a:t>监管维度：</a:t>
            </a:r>
            <a:endParaRPr lang="en-US" altLang="zh-CN" sz="1400" b="1" dirty="0">
              <a:latin typeface="微软雅黑" panose="020B0503020204020204" pitchFamily="34" charset="-122"/>
              <a:ea typeface="微软雅黑" panose="020B0503020204020204" pitchFamily="34" charset="-122"/>
            </a:endParaRPr>
          </a:p>
          <a:p>
            <a:pPr lvl="2"/>
            <a:r>
              <a:rPr lang="zh-CN" altLang="en-US" sz="1400" b="1" dirty="0">
                <a:latin typeface="微软雅黑" panose="020B0503020204020204" pitchFamily="34" charset="-122"/>
                <a:ea typeface="微软雅黑" panose="020B0503020204020204" pitchFamily="34" charset="-122"/>
              </a:rPr>
              <a:t>数据安全与风险管理</a:t>
            </a:r>
            <a:endParaRPr lang="en-US" altLang="zh-CN" sz="1400" b="1" dirty="0">
              <a:latin typeface="微软雅黑" panose="020B0503020204020204" pitchFamily="34" charset="-122"/>
              <a:ea typeface="微软雅黑" panose="020B0503020204020204" pitchFamily="34" charset="-122"/>
            </a:endParaRPr>
          </a:p>
          <a:p>
            <a:pPr lvl="2"/>
            <a:r>
              <a:rPr lang="zh-CN" altLang="en-US" sz="1400" b="1" dirty="0">
                <a:latin typeface="微软雅黑" panose="020B0503020204020204" pitchFamily="34" charset="-122"/>
                <a:ea typeface="微软雅黑" panose="020B0503020204020204" pitchFamily="34" charset="-122"/>
              </a:rPr>
              <a:t>数据空间与数据环境</a:t>
            </a:r>
            <a:endParaRPr lang="en-US" altLang="zh-CN" sz="1400" b="1" dirty="0">
              <a:latin typeface="微软雅黑" panose="020B0503020204020204" pitchFamily="34" charset="-122"/>
              <a:ea typeface="微软雅黑" panose="020B0503020204020204" pitchFamily="34" charset="-122"/>
            </a:endParaRPr>
          </a:p>
          <a:p>
            <a:pPr lvl="2"/>
            <a:r>
              <a:rPr lang="zh-CN" altLang="en-US" sz="1400" b="1" dirty="0">
                <a:latin typeface="微软雅黑" panose="020B0503020204020204" pitchFamily="34" charset="-122"/>
                <a:ea typeface="微软雅黑" panose="020B0503020204020204" pitchFamily="34" charset="-122"/>
              </a:rPr>
              <a:t>数据策划与聚合</a:t>
            </a:r>
          </a:p>
        </p:txBody>
      </p:sp>
      <p:sp>
        <p:nvSpPr>
          <p:cNvPr id="3" name="矩形 2"/>
          <p:cNvSpPr/>
          <p:nvPr/>
        </p:nvSpPr>
        <p:spPr>
          <a:xfrm>
            <a:off x="49805" y="4844427"/>
            <a:ext cx="4572000" cy="230832"/>
          </a:xfrm>
          <a:prstGeom prst="rect">
            <a:avLst/>
          </a:prstGeom>
        </p:spPr>
        <p:txBody>
          <a:bodyPr>
            <a:spAutoFit/>
          </a:bodyPr>
          <a:lstStyle/>
          <a:p>
            <a:r>
              <a:rPr lang="zh-CN" altLang="en-US" sz="900" dirty="0"/>
              <a:t>陈伟</a:t>
            </a:r>
            <a:r>
              <a:rPr lang="en-US" altLang="zh-CN" sz="900" dirty="0"/>
              <a:t>. "</a:t>
            </a:r>
            <a:r>
              <a:rPr lang="zh-CN" altLang="en-US" sz="900" dirty="0"/>
              <a:t>大数据环境下的电子数据审计</a:t>
            </a:r>
            <a:r>
              <a:rPr lang="en-US" altLang="zh-CN" sz="900" dirty="0"/>
              <a:t>: </a:t>
            </a:r>
            <a:r>
              <a:rPr lang="zh-CN" altLang="en-US" sz="900" dirty="0"/>
              <a:t>机遇</a:t>
            </a:r>
            <a:r>
              <a:rPr lang="en-US" altLang="zh-CN" sz="900" dirty="0"/>
              <a:t>, </a:t>
            </a:r>
            <a:r>
              <a:rPr lang="zh-CN" altLang="en-US" sz="900" dirty="0"/>
              <a:t>挑战与方法</a:t>
            </a:r>
            <a:r>
              <a:rPr lang="en-US" altLang="zh-CN" sz="900" dirty="0"/>
              <a:t>." </a:t>
            </a:r>
            <a:r>
              <a:rPr lang="zh-CN" altLang="en-US" sz="900" i="1" dirty="0"/>
              <a:t>计算机科学</a:t>
            </a:r>
            <a:r>
              <a:rPr lang="zh-CN" altLang="en-US" sz="900" dirty="0"/>
              <a:t> </a:t>
            </a:r>
            <a:r>
              <a:rPr lang="en-US" altLang="zh-CN" sz="900" dirty="0"/>
              <a:t>43.1 (2016): 8-13.</a:t>
            </a:r>
            <a:endParaRPr lang="zh-CN" altLang="en-US" sz="900" dirty="0"/>
          </a:p>
        </p:txBody>
      </p:sp>
    </p:spTree>
    <p:extLst>
      <p:ext uri="{BB962C8B-B14F-4D97-AF65-F5344CB8AC3E}">
        <p14:creationId xmlns:p14="http://schemas.microsoft.com/office/powerpoint/2010/main" val="8333163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94</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598792" y="889519"/>
            <a:ext cx="1114408"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数据治理</a:t>
            </a:r>
            <a:endParaRPr lang="zh-CN" altLang="en-US" dirty="0"/>
          </a:p>
        </p:txBody>
      </p:sp>
      <p:sp>
        <p:nvSpPr>
          <p:cNvPr id="8" name="内容占位符 2">
            <a:extLst>
              <a:ext uri="{FF2B5EF4-FFF2-40B4-BE49-F238E27FC236}">
                <a16:creationId xmlns:a16="http://schemas.microsoft.com/office/drawing/2014/main" id="{AEC77E10-93F3-4637-A1C8-ECB4845AA369}"/>
              </a:ext>
            </a:extLst>
          </p:cNvPr>
          <p:cNvSpPr txBox="1">
            <a:spLocks/>
          </p:cNvSpPr>
          <p:nvPr/>
        </p:nvSpPr>
        <p:spPr>
          <a:xfrm>
            <a:off x="641149" y="1227967"/>
            <a:ext cx="7775575" cy="350402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pPr>
            <a:r>
              <a:rPr lang="zh-CN" altLang="en-US" sz="1600" b="1" dirty="0">
                <a:latin typeface="微软雅黑" panose="020B0503020204020204" pitchFamily="34" charset="-122"/>
                <a:ea typeface="微软雅黑" panose="020B0503020204020204" pitchFamily="34" charset="-122"/>
              </a:rPr>
              <a:t>数据治理的驱动力最早源自两个方面：一是为了满足外部监管和合规的需要；二是内部风险管理的需要，包括财务做假、敏感数据涉密等。</a:t>
            </a:r>
            <a:endParaRPr lang="en-US" altLang="zh-CN" sz="1600" b="1" dirty="0">
              <a:latin typeface="微软雅黑" panose="020B0503020204020204" pitchFamily="34" charset="-122"/>
              <a:ea typeface="微软雅黑" panose="020B0503020204020204" pitchFamily="34" charset="-122"/>
            </a:endParaRPr>
          </a:p>
          <a:p>
            <a:pPr>
              <a:lnSpc>
                <a:spcPct val="150000"/>
              </a:lnSpc>
            </a:pPr>
            <a:r>
              <a:rPr lang="en-US" altLang="zh-CN" sz="1600" b="1" dirty="0">
                <a:latin typeface="微软雅黑" panose="020B0503020204020204" pitchFamily="34" charset="-122"/>
                <a:ea typeface="微软雅黑" panose="020B0503020204020204" pitchFamily="34" charset="-122"/>
              </a:rPr>
              <a:t>IBM</a:t>
            </a:r>
            <a:r>
              <a:rPr lang="zh-CN" altLang="en-US" sz="1600" b="1" dirty="0">
                <a:latin typeface="微软雅黑" panose="020B0503020204020204" pitchFamily="34" charset="-122"/>
                <a:ea typeface="微软雅黑" panose="020B0503020204020204" pitchFamily="34" charset="-122"/>
              </a:rPr>
              <a:t>对数据治理的认识和定义为：数据治理是根据企业的数据管控政策，利用组织人员、流程和技术的相互协作，使企业能将数据作为企业的核心资产来管理和应用的一门学科。好的数据治理框架应该包括两部分内容：一是数据治理的保障机制，二是数据治理的核心领域。</a:t>
            </a:r>
            <a:endParaRPr lang="en-US" altLang="zh-CN" sz="1600" b="1" dirty="0">
              <a:latin typeface="微软雅黑" panose="020B0503020204020204" pitchFamily="34" charset="-122"/>
              <a:ea typeface="微软雅黑" panose="020B0503020204020204" pitchFamily="34" charset="-122"/>
            </a:endParaRPr>
          </a:p>
          <a:p>
            <a:pPr>
              <a:lnSpc>
                <a:spcPct val="150000"/>
              </a:lnSpc>
            </a:pPr>
            <a:r>
              <a:rPr lang="zh-CN" altLang="en-US" sz="1600" b="1" dirty="0">
                <a:latin typeface="微软雅黑" panose="020B0503020204020204" pitchFamily="34" charset="-122"/>
                <a:ea typeface="微软雅黑" panose="020B0503020204020204" pitchFamily="34" charset="-122"/>
              </a:rPr>
              <a:t>数据治理的核心是为业务提供持续的、可度量的价值。</a:t>
            </a:r>
            <a:endParaRPr lang="en-US" altLang="zh-CN" sz="1600" b="1" dirty="0">
              <a:latin typeface="微软雅黑" panose="020B0503020204020204" pitchFamily="34" charset="-122"/>
              <a:ea typeface="微软雅黑" panose="020B0503020204020204" pitchFamily="34" charset="-122"/>
            </a:endParaRPr>
          </a:p>
          <a:p>
            <a:pPr>
              <a:lnSpc>
                <a:spcPct val="150000"/>
              </a:lnSpc>
            </a:pPr>
            <a:r>
              <a:rPr lang="zh-CN" altLang="en-US" sz="1600" b="1" dirty="0">
                <a:latin typeface="微软雅黑" panose="020B0503020204020204" pitchFamily="34" charset="-122"/>
                <a:ea typeface="微软雅黑" panose="020B0503020204020204" pitchFamily="34" charset="-122"/>
              </a:rPr>
              <a:t>数据治理的根本目的是发挥数据的价值，是一项系统工程， 不仅涉及技 术，还涉及政策、环境、法律 法规、公共管理等多个方面。</a:t>
            </a:r>
            <a:endParaRPr lang="en-US" altLang="zh-CN" sz="1600" b="1" dirty="0">
              <a:latin typeface="微软雅黑" panose="020B0503020204020204" pitchFamily="34" charset="-122"/>
              <a:ea typeface="微软雅黑" panose="020B0503020204020204" pitchFamily="34" charset="-122"/>
            </a:endParaRPr>
          </a:p>
          <a:p>
            <a:pPr>
              <a:lnSpc>
                <a:spcPct val="150000"/>
              </a:lnSpc>
            </a:pPr>
            <a:endParaRPr lang="zh-CN" altLang="en-US" sz="1400" dirty="0">
              <a:latin typeface="微软雅黑" panose="020B0503020204020204" pitchFamily="34" charset="-122"/>
              <a:ea typeface="微软雅黑" panose="020B0503020204020204" pitchFamily="34" charset="-122"/>
            </a:endParaRPr>
          </a:p>
        </p:txBody>
      </p:sp>
      <p:sp>
        <p:nvSpPr>
          <p:cNvPr id="3" name="矩形 2"/>
          <p:cNvSpPr/>
          <p:nvPr/>
        </p:nvSpPr>
        <p:spPr>
          <a:xfrm>
            <a:off x="116418" y="4731990"/>
            <a:ext cx="7695942" cy="400110"/>
          </a:xfrm>
          <a:prstGeom prst="rect">
            <a:avLst/>
          </a:prstGeom>
        </p:spPr>
        <p:txBody>
          <a:bodyPr wrap="square">
            <a:spAutoFit/>
          </a:bodyPr>
          <a:lstStyle/>
          <a:p>
            <a:r>
              <a:rPr lang="en-US" altLang="zh-CN" sz="1000" dirty="0"/>
              <a:t>Thompson, Nik, Ravi </a:t>
            </a:r>
            <a:r>
              <a:rPr lang="en-US" altLang="zh-CN" sz="1000" dirty="0" err="1"/>
              <a:t>Ravindran</a:t>
            </a:r>
            <a:r>
              <a:rPr lang="en-US" altLang="zh-CN" sz="1000" dirty="0"/>
              <a:t>, and Salvatore Nicosia. "Government data does not mean data governance: Lessons learned from a public sector application audit." </a:t>
            </a:r>
            <a:r>
              <a:rPr lang="en-US" altLang="zh-CN" sz="1000" i="1" dirty="0"/>
              <a:t>Government Information Quarterly</a:t>
            </a:r>
            <a:r>
              <a:rPr lang="en-US" altLang="zh-CN" sz="1000" dirty="0"/>
              <a:t> 32.3 (2015): 316-322.</a:t>
            </a:r>
            <a:endParaRPr lang="zh-CN" altLang="en-US" sz="1000" dirty="0"/>
          </a:p>
        </p:txBody>
      </p:sp>
    </p:spTree>
    <p:extLst>
      <p:ext uri="{BB962C8B-B14F-4D97-AF65-F5344CB8AC3E}">
        <p14:creationId xmlns:p14="http://schemas.microsoft.com/office/powerpoint/2010/main" val="10726396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95</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118480"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数据资产管理</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816640" y="877379"/>
            <a:ext cx="1114408"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数据产权</a:t>
            </a:r>
            <a:endParaRPr lang="zh-CN" altLang="en-US" dirty="0"/>
          </a:p>
        </p:txBody>
      </p:sp>
      <p:sp>
        <p:nvSpPr>
          <p:cNvPr id="9" name="内容占位符 2">
            <a:extLst>
              <a:ext uri="{FF2B5EF4-FFF2-40B4-BE49-F238E27FC236}">
                <a16:creationId xmlns:a16="http://schemas.microsoft.com/office/drawing/2014/main" id="{FF0FA208-6A2B-48EB-98B9-CEAC2930690C}"/>
              </a:ext>
            </a:extLst>
          </p:cNvPr>
          <p:cNvSpPr txBox="1">
            <a:spLocks/>
          </p:cNvSpPr>
          <p:nvPr/>
        </p:nvSpPr>
        <p:spPr>
          <a:xfrm>
            <a:off x="731291" y="1347614"/>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pPr>
            <a:r>
              <a:rPr lang="en-US" altLang="zh-CN" sz="1600" b="1" dirty="0">
                <a:latin typeface="微软雅黑" panose="020B0503020204020204" pitchFamily="34" charset="-122"/>
                <a:ea typeface="微软雅黑" panose="020B0503020204020204" pitchFamily="34" charset="-122"/>
              </a:rPr>
              <a:t>2015</a:t>
            </a:r>
            <a:r>
              <a:rPr lang="zh-CN" altLang="en-US" sz="1600" b="1" dirty="0">
                <a:latin typeface="微软雅黑" panose="020B0503020204020204" pitchFamily="34" charset="-122"/>
                <a:ea typeface="微软雅黑" panose="020B0503020204020204" pitchFamily="34" charset="-122"/>
              </a:rPr>
              <a:t>年，国务院印发了</a:t>
            </a:r>
            <a:r>
              <a:rPr lang="en-US" altLang="zh-CN" sz="1600" b="1" dirty="0">
                <a:latin typeface="微软雅黑" panose="020B0503020204020204" pitchFamily="34" charset="-122"/>
                <a:ea typeface="微软雅黑" panose="020B0503020204020204" pitchFamily="34" charset="-122"/>
              </a:rPr>
              <a:t>《</a:t>
            </a:r>
            <a:r>
              <a:rPr lang="zh-CN" altLang="en-US" sz="1600" b="1" dirty="0">
                <a:latin typeface="微软雅黑" panose="020B0503020204020204" pitchFamily="34" charset="-122"/>
                <a:ea typeface="微软雅黑" panose="020B0503020204020204" pitchFamily="34" charset="-122"/>
              </a:rPr>
              <a:t>促进大数据发展行动纲要</a:t>
            </a:r>
            <a:r>
              <a:rPr lang="en-US" altLang="zh-CN" sz="1600" b="1" dirty="0">
                <a:latin typeface="微软雅黑" panose="020B0503020204020204" pitchFamily="34" charset="-122"/>
                <a:ea typeface="微软雅黑" panose="020B0503020204020204" pitchFamily="34" charset="-122"/>
              </a:rPr>
              <a:t>》</a:t>
            </a:r>
            <a:r>
              <a:rPr lang="zh-CN" altLang="en-US" sz="1600" b="1" dirty="0">
                <a:latin typeface="微软雅黑" panose="020B0503020204020204" pitchFamily="34" charset="-122"/>
                <a:ea typeface="微软雅黑" panose="020B0503020204020204" pitchFamily="34" charset="-122"/>
              </a:rPr>
              <a:t>：政府数据资源的开放共享机制促进了知识产权与大数据的深度融合。</a:t>
            </a:r>
            <a:endParaRPr lang="en-US" altLang="zh-CN" sz="1600" b="1" dirty="0">
              <a:latin typeface="微软雅黑" panose="020B0503020204020204" pitchFamily="34" charset="-122"/>
              <a:ea typeface="微软雅黑" panose="020B0503020204020204" pitchFamily="34" charset="-122"/>
            </a:endParaRPr>
          </a:p>
          <a:p>
            <a:pPr>
              <a:lnSpc>
                <a:spcPct val="150000"/>
              </a:lnSpc>
            </a:pPr>
            <a:r>
              <a:rPr lang="zh-CN" altLang="en-US" sz="1600" b="1" dirty="0">
                <a:latin typeface="微软雅黑" panose="020B0503020204020204" pitchFamily="34" charset="-122"/>
                <a:ea typeface="微软雅黑" panose="020B0503020204020204" pitchFamily="34" charset="-122"/>
              </a:rPr>
              <a:t>数据产权界定不同于以往的数字版权管理（</a:t>
            </a:r>
            <a:r>
              <a:rPr lang="en-US" altLang="zh-CN" sz="1600" b="1" dirty="0">
                <a:latin typeface="微软雅黑" panose="020B0503020204020204" pitchFamily="34" charset="-122"/>
                <a:ea typeface="微软雅黑" panose="020B0503020204020204" pitchFamily="34" charset="-122"/>
              </a:rPr>
              <a:t>DRM</a:t>
            </a:r>
            <a:r>
              <a:rPr lang="zh-CN" altLang="en-US" sz="1600" b="1" dirty="0">
                <a:latin typeface="微软雅黑" panose="020B0503020204020204" pitchFamily="34" charset="-122"/>
                <a:ea typeface="微软雅黑" panose="020B0503020204020204" pitchFamily="34" charset="-122"/>
              </a:rPr>
              <a:t>，</a:t>
            </a:r>
            <a:r>
              <a:rPr lang="en-US" altLang="zh-CN" sz="1600" b="1" dirty="0">
                <a:latin typeface="微软雅黑" panose="020B0503020204020204" pitchFamily="34" charset="-122"/>
                <a:ea typeface="微软雅黑" panose="020B0503020204020204" pitchFamily="34" charset="-122"/>
              </a:rPr>
              <a:t>digital Rights Management</a:t>
            </a:r>
            <a:r>
              <a:rPr lang="zh-CN" altLang="en-US" sz="1600" b="1" dirty="0">
                <a:latin typeface="微软雅黑" panose="020B0503020204020204" pitchFamily="34" charset="-122"/>
                <a:ea typeface="微软雅黑" panose="020B0503020204020204" pitchFamily="34" charset="-122"/>
              </a:rPr>
              <a:t>）</a:t>
            </a:r>
            <a:r>
              <a:rPr lang="en-US" altLang="zh-CN" sz="1600" b="1" dirty="0">
                <a:latin typeface="微软雅黑" panose="020B0503020204020204" pitchFamily="34" charset="-122"/>
                <a:ea typeface="微软雅黑" panose="020B0503020204020204" pitchFamily="34" charset="-122"/>
              </a:rPr>
              <a:t>,</a:t>
            </a:r>
            <a:r>
              <a:rPr lang="zh-CN" altLang="en-US" sz="1600" b="1" dirty="0">
                <a:latin typeface="微软雅黑" panose="020B0503020204020204" pitchFamily="34" charset="-122"/>
                <a:ea typeface="微软雅黑" panose="020B0503020204020204" pitchFamily="34" charset="-122"/>
              </a:rPr>
              <a:t>更侧重对产权属性的定义，后续将产生：</a:t>
            </a:r>
            <a:endParaRPr lang="en-US" altLang="zh-CN" sz="1600" b="1" dirty="0">
              <a:latin typeface="微软雅黑" panose="020B0503020204020204" pitchFamily="34" charset="-122"/>
              <a:ea typeface="微软雅黑" panose="020B0503020204020204" pitchFamily="34" charset="-122"/>
            </a:endParaRPr>
          </a:p>
          <a:p>
            <a:pPr lvl="1">
              <a:lnSpc>
                <a:spcPct val="150000"/>
              </a:lnSpc>
            </a:pPr>
            <a:r>
              <a:rPr lang="zh-CN" altLang="en-US" sz="1600" b="1" dirty="0">
                <a:latin typeface="微软雅黑" panose="020B0503020204020204" pitchFamily="34" charset="-122"/>
                <a:ea typeface="微软雅黑" panose="020B0503020204020204" pitchFamily="34" charset="-122"/>
              </a:rPr>
              <a:t>数据知识产权</a:t>
            </a:r>
            <a:endParaRPr lang="en-US" altLang="zh-CN" sz="1600" b="1" dirty="0">
              <a:latin typeface="微软雅黑" panose="020B0503020204020204" pitchFamily="34" charset="-122"/>
              <a:ea typeface="微软雅黑" panose="020B0503020204020204" pitchFamily="34" charset="-122"/>
            </a:endParaRPr>
          </a:p>
          <a:p>
            <a:pPr lvl="1">
              <a:lnSpc>
                <a:spcPct val="150000"/>
              </a:lnSpc>
            </a:pPr>
            <a:r>
              <a:rPr lang="zh-CN" altLang="en-US" sz="1600" b="1" dirty="0">
                <a:latin typeface="微软雅黑" panose="020B0503020204020204" pitchFamily="34" charset="-122"/>
                <a:ea typeface="微软雅黑" panose="020B0503020204020204" pitchFamily="34" charset="-122"/>
              </a:rPr>
              <a:t>数据估值</a:t>
            </a:r>
            <a:endParaRPr lang="en-US" altLang="zh-CN" sz="1600" b="1" dirty="0">
              <a:latin typeface="微软雅黑" panose="020B0503020204020204" pitchFamily="34" charset="-122"/>
              <a:ea typeface="微软雅黑" panose="020B0503020204020204" pitchFamily="34" charset="-122"/>
            </a:endParaRPr>
          </a:p>
          <a:p>
            <a:pPr lvl="1">
              <a:lnSpc>
                <a:spcPct val="150000"/>
              </a:lnSpc>
            </a:pPr>
            <a:r>
              <a:rPr lang="zh-CN" altLang="en-US" sz="1600" b="1" dirty="0">
                <a:latin typeface="微软雅黑" panose="020B0503020204020204" pitchFamily="34" charset="-122"/>
                <a:ea typeface="微软雅黑" panose="020B0503020204020204" pitchFamily="34" charset="-122"/>
              </a:rPr>
              <a:t>数据质押融资</a:t>
            </a:r>
            <a:endParaRPr lang="en-US" altLang="zh-CN" sz="1600" b="1" dirty="0">
              <a:latin typeface="微软雅黑" panose="020B0503020204020204" pitchFamily="34" charset="-122"/>
              <a:ea typeface="微软雅黑" panose="020B0503020204020204" pitchFamily="34" charset="-122"/>
            </a:endParaRPr>
          </a:p>
          <a:p>
            <a:pPr lvl="1">
              <a:lnSpc>
                <a:spcPct val="150000"/>
              </a:lnSpc>
            </a:pPr>
            <a:r>
              <a:rPr lang="zh-CN" altLang="en-US" sz="1600" b="1" dirty="0">
                <a:latin typeface="微软雅黑" panose="020B0503020204020204" pitchFamily="34" charset="-122"/>
                <a:ea typeface="微软雅黑" panose="020B0503020204020204" pitchFamily="34" charset="-122"/>
              </a:rPr>
              <a:t>数据交易</a:t>
            </a:r>
          </a:p>
        </p:txBody>
      </p:sp>
    </p:spTree>
    <p:extLst>
      <p:ext uri="{BB962C8B-B14F-4D97-AF65-F5344CB8AC3E}">
        <p14:creationId xmlns:p14="http://schemas.microsoft.com/office/powerpoint/2010/main" val="10726396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96</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931202"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信息管理与信息服务</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8" y="785745"/>
            <a:ext cx="1114408"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rPr>
              <a:t>信息系统</a:t>
            </a:r>
            <a:endParaRPr lang="zh-CN" altLang="en-US" dirty="0"/>
          </a:p>
        </p:txBody>
      </p:sp>
      <p:graphicFrame>
        <p:nvGraphicFramePr>
          <p:cNvPr id="8" name="图示 7">
            <a:extLst>
              <a:ext uri="{FF2B5EF4-FFF2-40B4-BE49-F238E27FC236}">
                <a16:creationId xmlns:a16="http://schemas.microsoft.com/office/drawing/2014/main" id="{DB112C13-CED8-49F8-B346-7F8DDB7B2959}"/>
              </a:ext>
            </a:extLst>
          </p:cNvPr>
          <p:cNvGraphicFramePr/>
          <p:nvPr>
            <p:extLst>
              <p:ext uri="{D42A27DB-BD31-4B8C-83A1-F6EECF244321}">
                <p14:modId xmlns:p14="http://schemas.microsoft.com/office/powerpoint/2010/main" val="3509443904"/>
              </p:ext>
            </p:extLst>
          </p:nvPr>
        </p:nvGraphicFramePr>
        <p:xfrm>
          <a:off x="1298569" y="827560"/>
          <a:ext cx="6858000" cy="361639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矩形 2"/>
          <p:cNvSpPr/>
          <p:nvPr/>
        </p:nvSpPr>
        <p:spPr>
          <a:xfrm>
            <a:off x="2483768" y="4443958"/>
            <a:ext cx="4488728" cy="369332"/>
          </a:xfrm>
          <a:prstGeom prst="rect">
            <a:avLst/>
          </a:prstGeom>
        </p:spPr>
        <p:txBody>
          <a:bodyPr wrap="none">
            <a:spAutoFit/>
          </a:bodyPr>
          <a:lstStyle/>
          <a:p>
            <a:pPr algn="ctr"/>
            <a:r>
              <a:rPr lang="en-US" altLang="zh-CN" sz="1800" b="1" dirty="0">
                <a:latin typeface="Kaiti SC"/>
                <a:ea typeface="Kaiti SC"/>
                <a:cs typeface="Kaiti SC"/>
              </a:rPr>
              <a:t>IT/IS</a:t>
            </a:r>
            <a:r>
              <a:rPr lang="zh-CN" altLang="en-US" sz="1800" b="1" dirty="0">
                <a:latin typeface="Kaiti SC"/>
                <a:ea typeface="Kaiti SC"/>
                <a:cs typeface="Kaiti SC"/>
              </a:rPr>
              <a:t>应用、服务、行业、区域、国家战略</a:t>
            </a:r>
            <a:endParaRPr lang="en-US" altLang="zh-CN" sz="1800" b="1" dirty="0">
              <a:latin typeface="Kaiti SC"/>
              <a:ea typeface="Kaiti SC"/>
              <a:cs typeface="Kaiti SC"/>
            </a:endParaRPr>
          </a:p>
        </p:txBody>
      </p:sp>
    </p:spTree>
    <p:extLst>
      <p:ext uri="{BB962C8B-B14F-4D97-AF65-F5344CB8AC3E}">
        <p14:creationId xmlns:p14="http://schemas.microsoft.com/office/powerpoint/2010/main" val="39571730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97</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931202"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信息管理与信息服务</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2" name="矩形 1"/>
          <p:cNvSpPr/>
          <p:nvPr/>
        </p:nvSpPr>
        <p:spPr>
          <a:xfrm>
            <a:off x="683568" y="858635"/>
            <a:ext cx="3206327" cy="369332"/>
          </a:xfrm>
          <a:prstGeom prst="rect">
            <a:avLst/>
          </a:prstGeom>
        </p:spPr>
        <p:txBody>
          <a:bodyPr wrap="none">
            <a:spAutoFit/>
          </a:bodyPr>
          <a:lstStyle/>
          <a:p>
            <a:r>
              <a:rPr lang="zh-CN" altLang="en-US" sz="1800" b="1" dirty="0">
                <a:solidFill>
                  <a:srgbClr val="660066"/>
                </a:solidFill>
                <a:latin typeface="黑体" panose="02010609060101010101" pitchFamily="49" charset="-122"/>
                <a:ea typeface="黑体" panose="02010609060101010101" pitchFamily="49" charset="-122"/>
                <a:sym typeface="Calibri" panose="020F0502020204030204" pitchFamily="34" charset="0"/>
              </a:rPr>
              <a:t>新技术环境下的管理决策创新</a:t>
            </a:r>
          </a:p>
        </p:txBody>
      </p:sp>
      <p:sp>
        <p:nvSpPr>
          <p:cNvPr id="8" name="文本框 36">
            <a:extLst>
              <a:ext uri="{FF2B5EF4-FFF2-40B4-BE49-F238E27FC236}">
                <a16:creationId xmlns:a16="http://schemas.microsoft.com/office/drawing/2014/main" id="{2ECC400B-5BF8-4269-862B-CC9AA696B528}"/>
              </a:ext>
            </a:extLst>
          </p:cNvPr>
          <p:cNvSpPr txBox="1">
            <a:spLocks noChangeArrowheads="1"/>
          </p:cNvSpPr>
          <p:nvPr/>
        </p:nvSpPr>
        <p:spPr bwMode="auto">
          <a:xfrm>
            <a:off x="331788" y="1252539"/>
            <a:ext cx="41275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Char char="•"/>
            </a:pPr>
            <a:r>
              <a:rPr lang="zh-CN" altLang="en-US" sz="1600" b="1">
                <a:solidFill>
                  <a:schemeClr val="tx2"/>
                </a:solidFill>
                <a:latin typeface="Kaiti SC"/>
                <a:ea typeface="Kaiti SC"/>
                <a:cs typeface="Kaiti SC"/>
                <a:sym typeface="Arial" panose="020B0604020202020204" pitchFamily="34" charset="0"/>
              </a:rPr>
              <a:t>传统业务管理</a:t>
            </a:r>
            <a:r>
              <a:rPr lang="en-US" altLang="zh-CN" sz="1600" b="1">
                <a:solidFill>
                  <a:schemeClr val="tx2"/>
                </a:solidFill>
                <a:latin typeface="Kaiti SC"/>
                <a:ea typeface="Kaiti SC"/>
                <a:cs typeface="Kaiti SC"/>
                <a:sym typeface="Arial" panose="020B0604020202020204" pitchFamily="34" charset="0"/>
              </a:rPr>
              <a:t>=&gt;</a:t>
            </a:r>
            <a:r>
              <a:rPr lang="zh-CN" altLang="en-US" sz="1600" b="1">
                <a:solidFill>
                  <a:schemeClr val="tx2"/>
                </a:solidFill>
                <a:latin typeface="Kaiti SC"/>
                <a:ea typeface="Kaiti SC"/>
                <a:cs typeface="Kaiti SC"/>
                <a:sym typeface="Arial" panose="020B0604020202020204" pitchFamily="34" charset="0"/>
              </a:rPr>
              <a:t>面向数据管理</a:t>
            </a:r>
            <a:endParaRPr lang="en-US" altLang="zh-CN" sz="1600" b="1">
              <a:solidFill>
                <a:schemeClr val="tx2"/>
              </a:solidFill>
              <a:latin typeface="Kaiti SC"/>
              <a:ea typeface="Kaiti SC"/>
              <a:cs typeface="Kaiti SC"/>
              <a:sym typeface="Arial" panose="020B0604020202020204" pitchFamily="34" charset="0"/>
            </a:endParaRPr>
          </a:p>
          <a:p>
            <a:pPr>
              <a:buFont typeface="Arial" panose="020B0604020202020204" pitchFamily="34" charset="0"/>
              <a:buChar char="•"/>
            </a:pPr>
            <a:r>
              <a:rPr lang="zh-CN" altLang="en-US" sz="1600" b="1">
                <a:solidFill>
                  <a:schemeClr val="tx2"/>
                </a:solidFill>
                <a:latin typeface="Kaiti SC"/>
                <a:ea typeface="Kaiti SC"/>
                <a:cs typeface="Kaiti SC"/>
                <a:sym typeface="Arial" panose="020B0604020202020204" pitchFamily="34" charset="0"/>
              </a:rPr>
              <a:t>传统业务决策</a:t>
            </a:r>
            <a:r>
              <a:rPr lang="en-US" altLang="zh-CN" sz="1600" b="1">
                <a:solidFill>
                  <a:schemeClr val="tx2"/>
                </a:solidFill>
                <a:latin typeface="Kaiti SC"/>
                <a:ea typeface="Kaiti SC"/>
                <a:cs typeface="Kaiti SC"/>
                <a:sym typeface="Arial" panose="020B0604020202020204" pitchFamily="34" charset="0"/>
              </a:rPr>
              <a:t>=&gt;</a:t>
            </a:r>
            <a:r>
              <a:rPr lang="zh-CN" altLang="en-US" sz="1600" b="1">
                <a:solidFill>
                  <a:schemeClr val="tx2"/>
                </a:solidFill>
                <a:latin typeface="Kaiti SC"/>
                <a:ea typeface="Kaiti SC"/>
                <a:cs typeface="Kaiti SC"/>
                <a:sym typeface="Arial" panose="020B0604020202020204" pitchFamily="34" charset="0"/>
              </a:rPr>
              <a:t>基于数据分析的决策</a:t>
            </a:r>
          </a:p>
        </p:txBody>
      </p:sp>
      <p:pic>
        <p:nvPicPr>
          <p:cNvPr id="9" name="图片 38">
            <a:extLst>
              <a:ext uri="{FF2B5EF4-FFF2-40B4-BE49-F238E27FC236}">
                <a16:creationId xmlns:a16="http://schemas.microsoft.com/office/drawing/2014/main" id="{7747F8B6-A850-40C2-9F77-A74EA32399A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44851" y="1837314"/>
            <a:ext cx="2140891" cy="1764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文本框 39">
            <a:extLst>
              <a:ext uri="{FF2B5EF4-FFF2-40B4-BE49-F238E27FC236}">
                <a16:creationId xmlns:a16="http://schemas.microsoft.com/office/drawing/2014/main" id="{27F52984-89C7-4084-B13C-BDFE9A480CFA}"/>
              </a:ext>
            </a:extLst>
          </p:cNvPr>
          <p:cNvSpPr txBox="1">
            <a:spLocks noChangeArrowheads="1"/>
          </p:cNvSpPr>
          <p:nvPr/>
        </p:nvSpPr>
        <p:spPr bwMode="auto">
          <a:xfrm>
            <a:off x="6011490" y="1283429"/>
            <a:ext cx="2270125"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1600" b="1" dirty="0">
                <a:solidFill>
                  <a:schemeClr val="tx2"/>
                </a:solidFill>
                <a:latin typeface="Kaiti SC"/>
                <a:ea typeface="Kaiti SC"/>
                <a:cs typeface="Kaiti SC"/>
              </a:rPr>
              <a:t>为什么会发生</a:t>
            </a:r>
            <a:r>
              <a:rPr lang="en-US" altLang="zh-CN" sz="1600" b="1" dirty="0">
                <a:solidFill>
                  <a:schemeClr val="tx2"/>
                </a:solidFill>
                <a:latin typeface="Kaiti SC"/>
                <a:ea typeface="Kaiti SC"/>
                <a:cs typeface="Kaiti SC"/>
              </a:rPr>
              <a:t>?</a:t>
            </a:r>
          </a:p>
          <a:p>
            <a:pPr>
              <a:buFont typeface="Arial" panose="020B0604020202020204" pitchFamily="34" charset="0"/>
              <a:buChar char="•"/>
            </a:pPr>
            <a:r>
              <a:rPr lang="zh-CN" altLang="en-US" sz="1400" b="1" dirty="0">
                <a:solidFill>
                  <a:schemeClr val="tx2"/>
                </a:solidFill>
                <a:latin typeface="Kaiti SC"/>
                <a:ea typeface="Kaiti SC"/>
                <a:cs typeface="Kaiti SC"/>
              </a:rPr>
              <a:t>业务联系？</a:t>
            </a:r>
            <a:endParaRPr lang="en-US" altLang="zh-CN" sz="1400" b="1" dirty="0">
              <a:solidFill>
                <a:schemeClr val="tx2"/>
              </a:solidFill>
              <a:latin typeface="Kaiti SC"/>
              <a:ea typeface="Kaiti SC"/>
              <a:cs typeface="Kaiti SC"/>
            </a:endParaRPr>
          </a:p>
          <a:p>
            <a:pPr>
              <a:buFont typeface="Arial" panose="020B0604020202020204" pitchFamily="34" charset="0"/>
              <a:buChar char="•"/>
            </a:pPr>
            <a:r>
              <a:rPr lang="zh-CN" altLang="en-US" sz="1400" b="1" dirty="0">
                <a:solidFill>
                  <a:schemeClr val="tx2"/>
                </a:solidFill>
                <a:latin typeface="Kaiti SC"/>
                <a:ea typeface="Kaiti SC"/>
                <a:cs typeface="Kaiti SC"/>
              </a:rPr>
              <a:t>路径连接？</a:t>
            </a:r>
            <a:endParaRPr lang="en-US" altLang="zh-CN" sz="1400" b="1" dirty="0">
              <a:solidFill>
                <a:schemeClr val="tx2"/>
              </a:solidFill>
              <a:latin typeface="Kaiti SC"/>
              <a:ea typeface="Kaiti SC"/>
              <a:cs typeface="Kaiti SC"/>
            </a:endParaRPr>
          </a:p>
          <a:p>
            <a:pPr>
              <a:buFont typeface="Arial" panose="020B0604020202020204" pitchFamily="34" charset="0"/>
              <a:buChar char="•"/>
            </a:pPr>
            <a:r>
              <a:rPr lang="zh-CN" altLang="en-US" sz="1400" b="1" dirty="0">
                <a:solidFill>
                  <a:schemeClr val="tx2"/>
                </a:solidFill>
                <a:latin typeface="Kaiti SC"/>
                <a:ea typeface="Kaiti SC"/>
                <a:cs typeface="Kaiti SC"/>
              </a:rPr>
              <a:t>关联因果？</a:t>
            </a:r>
          </a:p>
        </p:txBody>
      </p:sp>
      <p:sp>
        <p:nvSpPr>
          <p:cNvPr id="15" name="文本框 40">
            <a:extLst>
              <a:ext uri="{FF2B5EF4-FFF2-40B4-BE49-F238E27FC236}">
                <a16:creationId xmlns:a16="http://schemas.microsoft.com/office/drawing/2014/main" id="{43D0EAD6-49D2-4A9A-9A58-1582E0DD3342}"/>
              </a:ext>
            </a:extLst>
          </p:cNvPr>
          <p:cNvSpPr txBox="1">
            <a:spLocks noChangeArrowheads="1"/>
          </p:cNvSpPr>
          <p:nvPr/>
        </p:nvSpPr>
        <p:spPr bwMode="auto">
          <a:xfrm>
            <a:off x="6317874" y="2956305"/>
            <a:ext cx="1525587"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1600" b="1" dirty="0">
                <a:solidFill>
                  <a:schemeClr val="tx2"/>
                </a:solidFill>
                <a:latin typeface="Kaiti SC"/>
                <a:ea typeface="Kaiti SC"/>
                <a:cs typeface="Kaiti SC"/>
              </a:rPr>
              <a:t>将发生什么？</a:t>
            </a:r>
            <a:endParaRPr lang="en-US" altLang="zh-CN" sz="1600" b="1" dirty="0">
              <a:solidFill>
                <a:schemeClr val="tx2"/>
              </a:solidFill>
              <a:latin typeface="Kaiti SC"/>
              <a:ea typeface="Kaiti SC"/>
              <a:cs typeface="Kaiti SC"/>
            </a:endParaRPr>
          </a:p>
          <a:p>
            <a:pPr>
              <a:buFont typeface="Arial" panose="020B0604020202020204" pitchFamily="34" charset="0"/>
              <a:buChar char="•"/>
            </a:pPr>
            <a:r>
              <a:rPr lang="zh-CN" altLang="en-US" sz="1400" b="1" dirty="0">
                <a:solidFill>
                  <a:schemeClr val="tx2"/>
                </a:solidFill>
                <a:latin typeface="Kaiti SC"/>
                <a:ea typeface="Kaiti SC"/>
                <a:cs typeface="Kaiti SC"/>
              </a:rPr>
              <a:t>业务轨迹？</a:t>
            </a:r>
            <a:endParaRPr lang="en-US" altLang="zh-CN" sz="1400" b="1" dirty="0">
              <a:solidFill>
                <a:schemeClr val="tx2"/>
              </a:solidFill>
              <a:latin typeface="Kaiti SC"/>
              <a:ea typeface="Kaiti SC"/>
              <a:cs typeface="Kaiti SC"/>
            </a:endParaRPr>
          </a:p>
          <a:p>
            <a:pPr>
              <a:buFont typeface="Arial" panose="020B0604020202020204" pitchFamily="34" charset="0"/>
              <a:buChar char="•"/>
            </a:pPr>
            <a:r>
              <a:rPr lang="zh-CN" altLang="en-US" sz="1400" b="1" dirty="0">
                <a:solidFill>
                  <a:schemeClr val="tx2"/>
                </a:solidFill>
                <a:latin typeface="Kaiti SC"/>
                <a:ea typeface="Kaiti SC"/>
                <a:cs typeface="Kaiti SC"/>
              </a:rPr>
              <a:t>动态变化？</a:t>
            </a:r>
            <a:endParaRPr lang="en-US" altLang="zh-CN" sz="1400" b="1" dirty="0">
              <a:solidFill>
                <a:schemeClr val="tx2"/>
              </a:solidFill>
              <a:latin typeface="Kaiti SC"/>
              <a:ea typeface="Kaiti SC"/>
              <a:cs typeface="Kaiti SC"/>
            </a:endParaRPr>
          </a:p>
          <a:p>
            <a:pPr>
              <a:buFont typeface="Arial" panose="020B0604020202020204" pitchFamily="34" charset="0"/>
              <a:buChar char="•"/>
            </a:pPr>
            <a:r>
              <a:rPr lang="zh-CN" altLang="en-US" sz="1400" b="1" dirty="0">
                <a:solidFill>
                  <a:schemeClr val="tx2"/>
                </a:solidFill>
                <a:latin typeface="Kaiti SC"/>
                <a:ea typeface="Kaiti SC"/>
                <a:cs typeface="Kaiti SC"/>
              </a:rPr>
              <a:t>趋势前瞻？</a:t>
            </a:r>
          </a:p>
        </p:txBody>
      </p:sp>
      <p:sp>
        <p:nvSpPr>
          <p:cNvPr id="16" name="文本框 41">
            <a:extLst>
              <a:ext uri="{FF2B5EF4-FFF2-40B4-BE49-F238E27FC236}">
                <a16:creationId xmlns:a16="http://schemas.microsoft.com/office/drawing/2014/main" id="{EDC24612-D3AD-4A09-800E-9C7E251812A5}"/>
              </a:ext>
            </a:extLst>
          </p:cNvPr>
          <p:cNvSpPr txBox="1">
            <a:spLocks noChangeArrowheads="1"/>
          </p:cNvSpPr>
          <p:nvPr/>
        </p:nvSpPr>
        <p:spPr bwMode="auto">
          <a:xfrm>
            <a:off x="1858962" y="1995686"/>
            <a:ext cx="1525587"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1600" b="1" dirty="0">
                <a:solidFill>
                  <a:schemeClr val="tx2"/>
                </a:solidFill>
                <a:latin typeface="Kaiti SC"/>
                <a:ea typeface="Kaiti SC"/>
                <a:cs typeface="Kaiti SC"/>
              </a:rPr>
              <a:t>发生了什么？</a:t>
            </a:r>
            <a:endParaRPr lang="en-US" altLang="zh-CN" sz="1600" b="1" dirty="0">
              <a:solidFill>
                <a:schemeClr val="tx2"/>
              </a:solidFill>
              <a:latin typeface="Kaiti SC"/>
              <a:ea typeface="Kaiti SC"/>
              <a:cs typeface="Kaiti SC"/>
            </a:endParaRPr>
          </a:p>
          <a:p>
            <a:pPr>
              <a:buFont typeface="Arial" panose="020B0604020202020204" pitchFamily="34" charset="0"/>
              <a:buChar char="•"/>
            </a:pPr>
            <a:r>
              <a:rPr lang="zh-CN" altLang="en-US" sz="1400" b="1" dirty="0">
                <a:solidFill>
                  <a:schemeClr val="tx2"/>
                </a:solidFill>
                <a:latin typeface="Kaiti SC"/>
                <a:ea typeface="Kaiti SC"/>
                <a:cs typeface="Kaiti SC"/>
              </a:rPr>
              <a:t>业务状态？</a:t>
            </a:r>
            <a:endParaRPr lang="en-US" altLang="zh-CN" sz="1400" b="1" dirty="0">
              <a:solidFill>
                <a:schemeClr val="tx2"/>
              </a:solidFill>
              <a:latin typeface="Kaiti SC"/>
              <a:ea typeface="Kaiti SC"/>
              <a:cs typeface="Kaiti SC"/>
            </a:endParaRPr>
          </a:p>
          <a:p>
            <a:pPr>
              <a:buFont typeface="Arial" panose="020B0604020202020204" pitchFamily="34" charset="0"/>
              <a:buChar char="•"/>
            </a:pPr>
            <a:r>
              <a:rPr lang="zh-CN" altLang="en-US" sz="1400" b="1" dirty="0">
                <a:solidFill>
                  <a:schemeClr val="tx2"/>
                </a:solidFill>
                <a:latin typeface="Kaiti SC"/>
                <a:ea typeface="Kaiti SC"/>
                <a:cs typeface="Kaiti SC"/>
              </a:rPr>
              <a:t>数据粒度？</a:t>
            </a:r>
            <a:endParaRPr lang="en-US" altLang="zh-CN" sz="1400" b="1" dirty="0">
              <a:solidFill>
                <a:schemeClr val="tx2"/>
              </a:solidFill>
              <a:latin typeface="Kaiti SC"/>
              <a:ea typeface="Kaiti SC"/>
              <a:cs typeface="Kaiti SC"/>
            </a:endParaRPr>
          </a:p>
          <a:p>
            <a:pPr>
              <a:buFont typeface="Arial" panose="020B0604020202020204" pitchFamily="34" charset="0"/>
              <a:buChar char="•"/>
            </a:pPr>
            <a:r>
              <a:rPr lang="zh-CN" altLang="en-US" sz="1400" b="1" dirty="0">
                <a:solidFill>
                  <a:schemeClr val="tx2"/>
                </a:solidFill>
                <a:latin typeface="Kaiti SC"/>
                <a:ea typeface="Kaiti SC"/>
                <a:cs typeface="Kaiti SC"/>
              </a:rPr>
              <a:t>全局视图？</a:t>
            </a:r>
          </a:p>
        </p:txBody>
      </p:sp>
      <p:grpSp>
        <p:nvGrpSpPr>
          <p:cNvPr id="17" name="组合 44">
            <a:extLst>
              <a:ext uri="{FF2B5EF4-FFF2-40B4-BE49-F238E27FC236}">
                <a16:creationId xmlns:a16="http://schemas.microsoft.com/office/drawing/2014/main" id="{E80FDBEE-A8AD-4DB5-8F7D-B6C2EF9DC8A0}"/>
              </a:ext>
            </a:extLst>
          </p:cNvPr>
          <p:cNvGrpSpPr>
            <a:grpSpLocks/>
          </p:cNvGrpSpPr>
          <p:nvPr/>
        </p:nvGrpSpPr>
        <p:grpSpPr bwMode="auto">
          <a:xfrm>
            <a:off x="1723951" y="3457141"/>
            <a:ext cx="1343174" cy="863029"/>
            <a:chOff x="668908" y="5337714"/>
            <a:chExt cx="1648623" cy="731519"/>
          </a:xfrm>
        </p:grpSpPr>
        <p:sp>
          <p:nvSpPr>
            <p:cNvPr id="18" name="椭圆 17">
              <a:extLst>
                <a:ext uri="{FF2B5EF4-FFF2-40B4-BE49-F238E27FC236}">
                  <a16:creationId xmlns:a16="http://schemas.microsoft.com/office/drawing/2014/main" id="{AC58CAEA-4AAD-428F-9276-495372F3F34B}"/>
                </a:ext>
              </a:extLst>
            </p:cNvPr>
            <p:cNvSpPr/>
            <p:nvPr/>
          </p:nvSpPr>
          <p:spPr>
            <a:xfrm>
              <a:off x="668908" y="5337714"/>
              <a:ext cx="1648623" cy="7315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solidFill>
                  <a:prstClr val="white"/>
                </a:solidFill>
                <a:latin typeface="Kaiti SC" charset="-122"/>
                <a:ea typeface="Kaiti SC" charset="-122"/>
                <a:cs typeface="Kaiti SC" charset="-122"/>
              </a:endParaRPr>
            </a:p>
          </p:txBody>
        </p:sp>
        <p:sp>
          <p:nvSpPr>
            <p:cNvPr id="19" name="文本框 43">
              <a:extLst>
                <a:ext uri="{FF2B5EF4-FFF2-40B4-BE49-F238E27FC236}">
                  <a16:creationId xmlns:a16="http://schemas.microsoft.com/office/drawing/2014/main" id="{0C842605-03CE-4202-8B9C-E68C512431B4}"/>
                </a:ext>
              </a:extLst>
            </p:cNvPr>
            <p:cNvSpPr txBox="1">
              <a:spLocks noChangeArrowheads="1"/>
            </p:cNvSpPr>
            <p:nvPr/>
          </p:nvSpPr>
          <p:spPr bwMode="auto">
            <a:xfrm>
              <a:off x="1008993" y="5442109"/>
              <a:ext cx="1034214" cy="33914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dirty="0">
                  <a:solidFill>
                    <a:srgbClr val="FFFFFF"/>
                  </a:solidFill>
                  <a:latin typeface="Kaiti SC"/>
                  <a:ea typeface="Kaiti SC"/>
                  <a:cs typeface="Kaiti SC"/>
                  <a:sym typeface="Arial" panose="020B0604020202020204" pitchFamily="34" charset="0"/>
                </a:rPr>
                <a:t>Value</a:t>
              </a:r>
              <a:endParaRPr lang="zh-CN" altLang="en-US" sz="2000" dirty="0">
                <a:solidFill>
                  <a:srgbClr val="FFFFFF"/>
                </a:solidFill>
                <a:latin typeface="Kaiti SC"/>
                <a:ea typeface="Kaiti SC"/>
                <a:cs typeface="Kaiti SC"/>
                <a:sym typeface="Arial" panose="020B0604020202020204" pitchFamily="34" charset="0"/>
              </a:endParaRPr>
            </a:p>
          </p:txBody>
        </p:sp>
      </p:grpSp>
      <p:grpSp>
        <p:nvGrpSpPr>
          <p:cNvPr id="20" name="组合 45">
            <a:extLst>
              <a:ext uri="{FF2B5EF4-FFF2-40B4-BE49-F238E27FC236}">
                <a16:creationId xmlns:a16="http://schemas.microsoft.com/office/drawing/2014/main" id="{CA22B197-51F6-4986-83DA-829355BCD0B0}"/>
              </a:ext>
            </a:extLst>
          </p:cNvPr>
          <p:cNvGrpSpPr>
            <a:grpSpLocks/>
          </p:cNvGrpSpPr>
          <p:nvPr/>
        </p:nvGrpSpPr>
        <p:grpSpPr bwMode="auto">
          <a:xfrm>
            <a:off x="3161232" y="3910075"/>
            <a:ext cx="1457325" cy="820191"/>
            <a:chOff x="668908" y="5337714"/>
            <a:chExt cx="1648623" cy="731519"/>
          </a:xfrm>
        </p:grpSpPr>
        <p:sp>
          <p:nvSpPr>
            <p:cNvPr id="21" name="椭圆 20">
              <a:extLst>
                <a:ext uri="{FF2B5EF4-FFF2-40B4-BE49-F238E27FC236}">
                  <a16:creationId xmlns:a16="http://schemas.microsoft.com/office/drawing/2014/main" id="{0AD4DE33-A7A9-48B9-9645-80ACA755DB35}"/>
                </a:ext>
              </a:extLst>
            </p:cNvPr>
            <p:cNvSpPr/>
            <p:nvPr/>
          </p:nvSpPr>
          <p:spPr>
            <a:xfrm>
              <a:off x="668908" y="5337714"/>
              <a:ext cx="1648623" cy="7315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solidFill>
                  <a:prstClr val="white"/>
                </a:solidFill>
                <a:latin typeface="Kaiti SC" charset="-122"/>
                <a:ea typeface="Kaiti SC" charset="-122"/>
                <a:cs typeface="Kaiti SC" charset="-122"/>
              </a:endParaRPr>
            </a:p>
          </p:txBody>
        </p:sp>
        <p:sp>
          <p:nvSpPr>
            <p:cNvPr id="22" name="文本框 47">
              <a:extLst>
                <a:ext uri="{FF2B5EF4-FFF2-40B4-BE49-F238E27FC236}">
                  <a16:creationId xmlns:a16="http://schemas.microsoft.com/office/drawing/2014/main" id="{0A350F41-F997-460B-BE91-60F94BAABEF9}"/>
                </a:ext>
              </a:extLst>
            </p:cNvPr>
            <p:cNvSpPr txBox="1">
              <a:spLocks noChangeArrowheads="1"/>
            </p:cNvSpPr>
            <p:nvPr/>
          </p:nvSpPr>
          <p:spPr bwMode="auto">
            <a:xfrm>
              <a:off x="837824" y="5442109"/>
              <a:ext cx="1479707" cy="35685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dirty="0">
                  <a:solidFill>
                    <a:srgbClr val="FFFFFF"/>
                  </a:solidFill>
                  <a:latin typeface="Kaiti SC"/>
                  <a:ea typeface="Kaiti SC"/>
                  <a:cs typeface="Kaiti SC"/>
                  <a:sym typeface="Arial" panose="020B0604020202020204" pitchFamily="34" charset="0"/>
                </a:rPr>
                <a:t>Velocity</a:t>
              </a:r>
              <a:endParaRPr lang="zh-CN" altLang="en-US" sz="2000" dirty="0">
                <a:solidFill>
                  <a:srgbClr val="FFFFFF"/>
                </a:solidFill>
                <a:latin typeface="Kaiti SC"/>
                <a:ea typeface="Kaiti SC"/>
                <a:cs typeface="Kaiti SC"/>
                <a:sym typeface="Arial" panose="020B0604020202020204" pitchFamily="34" charset="0"/>
              </a:endParaRPr>
            </a:p>
          </p:txBody>
        </p:sp>
      </p:grpSp>
      <p:grpSp>
        <p:nvGrpSpPr>
          <p:cNvPr id="23" name="组合 48">
            <a:extLst>
              <a:ext uri="{FF2B5EF4-FFF2-40B4-BE49-F238E27FC236}">
                <a16:creationId xmlns:a16="http://schemas.microsoft.com/office/drawing/2014/main" id="{5632DB4F-FBEE-47FA-AA91-A5D9BE21F447}"/>
              </a:ext>
            </a:extLst>
          </p:cNvPr>
          <p:cNvGrpSpPr>
            <a:grpSpLocks/>
          </p:cNvGrpSpPr>
          <p:nvPr/>
        </p:nvGrpSpPr>
        <p:grpSpPr bwMode="auto">
          <a:xfrm>
            <a:off x="5096831" y="4092999"/>
            <a:ext cx="1577975" cy="731839"/>
            <a:chOff x="668908" y="5337714"/>
            <a:chExt cx="1648623" cy="732010"/>
          </a:xfrm>
        </p:grpSpPr>
        <p:sp>
          <p:nvSpPr>
            <p:cNvPr id="24" name="椭圆 23">
              <a:extLst>
                <a:ext uri="{FF2B5EF4-FFF2-40B4-BE49-F238E27FC236}">
                  <a16:creationId xmlns:a16="http://schemas.microsoft.com/office/drawing/2014/main" id="{2F7159E3-79C2-4CFE-9813-86782F4B5C80}"/>
                </a:ext>
              </a:extLst>
            </p:cNvPr>
            <p:cNvSpPr/>
            <p:nvPr/>
          </p:nvSpPr>
          <p:spPr>
            <a:xfrm>
              <a:off x="668908" y="5337714"/>
              <a:ext cx="1648623" cy="73201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solidFill>
                  <a:prstClr val="white"/>
                </a:solidFill>
                <a:latin typeface="Kaiti SC" charset="-122"/>
                <a:ea typeface="Kaiti SC" charset="-122"/>
                <a:cs typeface="Kaiti SC" charset="-122"/>
              </a:endParaRPr>
            </a:p>
          </p:txBody>
        </p:sp>
        <p:sp>
          <p:nvSpPr>
            <p:cNvPr id="25" name="文本框 50">
              <a:extLst>
                <a:ext uri="{FF2B5EF4-FFF2-40B4-BE49-F238E27FC236}">
                  <a16:creationId xmlns:a16="http://schemas.microsoft.com/office/drawing/2014/main" id="{9D6E3102-7FBF-4095-BF59-E6CF23C42988}"/>
                </a:ext>
              </a:extLst>
            </p:cNvPr>
            <p:cNvSpPr txBox="1">
              <a:spLocks noChangeArrowheads="1"/>
            </p:cNvSpPr>
            <p:nvPr/>
          </p:nvSpPr>
          <p:spPr bwMode="auto">
            <a:xfrm>
              <a:off x="846184" y="5442109"/>
              <a:ext cx="1308538" cy="40020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dirty="0">
                  <a:solidFill>
                    <a:srgbClr val="FFFFFF"/>
                  </a:solidFill>
                  <a:latin typeface="Kaiti SC"/>
                  <a:ea typeface="Kaiti SC"/>
                  <a:cs typeface="Kaiti SC"/>
                  <a:sym typeface="Arial" panose="020B0604020202020204" pitchFamily="34" charset="0"/>
                </a:rPr>
                <a:t>Volume</a:t>
              </a:r>
              <a:endParaRPr lang="zh-CN" altLang="en-US" sz="2000" dirty="0">
                <a:solidFill>
                  <a:srgbClr val="FFFFFF"/>
                </a:solidFill>
                <a:latin typeface="Kaiti SC"/>
                <a:ea typeface="Kaiti SC"/>
                <a:cs typeface="Kaiti SC"/>
                <a:sym typeface="Arial" panose="020B0604020202020204" pitchFamily="34" charset="0"/>
              </a:endParaRPr>
            </a:p>
          </p:txBody>
        </p:sp>
      </p:grpSp>
      <p:grpSp>
        <p:nvGrpSpPr>
          <p:cNvPr id="26" name="组合 51">
            <a:extLst>
              <a:ext uri="{FF2B5EF4-FFF2-40B4-BE49-F238E27FC236}">
                <a16:creationId xmlns:a16="http://schemas.microsoft.com/office/drawing/2014/main" id="{65054436-3206-4034-A7AD-F6BCE4A75B01}"/>
              </a:ext>
            </a:extLst>
          </p:cNvPr>
          <p:cNvGrpSpPr>
            <a:grpSpLocks/>
          </p:cNvGrpSpPr>
          <p:nvPr/>
        </p:nvGrpSpPr>
        <p:grpSpPr bwMode="auto">
          <a:xfrm>
            <a:off x="6941094" y="3837912"/>
            <a:ext cx="1475630" cy="778536"/>
            <a:chOff x="668908" y="5337714"/>
            <a:chExt cx="1648623" cy="731376"/>
          </a:xfrm>
        </p:grpSpPr>
        <p:sp>
          <p:nvSpPr>
            <p:cNvPr id="27" name="椭圆 26">
              <a:extLst>
                <a:ext uri="{FF2B5EF4-FFF2-40B4-BE49-F238E27FC236}">
                  <a16:creationId xmlns:a16="http://schemas.microsoft.com/office/drawing/2014/main" id="{D84765BB-DA2C-40E1-8B8E-FE931B311EE0}"/>
                </a:ext>
              </a:extLst>
            </p:cNvPr>
            <p:cNvSpPr/>
            <p:nvPr/>
          </p:nvSpPr>
          <p:spPr>
            <a:xfrm>
              <a:off x="668908" y="5337714"/>
              <a:ext cx="1648623" cy="73137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solidFill>
                  <a:prstClr val="white"/>
                </a:solidFill>
                <a:latin typeface="Kaiti SC" charset="-122"/>
                <a:ea typeface="Kaiti SC" charset="-122"/>
                <a:cs typeface="Kaiti SC" charset="-122"/>
              </a:endParaRPr>
            </a:p>
          </p:txBody>
        </p:sp>
        <p:sp>
          <p:nvSpPr>
            <p:cNvPr id="28" name="文本框 53">
              <a:extLst>
                <a:ext uri="{FF2B5EF4-FFF2-40B4-BE49-F238E27FC236}">
                  <a16:creationId xmlns:a16="http://schemas.microsoft.com/office/drawing/2014/main" id="{5BD54936-54C6-42DD-84D9-641B21321482}"/>
                </a:ext>
              </a:extLst>
            </p:cNvPr>
            <p:cNvSpPr txBox="1">
              <a:spLocks noChangeArrowheads="1"/>
            </p:cNvSpPr>
            <p:nvPr/>
          </p:nvSpPr>
          <p:spPr bwMode="auto">
            <a:xfrm>
              <a:off x="963290" y="5443537"/>
              <a:ext cx="1308538" cy="37587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dirty="0">
                  <a:solidFill>
                    <a:srgbClr val="FFFFFF"/>
                  </a:solidFill>
                  <a:latin typeface="Kaiti SC"/>
                  <a:ea typeface="Kaiti SC"/>
                  <a:cs typeface="Kaiti SC"/>
                  <a:sym typeface="Arial" panose="020B0604020202020204" pitchFamily="34" charset="0"/>
                </a:rPr>
                <a:t>Variety</a:t>
              </a:r>
              <a:endParaRPr lang="zh-CN" altLang="en-US" sz="2000" dirty="0">
                <a:solidFill>
                  <a:srgbClr val="FFFFFF"/>
                </a:solidFill>
                <a:latin typeface="Kaiti SC"/>
                <a:ea typeface="Kaiti SC"/>
                <a:cs typeface="Kaiti SC"/>
                <a:sym typeface="Arial" panose="020B0604020202020204" pitchFamily="34" charset="0"/>
              </a:endParaRPr>
            </a:p>
          </p:txBody>
        </p:sp>
      </p:grpSp>
    </p:spTree>
    <p:extLst>
      <p:ext uri="{BB962C8B-B14F-4D97-AF65-F5344CB8AC3E}">
        <p14:creationId xmlns:p14="http://schemas.microsoft.com/office/powerpoint/2010/main" val="39571730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98</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931202"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信息管理与信息服务</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5" name="矩形 4"/>
          <p:cNvSpPr/>
          <p:nvPr/>
        </p:nvSpPr>
        <p:spPr>
          <a:xfrm>
            <a:off x="494867" y="841700"/>
            <a:ext cx="4572000" cy="369332"/>
          </a:xfrm>
          <a:prstGeom prst="rect">
            <a:avLst/>
          </a:prstGeom>
        </p:spPr>
        <p:txBody>
          <a:bodyPr>
            <a:spAutoFit/>
          </a:bodyPr>
          <a:lstStyle/>
          <a:p>
            <a:r>
              <a:rPr lang="zh-CN" altLang="en-US" sz="1800" b="1" dirty="0">
                <a:solidFill>
                  <a:srgbClr val="660066"/>
                </a:solidFill>
                <a:latin typeface="黑体" panose="02010609060101010101" pitchFamily="49" charset="-122"/>
                <a:ea typeface="黑体" panose="02010609060101010101" pitchFamily="49" charset="-122"/>
                <a:sym typeface="微软雅黑" panose="020B0503020204020204" pitchFamily="34" charset="-122"/>
              </a:rPr>
              <a:t>解决方案：多源数据的轻量化集成揭示</a:t>
            </a:r>
            <a:endParaRPr lang="zh-CN" altLang="en-US" b="1" dirty="0"/>
          </a:p>
        </p:txBody>
      </p:sp>
      <p:sp>
        <p:nvSpPr>
          <p:cNvPr id="10" name="矩形 5">
            <a:extLst>
              <a:ext uri="{FF2B5EF4-FFF2-40B4-BE49-F238E27FC236}">
                <a16:creationId xmlns:a16="http://schemas.microsoft.com/office/drawing/2014/main" id="{7F3E2C10-777F-4690-BC6C-3FD5FB5C7910}"/>
              </a:ext>
            </a:extLst>
          </p:cNvPr>
          <p:cNvSpPr>
            <a:spLocks noChangeArrowheads="1"/>
          </p:cNvSpPr>
          <p:nvPr/>
        </p:nvSpPr>
        <p:spPr bwMode="auto">
          <a:xfrm>
            <a:off x="900114" y="1212393"/>
            <a:ext cx="7378943" cy="36240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以移动互联、全景数据等技术为依托，突出多工具、多数据融合的实时数据</a:t>
            </a:r>
          </a:p>
          <a:p>
            <a:pPr>
              <a:lnSpc>
                <a:spcPct val="150000"/>
              </a:lnSpc>
            </a:pP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服务，瞄准特定目标，努力实现，</a:t>
            </a:r>
          </a:p>
          <a:p>
            <a:pPr>
              <a:lnSpc>
                <a:spcPct val="150000"/>
              </a:lnSpc>
            </a:pP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从“分散特色数据库”独立服务到“资源集成揭示”的转变。</a:t>
            </a:r>
          </a:p>
          <a:p>
            <a:pPr>
              <a:lnSpc>
                <a:spcPct val="150000"/>
              </a:lnSpc>
            </a:pPr>
            <a:endPar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endParaRPr>
          </a:p>
          <a:p>
            <a:pPr>
              <a:lnSpc>
                <a:spcPct val="150000"/>
              </a:lnSpc>
            </a:pP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目的</a:t>
            </a:r>
            <a:r>
              <a:rPr lang="en-US" altLang="zh-CN"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a:t>
            </a: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适应信息移动快消费的特点；</a:t>
            </a:r>
          </a:p>
          <a:p>
            <a:pPr>
              <a:lnSpc>
                <a:spcPct val="150000"/>
              </a:lnSpc>
            </a:pP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要点</a:t>
            </a:r>
            <a:r>
              <a:rPr lang="en-US" altLang="zh-CN"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a:t>
            </a: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多源集成揭示；轻量级；模块化可订阅；</a:t>
            </a:r>
          </a:p>
          <a:p>
            <a:pPr>
              <a:lnSpc>
                <a:spcPct val="150000"/>
              </a:lnSpc>
            </a:pP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①基于既有数据和业务积累，找到可对接的众创信息需求点；</a:t>
            </a:r>
          </a:p>
          <a:p>
            <a:pPr>
              <a:lnSpc>
                <a:spcPct val="150000"/>
              </a:lnSpc>
            </a:pP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②前端轻量级信息模块，作为入口，导流到既有平台和业务；</a:t>
            </a:r>
          </a:p>
          <a:p>
            <a:pPr>
              <a:lnSpc>
                <a:spcPct val="150000"/>
              </a:lnSpc>
            </a:pPr>
            <a:r>
              <a:rPr lang="zh-CN" altLang="en-US" b="1" dirty="0">
                <a:solidFill>
                  <a:srgbClr val="000000"/>
                </a:solidFill>
                <a:latin typeface="微软雅黑" panose="020B0503020204020204" pitchFamily="34" charset="-122"/>
                <a:ea typeface="微软雅黑" panose="020B0503020204020204" pitchFamily="34" charset="-122"/>
                <a:cs typeface="Kaiti SC"/>
                <a:sym typeface="微软雅黑" panose="020B0503020204020204" pitchFamily="34" charset="-122"/>
              </a:rPr>
              <a:t>③用户需求导向，根据用户行为反馈决定信息模块的上线与下架！</a:t>
            </a:r>
          </a:p>
        </p:txBody>
      </p:sp>
    </p:spTree>
    <p:extLst>
      <p:ext uri="{BB962C8B-B14F-4D97-AF65-F5344CB8AC3E}">
        <p14:creationId xmlns:p14="http://schemas.microsoft.com/office/powerpoint/2010/main" val="10726396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7425345" y="4899267"/>
            <a:ext cx="984019" cy="273844"/>
          </a:xfrm>
        </p:spPr>
        <p:txBody>
          <a:bodyPr/>
          <a:lstStyle/>
          <a:p>
            <a:pPr>
              <a:defRPr/>
            </a:pPr>
            <a:fld id="{8978201D-5E89-4769-B9CD-9BF3CA38B5BF}" type="slidenum">
              <a:rPr lang="zh-CN" altLang="en-US"/>
              <a:pPr>
                <a:defRPr/>
              </a:pPr>
              <a:t>99</a:t>
            </a:fld>
            <a:endParaRPr lang="zh-CN" altLang="en-US" dirty="0"/>
          </a:p>
        </p:txBody>
      </p:sp>
      <p:sp>
        <p:nvSpPr>
          <p:cNvPr id="11" name="矩形 10"/>
          <p:cNvSpPr/>
          <p:nvPr/>
        </p:nvSpPr>
        <p:spPr>
          <a:xfrm flipV="1">
            <a:off x="869195" y="701172"/>
            <a:ext cx="5205035" cy="34289"/>
          </a:xfrm>
          <a:prstGeom prst="rect">
            <a:avLst/>
          </a:prstGeom>
          <a:solidFill>
            <a:srgbClr val="6964A0"/>
          </a:solidFill>
          <a:ln>
            <a:solidFill>
              <a:srgbClr val="6964A0"/>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endParaRPr lang="zh-CN" altLang="en-US" sz="1800">
              <a:solidFill>
                <a:prstClr val="white"/>
              </a:solidFill>
              <a:latin typeface="Arial"/>
              <a:ea typeface="微软雅黑"/>
            </a:endParaRPr>
          </a:p>
        </p:txBody>
      </p:sp>
      <p:sp>
        <p:nvSpPr>
          <p:cNvPr id="12" name="Oval 7"/>
          <p:cNvSpPr/>
          <p:nvPr/>
        </p:nvSpPr>
        <p:spPr>
          <a:xfrm>
            <a:off x="166528" y="201957"/>
            <a:ext cx="656678" cy="656678"/>
          </a:xfrm>
          <a:prstGeom prst="ellipse">
            <a:avLst/>
          </a:prstGeom>
          <a:no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defTabSz="685783">
              <a:defRPr/>
            </a:pPr>
            <a:r>
              <a:rPr lang="en-US" sz="1800" dirty="0">
                <a:solidFill>
                  <a:prstClr val="black">
                    <a:lumMod val="50000"/>
                    <a:lumOff val="50000"/>
                  </a:prstClr>
                </a:solidFill>
                <a:latin typeface="Impact" panose="020B0806030902050204" pitchFamily="34" charset="0"/>
                <a:ea typeface="微软雅黑"/>
              </a:rPr>
              <a:t>02</a:t>
            </a:r>
          </a:p>
        </p:txBody>
      </p:sp>
      <p:sp>
        <p:nvSpPr>
          <p:cNvPr id="13" name="矩形 12"/>
          <p:cNvSpPr/>
          <p:nvPr/>
        </p:nvSpPr>
        <p:spPr>
          <a:xfrm>
            <a:off x="1055068" y="283410"/>
            <a:ext cx="3931202" cy="392413"/>
          </a:xfrm>
          <a:prstGeom prst="rect">
            <a:avLst/>
          </a:prstGeom>
        </p:spPr>
        <p:txBody>
          <a:bodyPr wrap="none" lIns="68579" tIns="34289" rIns="68579" bIns="34289">
            <a:spAutoFit/>
          </a:bodyPr>
          <a:lstStyle/>
          <a:p>
            <a:pPr defTabSz="685783">
              <a:defRPr/>
            </a:pP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新变革</a:t>
            </a:r>
            <a:r>
              <a:rPr lang="en-US" altLang="zh-CN"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a:t>
            </a:r>
            <a:r>
              <a:rPr lang="zh-CN" altLang="en-US" sz="2100" b="1" dirty="0">
                <a:solidFill>
                  <a:prstClr val="black"/>
                </a:solidFill>
                <a:latin typeface="黑体" panose="02010609060101010101" pitchFamily="49" charset="-122"/>
                <a:ea typeface="黑体" panose="02010609060101010101" pitchFamily="49" charset="-122"/>
                <a:cs typeface="Segoe UI" panose="020B0502040204020203" pitchFamily="34" charset="0"/>
              </a:rPr>
              <a:t>信息管理与信息服务</a:t>
            </a:r>
          </a:p>
        </p:txBody>
      </p:sp>
      <p:pic>
        <p:nvPicPr>
          <p:cNvPr id="14" name="图片 9"/>
          <p:cNvPicPr>
            <a:picLocks noChangeAspect="1"/>
          </p:cNvPicPr>
          <p:nvPr/>
        </p:nvPicPr>
        <p:blipFill>
          <a:blip r:embed="rId3" cstate="print"/>
          <a:srcRect/>
          <a:stretch>
            <a:fillRect/>
          </a:stretch>
        </p:blipFill>
        <p:spPr bwMode="auto">
          <a:xfrm>
            <a:off x="8140499" y="195486"/>
            <a:ext cx="552450" cy="697706"/>
          </a:xfrm>
          <a:prstGeom prst="rect">
            <a:avLst/>
          </a:prstGeom>
          <a:noFill/>
          <a:ln w="9525">
            <a:noFill/>
            <a:miter lim="800000"/>
            <a:headEnd/>
            <a:tailEnd/>
          </a:ln>
        </p:spPr>
      </p:pic>
      <p:sp>
        <p:nvSpPr>
          <p:cNvPr id="5" name="矩形 4"/>
          <p:cNvSpPr/>
          <p:nvPr/>
        </p:nvSpPr>
        <p:spPr>
          <a:xfrm>
            <a:off x="494867" y="841700"/>
            <a:ext cx="4572000" cy="369332"/>
          </a:xfrm>
          <a:prstGeom prst="rect">
            <a:avLst/>
          </a:prstGeom>
        </p:spPr>
        <p:txBody>
          <a:bodyPr>
            <a:spAutoFit/>
          </a:bodyPr>
          <a:lstStyle/>
          <a:p>
            <a:r>
              <a:rPr lang="zh-CN" altLang="en-US" sz="1800" b="1" dirty="0">
                <a:solidFill>
                  <a:srgbClr val="660066"/>
                </a:solidFill>
                <a:latin typeface="黑体" panose="02010609060101010101" pitchFamily="49" charset="-122"/>
                <a:ea typeface="黑体" panose="02010609060101010101" pitchFamily="49" charset="-122"/>
                <a:sym typeface="微软雅黑" panose="020B0503020204020204" pitchFamily="34" charset="-122"/>
              </a:rPr>
              <a:t>提升信息加工能力</a:t>
            </a:r>
          </a:p>
        </p:txBody>
      </p:sp>
      <p:pic>
        <p:nvPicPr>
          <p:cNvPr id="9" name="图片 10" descr="QQ图片20151024124452.png">
            <a:extLst>
              <a:ext uri="{FF2B5EF4-FFF2-40B4-BE49-F238E27FC236}">
                <a16:creationId xmlns:a16="http://schemas.microsoft.com/office/drawing/2014/main" id="{660CDF45-6C61-4EC6-817F-3A90E6FD11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4112" y="841364"/>
            <a:ext cx="5966320" cy="3840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08666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回顾">
  <a:themeElements>
    <a:clrScheme name="回顾">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回顾">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3.xml><?xml version="1.0" encoding="utf-8"?>
<a:theme xmlns:a="http://schemas.openxmlformats.org/drawingml/2006/main" name="1_回顾">
  <a:themeElements>
    <a:clrScheme name="南大紫">
      <a:dk1>
        <a:sysClr val="windowText" lastClr="000000"/>
      </a:dk1>
      <a:lt1>
        <a:sysClr val="window" lastClr="FFFFFF"/>
      </a:lt1>
      <a:dk2>
        <a:srgbClr val="344068"/>
      </a:dk2>
      <a:lt2>
        <a:srgbClr val="D9E0E6"/>
      </a:lt2>
      <a:accent1>
        <a:srgbClr val="6D69A3"/>
      </a:accent1>
      <a:accent2>
        <a:srgbClr val="7050A0"/>
      </a:accent2>
      <a:accent3>
        <a:srgbClr val="6D69A3"/>
      </a:accent3>
      <a:accent4>
        <a:srgbClr val="42BA97"/>
      </a:accent4>
      <a:accent5>
        <a:srgbClr val="3E8853"/>
      </a:accent5>
      <a:accent6>
        <a:srgbClr val="62A39F"/>
      </a:accent6>
      <a:hlink>
        <a:srgbClr val="6EAC1C"/>
      </a:hlink>
      <a:folHlink>
        <a:srgbClr val="B26B02"/>
      </a:folHlink>
    </a:clrScheme>
    <a:fontScheme name="回顾">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2454</TotalTime>
  <Words>8990</Words>
  <Application>Microsoft Office PowerPoint</Application>
  <PresentationFormat>全屏显示(16:9)</PresentationFormat>
  <Paragraphs>1552</Paragraphs>
  <Slides>109</Slides>
  <Notes>102</Notes>
  <HiddenSlides>0</HiddenSlides>
  <MMClips>0</MMClips>
  <ScaleCrop>false</ScaleCrop>
  <HeadingPairs>
    <vt:vector size="6" baseType="variant">
      <vt:variant>
        <vt:lpstr>已用的字体</vt:lpstr>
      </vt:variant>
      <vt:variant>
        <vt:i4>21</vt:i4>
      </vt:variant>
      <vt:variant>
        <vt:lpstr>主题</vt:lpstr>
      </vt:variant>
      <vt:variant>
        <vt:i4>3</vt:i4>
      </vt:variant>
      <vt:variant>
        <vt:lpstr>幻灯片标题</vt:lpstr>
      </vt:variant>
      <vt:variant>
        <vt:i4>109</vt:i4>
      </vt:variant>
    </vt:vector>
  </HeadingPairs>
  <TitlesOfParts>
    <vt:vector size="133" baseType="lpstr">
      <vt:lpstr>Kaiti SC</vt:lpstr>
      <vt:lpstr>Monotype Sorts</vt:lpstr>
      <vt:lpstr>等线 Light</vt:lpstr>
      <vt:lpstr>黑体</vt:lpstr>
      <vt:lpstr>华文楷体</vt:lpstr>
      <vt:lpstr>华文新魏</vt:lpstr>
      <vt:lpstr>华文中宋</vt:lpstr>
      <vt:lpstr>楷体</vt:lpstr>
      <vt:lpstr>楷体_GB2312</vt:lpstr>
      <vt:lpstr>宋体</vt:lpstr>
      <vt:lpstr>Microsoft Yahei</vt:lpstr>
      <vt:lpstr>Microsoft Yahei</vt:lpstr>
      <vt:lpstr>Arial</vt:lpstr>
      <vt:lpstr>Arial Black</vt:lpstr>
      <vt:lpstr>Calibri</vt:lpstr>
      <vt:lpstr>Calibri Light</vt:lpstr>
      <vt:lpstr>Impact</vt:lpstr>
      <vt:lpstr>Roboto condensed</vt:lpstr>
      <vt:lpstr>Segoe UI</vt:lpstr>
      <vt:lpstr>Times New Roman</vt:lpstr>
      <vt:lpstr>Wingdings</vt:lpstr>
      <vt:lpstr>Office 主题</vt:lpstr>
      <vt:lpstr>回顾</vt:lpstr>
      <vt:lpstr>1_回顾</vt:lpstr>
      <vt:lpstr> 信息资源管理导论</vt:lpstr>
      <vt:lpstr>PowerPoint 演示文稿</vt:lpstr>
      <vt:lpstr>PowerPoint 演示文稿</vt:lpstr>
      <vt:lpstr>PowerPoint 演示文稿</vt:lpstr>
      <vt:lpstr> 第一章  信息资源管理概述</vt:lpstr>
      <vt:lpstr>PowerPoint 演示文稿</vt:lpstr>
      <vt:lpstr>PowerPoint 演示文稿</vt:lpstr>
      <vt:lpstr>PowerPoint 演示文稿</vt:lpstr>
      <vt:lpstr>内容目录</vt:lpstr>
      <vt:lpstr>PowerPoint 演示文稿</vt:lpstr>
      <vt:lpstr>1.1 信息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1.2 信息资源</vt:lpstr>
      <vt:lpstr>PowerPoint 演示文稿</vt:lpstr>
      <vt:lpstr>PowerPoint 演示文稿</vt:lpstr>
      <vt:lpstr>PowerPoint 演示文稿</vt:lpstr>
      <vt:lpstr>PowerPoint 演示文稿</vt:lpstr>
      <vt:lpstr>PowerPoint 演示文稿</vt:lpstr>
      <vt:lpstr>PowerPoint 演示文稿</vt:lpstr>
      <vt:lpstr>1.3 信息资源管理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1.4 大数据与信息资源管理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崛起的现代信息社会            ——信息资源管理导论</dc:title>
  <dc:creator>张靖雯</dc:creator>
  <cp:lastModifiedBy>UP CPU</cp:lastModifiedBy>
  <cp:revision>448</cp:revision>
  <dcterms:created xsi:type="dcterms:W3CDTF">2019-04-16T01:25:43Z</dcterms:created>
  <dcterms:modified xsi:type="dcterms:W3CDTF">2021-12-12T07:38:36Z</dcterms:modified>
</cp:coreProperties>
</file>

<file path=docProps/thumbnail.jpeg>
</file>